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mp4" ContentType="video/unknown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embeddings/oleObject1.bin" ContentType="application/vnd.openxmlformats-officedocument.oleObject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</p:sldMasterIdLst>
  <p:sldIdLst>
    <p:sldId id="261" r:id="rId2"/>
    <p:sldId id="259" r:id="rId3"/>
    <p:sldId id="271" r:id="rId4"/>
    <p:sldId id="272" r:id="rId5"/>
    <p:sldId id="273" r:id="rId6"/>
    <p:sldId id="280" r:id="rId7"/>
    <p:sldId id="281" r:id="rId8"/>
    <p:sldId id="282" r:id="rId9"/>
    <p:sldId id="263" r:id="rId10"/>
    <p:sldId id="274" r:id="rId11"/>
    <p:sldId id="275" r:id="rId12"/>
    <p:sldId id="276" r:id="rId13"/>
    <p:sldId id="268" r:id="rId14"/>
    <p:sldId id="269" r:id="rId15"/>
    <p:sldId id="270" r:id="rId16"/>
    <p:sldId id="264" r:id="rId17"/>
    <p:sldId id="260" r:id="rId18"/>
    <p:sldId id="265" r:id="rId19"/>
    <p:sldId id="267" r:id="rId20"/>
    <p:sldId id="266" r:id="rId21"/>
    <p:sldId id="277" r:id="rId22"/>
    <p:sldId id="278" r:id="rId23"/>
    <p:sldId id="279" r:id="rId24"/>
    <p:sldId id="258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71B4"/>
    <a:srgbClr val="F7B034"/>
    <a:srgbClr val="109EFF"/>
    <a:srgbClr val="2D4E77"/>
    <a:srgbClr val="F95A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86418"/>
  </p:normalViewPr>
  <p:slideViewPr>
    <p:cSldViewPr>
      <p:cViewPr varScale="1">
        <p:scale>
          <a:sx n="110" d="100"/>
          <a:sy n="110" d="100"/>
        </p:scale>
        <p:origin x="-560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Cartel1" TargetMode="External"/><Relationship Id="rId2" Type="http://schemas.microsoft.com/office/2011/relationships/chartStyle" Target="style1.xml"/><Relationship Id="rId3" Type="http://schemas.microsoft.com/office/2011/relationships/chartColorStyle" Target="colors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cap="none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it-IT">
                <a:solidFill>
                  <a:schemeClr val="tx1"/>
                </a:solidFill>
              </a:rPr>
              <a:t>authenticated user distribution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F86-4025-8894-59CB21C548C2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shade val="95000"/>
                  </a:schemeClr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F86-4025-8894-59CB21C548C2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shade val="95000"/>
                  </a:schemeClr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F86-4025-8894-59CB21C548C2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shade val="95000"/>
                  </a:schemeClr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AF86-4025-8894-59CB21C548C2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shade val="95000"/>
                  </a:schemeClr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AF86-4025-8894-59CB21C548C2}"/>
              </c:ext>
            </c:extLst>
          </c:dPt>
          <c:dLbls>
            <c:dLbl>
              <c:idx val="1"/>
              <c:layout>
                <c:manualLayout>
                  <c:x val="0.137602050424819"/>
                  <c:y val="-0.061303959677223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F86-4025-8894-59CB21C548C2}"/>
                </c:ext>
              </c:extLst>
            </c:dLbl>
            <c:dLbl>
              <c:idx val="2"/>
              <c:layout>
                <c:manualLayout>
                  <c:x val="0.118470770391877"/>
                  <c:y val="0.086348606445731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F86-4025-8894-59CB21C548C2}"/>
                </c:ext>
              </c:extLst>
            </c:dLbl>
            <c:dLbl>
              <c:idx val="3"/>
              <c:layout>
                <c:manualLayout>
                  <c:x val="0.0629406314427856"/>
                  <c:y val="0.120510187028179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F86-4025-8894-59CB21C548C2}"/>
                </c:ext>
              </c:extLst>
            </c:dLbl>
            <c:dLbl>
              <c:idx val="4"/>
              <c:layout>
                <c:manualLayout>
                  <c:x val="0.0488425465978321"/>
                  <c:y val="0.150281003499566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F86-4025-8894-59CB21C548C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Foglio1!$A$4:$A$8</c:f>
              <c:strCache>
                <c:ptCount val="5"/>
                <c:pt idx="0">
                  <c:v>Academia/Research</c:v>
                </c:pt>
                <c:pt idx="1">
                  <c:v>Business and private Company</c:v>
                </c:pt>
                <c:pt idx="2">
                  <c:v>Government/Public Administration</c:v>
                </c:pt>
                <c:pt idx="3">
                  <c:v>Non profit</c:v>
                </c:pt>
                <c:pt idx="4">
                  <c:v>Other</c:v>
                </c:pt>
              </c:strCache>
            </c:strRef>
          </c:cat>
          <c:val>
            <c:numRef>
              <c:f>Foglio1!$B$4:$B$8</c:f>
              <c:numCache>
                <c:formatCode>0%</c:formatCode>
                <c:ptCount val="5"/>
                <c:pt idx="0">
                  <c:v>0.61</c:v>
                </c:pt>
                <c:pt idx="1">
                  <c:v>0.16</c:v>
                </c:pt>
                <c:pt idx="2">
                  <c:v>0.11</c:v>
                </c:pt>
                <c:pt idx="3">
                  <c:v>0.03</c:v>
                </c:pt>
                <c:pt idx="4">
                  <c:v>0.08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AF86-4025-8894-59CB21C548C2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09662372399404"/>
          <c:y val="0.277799198963446"/>
          <c:w val="0.272377082816261"/>
          <c:h val="0.62620880136694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4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irst_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43608" y="2564904"/>
            <a:ext cx="5110336" cy="72008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="1" i="0" baseline="0">
                <a:solidFill>
                  <a:schemeClr val="bg1"/>
                </a:solidFill>
                <a:latin typeface="Alte DIN 1451 Mittelschrift gepraegt" charset="0"/>
                <a:ea typeface="Alte DIN 1451 Mittelschrift gepraegt" charset="0"/>
                <a:cs typeface="Alte DIN 1451 Mittelschrift gepraegt" charset="0"/>
              </a:defRPr>
            </a:lvl1pPr>
          </a:lstStyle>
          <a:p>
            <a:r>
              <a:rPr lang="it-IT" dirty="0"/>
              <a:t>Click </a:t>
            </a:r>
            <a:r>
              <a:rPr lang="it-IT" dirty="0" err="1"/>
              <a:t>here</a:t>
            </a:r>
            <a:r>
              <a:rPr lang="it-IT" dirty="0"/>
              <a:t> to </a:t>
            </a:r>
            <a:r>
              <a:rPr lang="it-IT" dirty="0" err="1"/>
              <a:t>add</a:t>
            </a:r>
            <a:r>
              <a:rPr lang="it-IT" dirty="0"/>
              <a:t>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43608" y="3506180"/>
            <a:ext cx="6400800" cy="6019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500" b="0" i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Click </a:t>
            </a:r>
            <a:r>
              <a:rPr lang="it-IT" dirty="0" err="1"/>
              <a:t>here</a:t>
            </a:r>
            <a:r>
              <a:rPr lang="it-IT" dirty="0"/>
              <a:t> to </a:t>
            </a:r>
            <a:r>
              <a:rPr lang="it-IT" dirty="0" err="1"/>
              <a:t>add</a:t>
            </a:r>
            <a:r>
              <a:rPr lang="it-IT" dirty="0"/>
              <a:t> Sub-</a:t>
            </a:r>
            <a:r>
              <a:rPr lang="it-IT" dirty="0" err="1"/>
              <a:t>title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004048" y="4941168"/>
            <a:ext cx="1295292" cy="7511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1500" b="0" i="0" baseline="0">
                <a:solidFill>
                  <a:schemeClr val="tx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Surname</a:t>
            </a:r>
          </a:p>
        </p:txBody>
      </p:sp>
      <p:sp>
        <p:nvSpPr>
          <p:cNvPr id="5" name="Rettangolo 4"/>
          <p:cNvSpPr/>
          <p:nvPr userDrawn="1"/>
        </p:nvSpPr>
        <p:spPr>
          <a:xfrm>
            <a:off x="6372200" y="4936232"/>
            <a:ext cx="45719" cy="756084"/>
          </a:xfrm>
          <a:prstGeom prst="rect">
            <a:avLst/>
          </a:prstGeom>
          <a:solidFill>
            <a:srgbClr val="F7B03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effectLst/>
            </a:endParaRP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6490779" y="4936232"/>
            <a:ext cx="2257685" cy="7560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500" b="0" i="0" baseline="0">
                <a:solidFill>
                  <a:schemeClr val="tx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Affiliation, Email </a:t>
            </a:r>
          </a:p>
        </p:txBody>
      </p:sp>
      <p:sp>
        <p:nvSpPr>
          <p:cNvPr id="4" name="Rettangolo 3"/>
          <p:cNvSpPr/>
          <p:nvPr userDrawn="1"/>
        </p:nvSpPr>
        <p:spPr>
          <a:xfrm>
            <a:off x="917848" y="6237312"/>
            <a:ext cx="82261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European Marine Observation and Data Network (</a:t>
            </a:r>
            <a:r>
              <a:rPr lang="en-GB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EMODnet</a:t>
            </a:r>
            <a:r>
              <a:rPr lang="en-GB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 is financed by the European Union under Regulation (EU) No 508/2014 of the European Parliament and of the Council of 15 May 2014 on the European Maritime and Fisheries Fund.</a:t>
            </a:r>
          </a:p>
        </p:txBody>
      </p:sp>
      <p:pic>
        <p:nvPicPr>
          <p:cNvPr id="7" name="Immagin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6220507"/>
            <a:ext cx="666328" cy="44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503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_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1979712" y="620688"/>
            <a:ext cx="5472608" cy="576064"/>
          </a:xfrm>
          <a:prstGeom prst="rect">
            <a:avLst/>
          </a:prstGeom>
        </p:spPr>
        <p:txBody>
          <a:bodyPr vert="horz"/>
          <a:lstStyle>
            <a:lvl1pPr algn="l">
              <a:defRPr sz="2800" b="1" i="0">
                <a:solidFill>
                  <a:srgbClr val="0E71B4"/>
                </a:solidFill>
                <a:latin typeface="Alte DIN 1451 Mittelschrift gepraegt" charset="0"/>
                <a:ea typeface="Alte DIN 1451 Mittelschrift gepraegt" charset="0"/>
                <a:cs typeface="Alte DIN 1451 Mittelschrift gepraegt" charset="0"/>
              </a:defRPr>
            </a:lvl1pPr>
          </a:lstStyle>
          <a:p>
            <a:r>
              <a:rPr lang="it-IT" dirty="0"/>
              <a:t>Click </a:t>
            </a:r>
            <a:r>
              <a:rPr lang="it-IT" dirty="0" err="1"/>
              <a:t>here</a:t>
            </a:r>
            <a:r>
              <a:rPr lang="it-IT" dirty="0"/>
              <a:t> to </a:t>
            </a:r>
            <a:r>
              <a:rPr lang="it-IT" dirty="0" err="1"/>
              <a:t>add</a:t>
            </a:r>
            <a:r>
              <a:rPr lang="it-IT" dirty="0"/>
              <a:t> Title</a:t>
            </a:r>
          </a:p>
        </p:txBody>
      </p:sp>
      <p:pic>
        <p:nvPicPr>
          <p:cNvPr id="10" name="Immagin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260648"/>
            <a:ext cx="1419388" cy="1584177"/>
          </a:xfrm>
          <a:prstGeom prst="rect">
            <a:avLst/>
          </a:prstGeom>
        </p:spPr>
      </p:pic>
      <p:sp>
        <p:nvSpPr>
          <p:cNvPr id="11" name="Rettangolo 10"/>
          <p:cNvSpPr/>
          <p:nvPr userDrawn="1"/>
        </p:nvSpPr>
        <p:spPr>
          <a:xfrm>
            <a:off x="1979712" y="476672"/>
            <a:ext cx="2016224" cy="45719"/>
          </a:xfrm>
          <a:prstGeom prst="rect">
            <a:avLst/>
          </a:prstGeom>
          <a:solidFill>
            <a:srgbClr val="0E71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04235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300" b="0" i="0">
                <a:solidFill>
                  <a:schemeClr val="tx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‹n.›</a:t>
            </a:fld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423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300" b="0" i="0">
                <a:solidFill>
                  <a:schemeClr val="tx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07/06/18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04235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300" b="0" i="0">
                <a:solidFill>
                  <a:schemeClr val="tx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1809832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2204864"/>
            <a:ext cx="8229600" cy="369269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SzPct val="180000"/>
              <a:buFontTx/>
              <a:buBlip>
                <a:blip r:embed="rId3"/>
              </a:buBlip>
              <a:defRPr sz="1500" b="0" i="0">
                <a:solidFill>
                  <a:schemeClr val="tx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742950" indent="-285750">
              <a:buSzPct val="180000"/>
              <a:buFontTx/>
              <a:buBlip>
                <a:blip r:embed="rId3"/>
              </a:buBlip>
              <a:defRPr sz="1500" b="0" i="0">
                <a:solidFill>
                  <a:schemeClr val="tx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>
              <a:buSzPct val="180000"/>
              <a:buFontTx/>
              <a:buBlip>
                <a:blip r:embed="rId3"/>
              </a:buBlip>
              <a:defRPr sz="1500" b="0" i="0">
                <a:solidFill>
                  <a:schemeClr val="tx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600200" indent="-228600">
              <a:buSzPct val="180000"/>
              <a:buFontTx/>
              <a:buBlip>
                <a:blip r:embed="rId3"/>
              </a:buBlip>
              <a:defRPr sz="1500" b="0" i="0">
                <a:solidFill>
                  <a:schemeClr val="tx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057400" indent="-228600">
              <a:buSzPct val="180000"/>
              <a:buFontTx/>
              <a:buBlip>
                <a:blip r:embed="rId3"/>
              </a:buBlip>
              <a:defRPr sz="1500" b="0" i="0">
                <a:solidFill>
                  <a:schemeClr val="tx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it-IT" dirty="0"/>
              <a:t>Click </a:t>
            </a:r>
            <a:r>
              <a:rPr lang="it-IT" dirty="0" err="1"/>
              <a:t>here</a:t>
            </a:r>
            <a:r>
              <a:rPr lang="it-IT" dirty="0"/>
              <a:t> to </a:t>
            </a:r>
            <a:r>
              <a:rPr lang="it-IT" dirty="0" err="1"/>
              <a:t>add</a:t>
            </a:r>
            <a:r>
              <a:rPr lang="it-IT" dirty="0"/>
              <a:t> text</a:t>
            </a:r>
          </a:p>
          <a:p>
            <a:pPr lvl="1"/>
            <a:r>
              <a:rPr lang="it-IT" dirty="0"/>
              <a:t>Second </a:t>
            </a:r>
            <a:r>
              <a:rPr lang="it-IT" dirty="0" err="1"/>
              <a:t>level</a:t>
            </a:r>
            <a:endParaRPr lang="it-IT" dirty="0"/>
          </a:p>
          <a:p>
            <a:pPr lvl="2"/>
            <a:r>
              <a:rPr lang="it-IT" dirty="0"/>
              <a:t>Third </a:t>
            </a:r>
            <a:r>
              <a:rPr lang="it-IT" dirty="0" err="1"/>
              <a:t>level</a:t>
            </a:r>
            <a:endParaRPr lang="it-IT" dirty="0"/>
          </a:p>
          <a:p>
            <a:pPr lvl="3"/>
            <a:r>
              <a:rPr lang="it-IT" dirty="0" err="1"/>
              <a:t>Fourth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  <a:p>
            <a:pPr lvl="4"/>
            <a:r>
              <a:rPr lang="it-IT" dirty="0" err="1"/>
              <a:t>Fifth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423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300" b="0" i="0">
                <a:solidFill>
                  <a:schemeClr val="tx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07/06/18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04235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300" b="0" i="0">
                <a:solidFill>
                  <a:schemeClr val="tx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04235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300" b="0" i="0">
                <a:solidFill>
                  <a:schemeClr val="tx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‹n.›</a:t>
            </a:fld>
            <a:endParaRPr lang="en-US" dirty="0"/>
          </a:p>
        </p:txBody>
      </p:sp>
      <p:pic>
        <p:nvPicPr>
          <p:cNvPr id="10" name="Immagine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260648"/>
            <a:ext cx="1419388" cy="1584177"/>
          </a:xfrm>
          <a:prstGeom prst="rect">
            <a:avLst/>
          </a:prstGeom>
        </p:spPr>
      </p:pic>
      <p:sp>
        <p:nvSpPr>
          <p:cNvPr id="11" name="Titolo 1"/>
          <p:cNvSpPr>
            <a:spLocks noGrp="1"/>
          </p:cNvSpPr>
          <p:nvPr>
            <p:ph type="title" hasCustomPrompt="1"/>
          </p:nvPr>
        </p:nvSpPr>
        <p:spPr>
          <a:xfrm>
            <a:off x="1952193" y="620688"/>
            <a:ext cx="5472608" cy="576064"/>
          </a:xfrm>
          <a:prstGeom prst="rect">
            <a:avLst/>
          </a:prstGeom>
        </p:spPr>
        <p:txBody>
          <a:bodyPr vert="horz"/>
          <a:lstStyle>
            <a:lvl1pPr algn="l">
              <a:defRPr sz="2800" b="1" i="0">
                <a:solidFill>
                  <a:srgbClr val="0E71B4"/>
                </a:solidFill>
                <a:latin typeface="Alte DIN 1451 Mittelschrift gepraegt" charset="0"/>
                <a:ea typeface="Alte DIN 1451 Mittelschrift gepraegt" charset="0"/>
                <a:cs typeface="Alte DIN 1451 Mittelschrift gepraegt" charset="0"/>
              </a:defRPr>
            </a:lvl1pPr>
          </a:lstStyle>
          <a:p>
            <a:r>
              <a:rPr lang="it-IT" dirty="0"/>
              <a:t>Click </a:t>
            </a:r>
            <a:r>
              <a:rPr lang="it-IT" dirty="0" err="1"/>
              <a:t>here</a:t>
            </a:r>
            <a:r>
              <a:rPr lang="it-IT" dirty="0"/>
              <a:t> to </a:t>
            </a:r>
            <a:r>
              <a:rPr lang="it-IT" dirty="0" err="1"/>
              <a:t>add</a:t>
            </a:r>
            <a:r>
              <a:rPr lang="it-IT" dirty="0"/>
              <a:t> Title</a:t>
            </a:r>
          </a:p>
        </p:txBody>
      </p:sp>
      <p:sp>
        <p:nvSpPr>
          <p:cNvPr id="12" name="Rettangolo 11"/>
          <p:cNvSpPr/>
          <p:nvPr userDrawn="1"/>
        </p:nvSpPr>
        <p:spPr>
          <a:xfrm>
            <a:off x="1979712" y="476671"/>
            <a:ext cx="2016224" cy="45719"/>
          </a:xfrm>
          <a:prstGeom prst="rect">
            <a:avLst/>
          </a:prstGeom>
          <a:solidFill>
            <a:srgbClr val="0E71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3638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2022897"/>
            <a:ext cx="4038600" cy="4103266"/>
          </a:xfrm>
          <a:prstGeom prst="rect">
            <a:avLst/>
          </a:prstGeom>
        </p:spPr>
        <p:txBody>
          <a:bodyPr/>
          <a:lstStyle>
            <a:lvl1pPr marL="342900" indent="-342900">
              <a:buSzPct val="180000"/>
              <a:buFontTx/>
              <a:buBlip>
                <a:blip r:embed="rId3"/>
              </a:buBlip>
              <a:defRPr sz="1500" b="0" i="0">
                <a:solidFill>
                  <a:schemeClr val="tx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742950" indent="-285750">
              <a:buSzPct val="180000"/>
              <a:buFontTx/>
              <a:buBlip>
                <a:blip r:embed="rId3"/>
              </a:buBlip>
              <a:defRPr sz="1500" b="0" i="0">
                <a:solidFill>
                  <a:schemeClr val="tx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>
              <a:buSzPct val="180000"/>
              <a:buFontTx/>
              <a:buBlip>
                <a:blip r:embed="rId3"/>
              </a:buBlip>
              <a:defRPr sz="1500" b="0" i="0">
                <a:solidFill>
                  <a:schemeClr val="tx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600200" indent="-228600">
              <a:buSzPct val="180000"/>
              <a:buFontTx/>
              <a:buBlip>
                <a:blip r:embed="rId3"/>
              </a:buBlip>
              <a:defRPr sz="1500" b="0" i="0">
                <a:solidFill>
                  <a:schemeClr val="tx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057400" indent="-228600">
              <a:buSzPct val="180000"/>
              <a:buFontTx/>
              <a:buBlip>
                <a:blip r:embed="rId3"/>
              </a:buBlip>
              <a:defRPr sz="1500" b="0" i="0">
                <a:solidFill>
                  <a:schemeClr val="tx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dirty="0"/>
              <a:t>Click </a:t>
            </a:r>
            <a:r>
              <a:rPr lang="it-IT" dirty="0" err="1"/>
              <a:t>here</a:t>
            </a:r>
            <a:r>
              <a:rPr lang="it-IT" dirty="0"/>
              <a:t> to </a:t>
            </a:r>
            <a:r>
              <a:rPr lang="it-IT" dirty="0" err="1"/>
              <a:t>add</a:t>
            </a:r>
            <a:r>
              <a:rPr lang="it-IT" dirty="0"/>
              <a:t> text</a:t>
            </a:r>
          </a:p>
          <a:p>
            <a:pPr lvl="1"/>
            <a:r>
              <a:rPr lang="it-IT" dirty="0"/>
              <a:t>Second </a:t>
            </a:r>
            <a:r>
              <a:rPr lang="it-IT" dirty="0" err="1"/>
              <a:t>level</a:t>
            </a:r>
            <a:endParaRPr lang="it-IT" dirty="0"/>
          </a:p>
          <a:p>
            <a:pPr lvl="2"/>
            <a:r>
              <a:rPr lang="it-IT" dirty="0"/>
              <a:t>Third </a:t>
            </a:r>
            <a:r>
              <a:rPr lang="it-IT" dirty="0" err="1"/>
              <a:t>level</a:t>
            </a:r>
            <a:endParaRPr lang="it-IT" dirty="0"/>
          </a:p>
          <a:p>
            <a:pPr lvl="3"/>
            <a:r>
              <a:rPr lang="it-IT" dirty="0" err="1"/>
              <a:t>Fourth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  <a:p>
            <a:pPr lvl="4"/>
            <a:r>
              <a:rPr lang="it-IT" dirty="0" err="1"/>
              <a:t>Fifth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2022897"/>
            <a:ext cx="4038600" cy="4103266"/>
          </a:xfrm>
          <a:prstGeom prst="rect">
            <a:avLst/>
          </a:prstGeom>
        </p:spPr>
        <p:txBody>
          <a:bodyPr/>
          <a:lstStyle>
            <a:lvl1pPr marL="342900" indent="-342900">
              <a:buSzPct val="180000"/>
              <a:buFontTx/>
              <a:buBlip>
                <a:blip r:embed="rId3"/>
              </a:buBlip>
              <a:defRPr sz="1500" b="0" i="0">
                <a:solidFill>
                  <a:schemeClr val="tx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742950" indent="-285750">
              <a:buSzPct val="180000"/>
              <a:buFontTx/>
              <a:buBlip>
                <a:blip r:embed="rId3"/>
              </a:buBlip>
              <a:defRPr sz="1500" b="0" i="0">
                <a:solidFill>
                  <a:schemeClr val="tx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>
              <a:buSzPct val="180000"/>
              <a:buFontTx/>
              <a:buBlip>
                <a:blip r:embed="rId3"/>
              </a:buBlip>
              <a:defRPr sz="1500" b="0" i="0">
                <a:solidFill>
                  <a:schemeClr val="tx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600200" indent="-228600">
              <a:buSzPct val="180000"/>
              <a:buFontTx/>
              <a:buBlip>
                <a:blip r:embed="rId3"/>
              </a:buBlip>
              <a:defRPr sz="1500" b="0" i="0">
                <a:solidFill>
                  <a:schemeClr val="tx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057400" indent="-228600">
              <a:buSzPct val="180000"/>
              <a:buFontTx/>
              <a:buBlip>
                <a:blip r:embed="rId3"/>
              </a:buBlip>
              <a:defRPr sz="1500" b="0" i="0">
                <a:solidFill>
                  <a:schemeClr val="tx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dirty="0"/>
              <a:t>Click </a:t>
            </a:r>
            <a:r>
              <a:rPr lang="it-IT" dirty="0" err="1"/>
              <a:t>here</a:t>
            </a:r>
            <a:r>
              <a:rPr lang="it-IT" dirty="0"/>
              <a:t> to </a:t>
            </a:r>
            <a:r>
              <a:rPr lang="it-IT" dirty="0" err="1"/>
              <a:t>add</a:t>
            </a:r>
            <a:r>
              <a:rPr lang="it-IT" dirty="0"/>
              <a:t> text</a:t>
            </a:r>
          </a:p>
          <a:p>
            <a:pPr lvl="1"/>
            <a:r>
              <a:rPr lang="it-IT" dirty="0"/>
              <a:t>Second </a:t>
            </a:r>
            <a:r>
              <a:rPr lang="it-IT" dirty="0" err="1"/>
              <a:t>level</a:t>
            </a:r>
            <a:endParaRPr lang="it-IT" dirty="0"/>
          </a:p>
          <a:p>
            <a:pPr lvl="2"/>
            <a:r>
              <a:rPr lang="it-IT" dirty="0"/>
              <a:t>Third </a:t>
            </a:r>
            <a:r>
              <a:rPr lang="it-IT" dirty="0" err="1"/>
              <a:t>level</a:t>
            </a:r>
            <a:endParaRPr lang="it-IT" dirty="0"/>
          </a:p>
          <a:p>
            <a:pPr lvl="3"/>
            <a:r>
              <a:rPr lang="it-IT" dirty="0" err="1"/>
              <a:t>Fourth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  <a:p>
            <a:pPr lvl="4"/>
            <a:r>
              <a:rPr lang="it-IT" dirty="0" err="1"/>
              <a:t>Fifth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0423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300" b="0" i="0">
                <a:solidFill>
                  <a:schemeClr val="tx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07/06/18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04235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300" b="0" i="0">
                <a:solidFill>
                  <a:schemeClr val="tx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04235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300" b="0" i="0">
                <a:solidFill>
                  <a:schemeClr val="tx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‹n.›</a:t>
            </a:fld>
            <a:endParaRPr lang="en-US" dirty="0"/>
          </a:p>
        </p:txBody>
      </p:sp>
      <p:pic>
        <p:nvPicPr>
          <p:cNvPr id="11" name="Immagine 10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260648"/>
            <a:ext cx="1419388" cy="1584177"/>
          </a:xfrm>
          <a:prstGeom prst="rect">
            <a:avLst/>
          </a:prstGeom>
        </p:spPr>
      </p:pic>
      <p:sp>
        <p:nvSpPr>
          <p:cNvPr id="12" name="Titolo 1"/>
          <p:cNvSpPr>
            <a:spLocks noGrp="1"/>
          </p:cNvSpPr>
          <p:nvPr>
            <p:ph type="title" hasCustomPrompt="1"/>
          </p:nvPr>
        </p:nvSpPr>
        <p:spPr>
          <a:xfrm>
            <a:off x="1952193" y="620688"/>
            <a:ext cx="5472608" cy="576064"/>
          </a:xfrm>
          <a:prstGeom prst="rect">
            <a:avLst/>
          </a:prstGeom>
        </p:spPr>
        <p:txBody>
          <a:bodyPr vert="horz"/>
          <a:lstStyle>
            <a:lvl1pPr algn="l">
              <a:defRPr sz="2800" b="1" i="0">
                <a:solidFill>
                  <a:srgbClr val="0E71B4"/>
                </a:solidFill>
                <a:latin typeface="Alte DIN 1451 Mittelschrift gepraegt" charset="0"/>
                <a:ea typeface="Alte DIN 1451 Mittelschrift gepraegt" charset="0"/>
                <a:cs typeface="Alte DIN 1451 Mittelschrift gepraegt" charset="0"/>
              </a:defRPr>
            </a:lvl1pPr>
          </a:lstStyle>
          <a:p>
            <a:r>
              <a:rPr lang="it-IT" dirty="0"/>
              <a:t>Click </a:t>
            </a:r>
            <a:r>
              <a:rPr lang="it-IT" dirty="0" err="1"/>
              <a:t>here</a:t>
            </a:r>
            <a:r>
              <a:rPr lang="it-IT" dirty="0"/>
              <a:t> to </a:t>
            </a:r>
            <a:r>
              <a:rPr lang="it-IT" dirty="0" err="1"/>
              <a:t>add</a:t>
            </a:r>
            <a:r>
              <a:rPr lang="it-IT" dirty="0"/>
              <a:t> Title</a:t>
            </a:r>
          </a:p>
        </p:txBody>
      </p:sp>
      <p:sp>
        <p:nvSpPr>
          <p:cNvPr id="13" name="Rettangolo 12"/>
          <p:cNvSpPr/>
          <p:nvPr userDrawn="1"/>
        </p:nvSpPr>
        <p:spPr>
          <a:xfrm>
            <a:off x="1979712" y="476671"/>
            <a:ext cx="2016224" cy="45719"/>
          </a:xfrm>
          <a:prstGeom prst="rect">
            <a:avLst/>
          </a:prstGeom>
          <a:solidFill>
            <a:srgbClr val="0E71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7022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testo vertical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1943123"/>
            <a:ext cx="8229600" cy="4078165"/>
          </a:xfrm>
          <a:prstGeom prst="rect">
            <a:avLst/>
          </a:prstGeom>
        </p:spPr>
        <p:txBody>
          <a:bodyPr vert="eaVert"/>
          <a:lstStyle>
            <a:lvl1pPr marL="342900" indent="-342900">
              <a:buSzPct val="180000"/>
              <a:buFontTx/>
              <a:buBlip>
                <a:blip r:embed="rId3"/>
              </a:buBlip>
              <a:defRPr sz="1500" b="0" i="0" baseline="0">
                <a:solidFill>
                  <a:schemeClr val="tx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742950" indent="-285750">
              <a:buSzPct val="180000"/>
              <a:buFontTx/>
              <a:buBlip>
                <a:blip r:embed="rId3"/>
              </a:buBlip>
              <a:defRPr sz="1500" b="0" i="0" baseline="0">
                <a:solidFill>
                  <a:schemeClr val="tx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>
              <a:buSzPct val="180000"/>
              <a:buFontTx/>
              <a:buBlip>
                <a:blip r:embed="rId3"/>
              </a:buBlip>
              <a:defRPr sz="1500" b="0" i="0" baseline="0">
                <a:solidFill>
                  <a:schemeClr val="tx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600200" indent="-228600">
              <a:buSzPct val="180000"/>
              <a:buFontTx/>
              <a:buBlip>
                <a:blip r:embed="rId3"/>
              </a:buBlip>
              <a:defRPr sz="1500" b="0" i="0" baseline="0">
                <a:solidFill>
                  <a:schemeClr val="tx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057400" indent="-228600">
              <a:buSzPct val="180000"/>
              <a:buFontTx/>
              <a:buBlip>
                <a:blip r:embed="rId3"/>
              </a:buBlip>
              <a:defRPr sz="1500" b="0" i="0" baseline="0">
                <a:solidFill>
                  <a:schemeClr val="tx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it-IT" dirty="0"/>
              <a:t>Click </a:t>
            </a:r>
            <a:r>
              <a:rPr lang="it-IT" dirty="0" err="1"/>
              <a:t>here</a:t>
            </a:r>
            <a:r>
              <a:rPr lang="it-IT" dirty="0"/>
              <a:t> to </a:t>
            </a:r>
            <a:r>
              <a:rPr lang="it-IT" dirty="0" err="1"/>
              <a:t>add</a:t>
            </a:r>
            <a:r>
              <a:rPr lang="it-IT" dirty="0"/>
              <a:t> text</a:t>
            </a:r>
          </a:p>
          <a:p>
            <a:pPr lvl="1"/>
            <a:r>
              <a:rPr lang="it-IT" dirty="0"/>
              <a:t>Second </a:t>
            </a:r>
            <a:r>
              <a:rPr lang="it-IT" dirty="0" err="1"/>
              <a:t>level</a:t>
            </a:r>
            <a:endParaRPr lang="it-IT" dirty="0"/>
          </a:p>
          <a:p>
            <a:pPr lvl="2"/>
            <a:r>
              <a:rPr lang="it-IT" dirty="0"/>
              <a:t>Third </a:t>
            </a:r>
            <a:r>
              <a:rPr lang="it-IT" dirty="0" err="1"/>
              <a:t>level</a:t>
            </a:r>
            <a:endParaRPr lang="it-IT" dirty="0"/>
          </a:p>
          <a:p>
            <a:pPr lvl="3"/>
            <a:r>
              <a:rPr lang="it-IT" dirty="0" err="1"/>
              <a:t>Fourth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  <a:p>
            <a:pPr lvl="4"/>
            <a:r>
              <a:rPr lang="it-IT" dirty="0" err="1"/>
              <a:t>Fifth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423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300" b="0" i="0">
                <a:solidFill>
                  <a:schemeClr val="tx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07/06/18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04235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300" b="0" i="0">
                <a:solidFill>
                  <a:schemeClr val="tx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04235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300" b="0" i="0">
                <a:solidFill>
                  <a:schemeClr val="tx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‹n.›</a:t>
            </a:fld>
            <a:endParaRPr lang="en-US" dirty="0"/>
          </a:p>
        </p:txBody>
      </p:sp>
      <p:pic>
        <p:nvPicPr>
          <p:cNvPr id="7" name="Immagine 6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260648"/>
            <a:ext cx="1419388" cy="1584177"/>
          </a:xfrm>
          <a:prstGeom prst="rect">
            <a:avLst/>
          </a:prstGeom>
        </p:spPr>
      </p:pic>
      <p:sp>
        <p:nvSpPr>
          <p:cNvPr id="8" name="Titolo 1"/>
          <p:cNvSpPr>
            <a:spLocks noGrp="1"/>
          </p:cNvSpPr>
          <p:nvPr>
            <p:ph type="title" hasCustomPrompt="1"/>
          </p:nvPr>
        </p:nvSpPr>
        <p:spPr>
          <a:xfrm>
            <a:off x="1952193" y="620688"/>
            <a:ext cx="5472608" cy="576064"/>
          </a:xfrm>
          <a:prstGeom prst="rect">
            <a:avLst/>
          </a:prstGeom>
        </p:spPr>
        <p:txBody>
          <a:bodyPr vert="horz"/>
          <a:lstStyle>
            <a:lvl1pPr algn="l">
              <a:defRPr sz="2800" b="1" i="0">
                <a:solidFill>
                  <a:srgbClr val="0E71B4"/>
                </a:solidFill>
                <a:latin typeface="DIN Next LT Pro" charset="0"/>
                <a:ea typeface="DIN Next LT Pro" charset="0"/>
                <a:cs typeface="DIN Next LT Pro" charset="0"/>
              </a:defRPr>
            </a:lvl1pPr>
          </a:lstStyle>
          <a:p>
            <a:r>
              <a:rPr lang="it-IT" dirty="0"/>
              <a:t>Click </a:t>
            </a:r>
            <a:r>
              <a:rPr lang="it-IT" dirty="0" err="1"/>
              <a:t>here</a:t>
            </a:r>
            <a:r>
              <a:rPr lang="it-IT" dirty="0"/>
              <a:t> to </a:t>
            </a:r>
            <a:r>
              <a:rPr lang="it-IT" dirty="0" err="1"/>
              <a:t>add</a:t>
            </a:r>
            <a:r>
              <a:rPr lang="it-IT" dirty="0"/>
              <a:t> Title</a:t>
            </a:r>
          </a:p>
        </p:txBody>
      </p:sp>
      <p:sp>
        <p:nvSpPr>
          <p:cNvPr id="9" name="Rettangolo 8"/>
          <p:cNvSpPr/>
          <p:nvPr userDrawn="1"/>
        </p:nvSpPr>
        <p:spPr>
          <a:xfrm>
            <a:off x="1979712" y="476671"/>
            <a:ext cx="2016224" cy="45719"/>
          </a:xfrm>
          <a:prstGeom prst="rect">
            <a:avLst/>
          </a:prstGeom>
          <a:solidFill>
            <a:srgbClr val="0E71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4920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_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 userDrawn="1"/>
        </p:nvSpPr>
        <p:spPr>
          <a:xfrm>
            <a:off x="3563520" y="4581128"/>
            <a:ext cx="1986151" cy="27699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GB" sz="1500" b="0" i="0" dirty="0" err="1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www.emodnet.eu</a:t>
            </a:r>
            <a:endParaRPr lang="en-GB" sz="1500" b="0" i="0" dirty="0">
              <a:solidFill>
                <a:schemeClr val="bg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3" name="CasellaDiTesto 2"/>
          <p:cNvSpPr txBox="1"/>
          <p:nvPr userDrawn="1"/>
        </p:nvSpPr>
        <p:spPr>
          <a:xfrm>
            <a:off x="3887923" y="4293096"/>
            <a:ext cx="1296144" cy="27699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GB" sz="1500" b="0" i="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@</a:t>
            </a:r>
            <a:r>
              <a:rPr lang="en-GB" sz="1500" b="0" i="0" dirty="0" err="1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EMODnet</a:t>
            </a:r>
            <a:endParaRPr lang="en-GB" sz="1500" b="0" i="0" dirty="0">
              <a:solidFill>
                <a:schemeClr val="bg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7" name="CasellaDiTesto 6"/>
          <p:cNvSpPr txBox="1"/>
          <p:nvPr userDrawn="1"/>
        </p:nvSpPr>
        <p:spPr>
          <a:xfrm>
            <a:off x="2432359" y="5203082"/>
            <a:ext cx="4248472" cy="27699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GB" sz="1500" b="0" i="1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Your gateway to marine data in Europe</a:t>
            </a:r>
            <a:endParaRPr lang="en-GB" sz="1500" b="0" i="1" dirty="0">
              <a:solidFill>
                <a:schemeClr val="bg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6076" y="1659624"/>
            <a:ext cx="2000494" cy="253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011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2183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4" r:id="rId2"/>
    <p:sldLayoutId id="2147483708" r:id="rId3"/>
    <p:sldLayoutId id="2147483709" r:id="rId4"/>
    <p:sldLayoutId id="2147483710" r:id="rId5"/>
    <p:sldLayoutId id="2147483707" r:id="rId6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jpg"/><Relationship Id="rId7" Type="http://schemas.openxmlformats.org/officeDocument/2006/relationships/image" Target="../media/image39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40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.png"/><Relationship Id="rId12" Type="http://schemas.openxmlformats.org/officeDocument/2006/relationships/image" Target="../media/image53.png"/><Relationship Id="rId13" Type="http://schemas.openxmlformats.org/officeDocument/2006/relationships/image" Target="../media/image54.png"/><Relationship Id="rId14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Relationship Id="rId4" Type="http://schemas.openxmlformats.org/officeDocument/2006/relationships/image" Target="../media/image46.jpeg"/><Relationship Id="rId5" Type="http://schemas.openxmlformats.org/officeDocument/2006/relationships/image" Target="../media/image47.jpeg"/><Relationship Id="rId6" Type="http://schemas.openxmlformats.org/officeDocument/2006/relationships/image" Target="../media/image48.jpeg"/><Relationship Id="rId7" Type="http://schemas.openxmlformats.org/officeDocument/2006/relationships/image" Target="../media/image49.png"/><Relationship Id="rId8" Type="http://schemas.openxmlformats.org/officeDocument/2006/relationships/image" Target="../media/image50.png"/><Relationship Id="rId9" Type="http://schemas.openxmlformats.org/officeDocument/2006/relationships/image" Target="../media/image51.png"/><Relationship Id="rId10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image" Target="../media/image61.png"/><Relationship Id="rId8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gif"/><Relationship Id="rId7" Type="http://schemas.openxmlformats.org/officeDocument/2006/relationships/image" Target="../media/image67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openxmlformats.org/officeDocument/2006/relationships/image" Target="../media/image72.png"/><Relationship Id="rId7" Type="http://schemas.openxmlformats.org/officeDocument/2006/relationships/image" Target="../media/image73.png"/><Relationship Id="rId8" Type="http://schemas.openxmlformats.org/officeDocument/2006/relationships/image" Target="../media/image74.png"/><Relationship Id="rId9" Type="http://schemas.openxmlformats.org/officeDocument/2006/relationships/image" Target="../media/image75.png"/><Relationship Id="rId10" Type="http://schemas.openxmlformats.org/officeDocument/2006/relationships/image" Target="../media/image76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modnet-physics.eu/map/platinfo/pidashboard.aspx?platformid=10273" TargetMode="External"/><Relationship Id="rId4" Type="http://schemas.openxmlformats.org/officeDocument/2006/relationships/hyperlink" Target="http://www.emodnet-physics.eu/map/spi.aspx" TargetMode="External"/><Relationship Id="rId5" Type="http://schemas.openxmlformats.org/officeDocument/2006/relationships/hyperlink" Target="http://www.emodnet-physics.eu/map/service/WSEmodnet2.asmx" TargetMode="External"/><Relationship Id="rId6" Type="http://schemas.openxmlformats.org/officeDocument/2006/relationships/hyperlink" Target="http://geoserver.emodnet-physics.eu/geoserver/web" TargetMode="External"/><Relationship Id="rId7" Type="http://schemas.openxmlformats.org/officeDocument/2006/relationships/hyperlink" Target="http://www.emodnet-physics.eu/map/service/GeoServerDefaultWMS" TargetMode="External"/><Relationship Id="rId8" Type="http://schemas.openxmlformats.org/officeDocument/2006/relationships/hyperlink" Target="http://www.emodnet-physics.eu/map/service/GeoServerDefaultWFS" TargetMode="External"/><Relationship Id="rId9" Type="http://schemas.openxmlformats.org/officeDocument/2006/relationships/hyperlink" Target="http://thredds.emodnet-physics.eu/thredds/catalog.html" TargetMode="External"/><Relationship Id="rId10" Type="http://schemas.openxmlformats.org/officeDocument/2006/relationships/hyperlink" Target="http://www.erddap.emodnet-physics.eu/" TargetMode="External"/><Relationship Id="rId11" Type="http://schemas.openxmlformats.org/officeDocument/2006/relationships/hyperlink" Target="http://www.emodnet-physics.eu/Map/Charts/PlotDataTimeSeries.aspx?paramcode=TEMP&amp;platid=8427&amp;timerange=7" TargetMode="External"/><Relationship Id="rId1" Type="http://schemas.openxmlformats.org/officeDocument/2006/relationships/slideLayout" Target="../slideLayouts/slideLayout5.xml"/><Relationship Id="rId2" Type="http://schemas.openxmlformats.org/officeDocument/2006/relationships/hyperlink" Target="http://www.emodnet-physics.eu/map/platinfo/pidashboard.aspx?platformid=8427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chart" Target="../charts/char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Relationship Id="rId3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3.png"/><Relationship Id="rId12" Type="http://schemas.openxmlformats.org/officeDocument/2006/relationships/image" Target="../media/image24.jpeg"/><Relationship Id="rId13" Type="http://schemas.openxmlformats.org/officeDocument/2006/relationships/image" Target="../media/image25.jpeg"/><Relationship Id="rId14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Relationship Id="rId3" Type="http://schemas.openxmlformats.org/officeDocument/2006/relationships/image" Target="../media/image15.gif"/><Relationship Id="rId4" Type="http://schemas.openxmlformats.org/officeDocument/2006/relationships/image" Target="../media/image16.jpeg"/><Relationship Id="rId5" Type="http://schemas.openxmlformats.org/officeDocument/2006/relationships/image" Target="../media/image17.png"/><Relationship Id="rId6" Type="http://schemas.openxmlformats.org/officeDocument/2006/relationships/image" Target="../media/image18.jpeg"/><Relationship Id="rId7" Type="http://schemas.openxmlformats.org/officeDocument/2006/relationships/image" Target="../media/image19.gif"/><Relationship Id="rId8" Type="http://schemas.openxmlformats.org/officeDocument/2006/relationships/image" Target="../media/image20.jpeg"/><Relationship Id="rId9" Type="http://schemas.openxmlformats.org/officeDocument/2006/relationships/image" Target="../media/image21.gif"/><Relationship Id="rId10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3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39552" y="2564904"/>
            <a:ext cx="8424936" cy="1656184"/>
          </a:xfrm>
        </p:spPr>
        <p:txBody>
          <a:bodyPr>
            <a:normAutofit/>
          </a:bodyPr>
          <a:lstStyle/>
          <a:p>
            <a:r>
              <a:rPr lang="en-GB" dirty="0"/>
              <a:t>I </a:t>
            </a:r>
            <a:r>
              <a:rPr lang="en-GB" dirty="0" err="1"/>
              <a:t>portali</a:t>
            </a:r>
            <a:r>
              <a:rPr lang="en-GB" dirty="0"/>
              <a:t> </a:t>
            </a:r>
            <a:r>
              <a:rPr lang="en-GB" dirty="0" err="1"/>
              <a:t>EMODnet</a:t>
            </a:r>
            <a:r>
              <a:rPr lang="en-GB" dirty="0"/>
              <a:t>: Bathymetry, Seabed Habitats, Chemistry, Biology, Physics, Human Activities 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quarter" idx="11"/>
          </p:nvPr>
        </p:nvSpPr>
        <p:spPr>
          <a:xfrm>
            <a:off x="2339752" y="4653136"/>
            <a:ext cx="3959588" cy="1512168"/>
          </a:xfrm>
        </p:spPr>
        <p:txBody>
          <a:bodyPr>
            <a:normAutofit fontScale="92500" lnSpcReduction="10000"/>
          </a:bodyPr>
          <a:lstStyle/>
          <a:p>
            <a:r>
              <a:rPr lang="en-GB" dirty="0" err="1"/>
              <a:t>Mariacristina</a:t>
            </a:r>
            <a:r>
              <a:rPr lang="en-GB" dirty="0"/>
              <a:t> </a:t>
            </a:r>
            <a:r>
              <a:rPr lang="en-GB" dirty="0" err="1"/>
              <a:t>Prampolin</a:t>
            </a:r>
            <a:endParaRPr lang="en-GB" dirty="0"/>
          </a:p>
          <a:p>
            <a:r>
              <a:rPr lang="en-GB" dirty="0"/>
              <a:t>Aldo </a:t>
            </a:r>
            <a:r>
              <a:rPr lang="en-GB" dirty="0" err="1"/>
              <a:t>Annunziatellis</a:t>
            </a:r>
            <a:endParaRPr lang="en-GB" dirty="0"/>
          </a:p>
          <a:p>
            <a:r>
              <a:rPr lang="en-GB" dirty="0"/>
              <a:t>Alessandra </a:t>
            </a:r>
            <a:r>
              <a:rPr lang="en-GB" dirty="0" err="1"/>
              <a:t>Giorgetti</a:t>
            </a:r>
            <a:endParaRPr lang="en-GB" dirty="0"/>
          </a:p>
          <a:p>
            <a:r>
              <a:rPr lang="en-GB" dirty="0"/>
              <a:t>Marina </a:t>
            </a:r>
            <a:r>
              <a:rPr lang="en-GB" dirty="0" err="1"/>
              <a:t>Lipizer</a:t>
            </a:r>
            <a:endParaRPr lang="en-GB" dirty="0"/>
          </a:p>
          <a:p>
            <a:r>
              <a:rPr lang="en-GB" dirty="0"/>
              <a:t>Antonio Novellino</a:t>
            </a:r>
          </a:p>
          <a:p>
            <a:r>
              <a:rPr lang="en-GB" dirty="0"/>
              <a:t>Alessandro </a:t>
            </a:r>
            <a:r>
              <a:rPr lang="en-GB" dirty="0" err="1"/>
              <a:t>Pititto</a:t>
            </a:r>
            <a:endParaRPr lang="en-GB" dirty="0"/>
          </a:p>
          <a:p>
            <a:endParaRPr lang="en-GB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12"/>
          </p:nvPr>
        </p:nvSpPr>
        <p:spPr>
          <a:xfrm>
            <a:off x="6490779" y="4653136"/>
            <a:ext cx="2257685" cy="1557164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CNR – ISMAR</a:t>
            </a:r>
          </a:p>
          <a:p>
            <a:r>
              <a:rPr lang="en-GB" dirty="0"/>
              <a:t>ISPRA</a:t>
            </a:r>
          </a:p>
          <a:p>
            <a:r>
              <a:rPr lang="en-GB" dirty="0"/>
              <a:t>OGS</a:t>
            </a:r>
          </a:p>
          <a:p>
            <a:r>
              <a:rPr lang="en-GB" dirty="0"/>
              <a:t>OGS</a:t>
            </a:r>
          </a:p>
          <a:p>
            <a:r>
              <a:rPr lang="en-GB" dirty="0"/>
              <a:t>ETT Solutions</a:t>
            </a:r>
          </a:p>
          <a:p>
            <a:r>
              <a:rPr lang="en-GB" dirty="0" err="1"/>
              <a:t>Cogea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3926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515151">
                    <a:lumMod val="75000"/>
                  </a:srgbClr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07/06/18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515151">
                  <a:lumMod val="75000"/>
                </a:srgbClr>
              </a:solidFill>
              <a:effectLst/>
              <a:uLnTx/>
              <a:uFillTx/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515151">
                    <a:lumMod val="75000"/>
                  </a:srgbClr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515151">
                  <a:lumMod val="75000"/>
                </a:srgbClr>
              </a:solidFill>
              <a:effectLst/>
              <a:uLnTx/>
              <a:uFillTx/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1952193" y="620688"/>
            <a:ext cx="2685691" cy="576064"/>
          </a:xfrm>
        </p:spPr>
        <p:txBody>
          <a:bodyPr/>
          <a:lstStyle/>
          <a:p>
            <a:r>
              <a:rPr lang="en-GB" dirty="0" err="1"/>
              <a:t>Distribuzioni</a:t>
            </a:r>
            <a:r>
              <a:rPr lang="en-GB" dirty="0"/>
              <a:t> di </a:t>
            </a:r>
            <a:r>
              <a:rPr lang="en-GB" dirty="0" err="1"/>
              <a:t>dati</a:t>
            </a:r>
            <a:endParaRPr lang="en-GB" dirty="0"/>
          </a:p>
        </p:txBody>
      </p:sp>
      <p:sp>
        <p:nvSpPr>
          <p:cNvPr id="7" name="Rettangolo 17"/>
          <p:cNvSpPr>
            <a:spLocks noChangeArrowheads="1"/>
          </p:cNvSpPr>
          <p:nvPr/>
        </p:nvSpPr>
        <p:spPr bwMode="auto">
          <a:xfrm>
            <a:off x="105980" y="1781776"/>
            <a:ext cx="5761420" cy="56514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 anchorCtr="0">
            <a:spAutoFit/>
          </a:bodyPr>
          <a:lstStyle>
            <a:lvl1pPr marL="360363" indent="-360363">
              <a:spcBef>
                <a:spcPct val="20000"/>
              </a:spcBef>
              <a:buSzPct val="10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SzPct val="7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buSzTx/>
              <a:buFontTx/>
              <a:buNone/>
            </a:pPr>
            <a:r>
              <a:rPr lang="it-IT" altLang="it-IT" sz="16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5.1.1 </a:t>
            </a:r>
            <a:r>
              <a:rPr lang="it-IT" altLang="it-IT" sz="1600" dirty="0" err="1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Nutrient</a:t>
            </a:r>
            <a:r>
              <a:rPr lang="it-IT" altLang="it-IT" sz="16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altLang="it-IT" sz="1600" dirty="0" err="1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concentration</a:t>
            </a:r>
            <a:r>
              <a:rPr lang="it-IT" altLang="it-IT" sz="16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in the water </a:t>
            </a:r>
            <a:r>
              <a:rPr lang="it-IT" altLang="it-IT" sz="1600" dirty="0" err="1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column</a:t>
            </a:r>
            <a:endParaRPr lang="it-IT" altLang="it-IT" sz="1600" dirty="0">
              <a:solidFill>
                <a:srgbClr val="00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spcBef>
                <a:spcPts val="0"/>
              </a:spcBef>
              <a:buSzTx/>
              <a:buFontTx/>
              <a:buNone/>
            </a:pPr>
            <a:r>
              <a:rPr lang="en-GB" altLang="it-IT" sz="16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5.2.1 Dissolved oxygen</a:t>
            </a:r>
          </a:p>
        </p:txBody>
      </p:sp>
      <p:sp>
        <p:nvSpPr>
          <p:cNvPr id="8" name="Segnaposto numero diapositiva 3"/>
          <p:cNvSpPr txBox="1">
            <a:spLocks/>
          </p:cNvSpPr>
          <p:nvPr/>
        </p:nvSpPr>
        <p:spPr>
          <a:xfrm>
            <a:off x="6553200" y="630423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300" b="0" i="0" kern="1200">
                <a:solidFill>
                  <a:schemeClr val="tx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884" y="4547176"/>
            <a:ext cx="4467362" cy="2294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magin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808" y="2736995"/>
            <a:ext cx="3960812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magin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692" r="1042" b="11997"/>
          <a:stretch/>
        </p:blipFill>
        <p:spPr bwMode="auto">
          <a:xfrm>
            <a:off x="4954130" y="585105"/>
            <a:ext cx="3646015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ttangolo 4"/>
          <p:cNvSpPr>
            <a:spLocks noChangeArrowheads="1"/>
          </p:cNvSpPr>
          <p:nvPr/>
        </p:nvSpPr>
        <p:spPr bwMode="auto">
          <a:xfrm>
            <a:off x="5787457" y="2678028"/>
            <a:ext cx="3242369" cy="31892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 anchorCtr="0">
            <a:spAutoFit/>
          </a:bodyPr>
          <a:lstStyle>
            <a:lvl1pPr>
              <a:spcBef>
                <a:spcPct val="20000"/>
              </a:spcBef>
              <a:buSzPct val="10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SzPct val="7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buClr>
                <a:srgbClr val="000000"/>
              </a:buClr>
              <a:buFontTx/>
              <a:buNone/>
            </a:pPr>
            <a:r>
              <a:rPr lang="en-GB" altLang="it-IT" sz="16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Metal and metalloid concentration</a:t>
            </a:r>
          </a:p>
        </p:txBody>
      </p:sp>
      <p:sp>
        <p:nvSpPr>
          <p:cNvPr id="13" name="Rettangolo 18"/>
          <p:cNvSpPr>
            <a:spLocks noChangeArrowheads="1"/>
          </p:cNvSpPr>
          <p:nvPr/>
        </p:nvSpPr>
        <p:spPr bwMode="auto">
          <a:xfrm>
            <a:off x="4410277" y="5770"/>
            <a:ext cx="4733723" cy="56514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 anchorCtr="0">
            <a:spAutoFit/>
          </a:bodyPr>
          <a:lstStyle>
            <a:lvl1pPr marL="360363" indent="-360363">
              <a:spcBef>
                <a:spcPct val="20000"/>
              </a:spcBef>
              <a:buSzPct val="10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SzPct val="7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buSzTx/>
              <a:buFontTx/>
              <a:buNone/>
            </a:pPr>
            <a:r>
              <a:rPr lang="it-IT" altLang="it-IT" sz="16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8.1.1 </a:t>
            </a:r>
            <a:r>
              <a:rPr lang="it-IT" altLang="it-IT" sz="1600" dirty="0" err="1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Concentration</a:t>
            </a:r>
            <a:r>
              <a:rPr lang="it-IT" altLang="it-IT" sz="16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of </a:t>
            </a:r>
            <a:r>
              <a:rPr lang="it-IT" altLang="it-IT" sz="1600" dirty="0" err="1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contaminants</a:t>
            </a:r>
            <a:r>
              <a:rPr lang="it-IT" altLang="it-IT" sz="16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in the </a:t>
            </a:r>
            <a:r>
              <a:rPr lang="it-IT" altLang="it-IT" sz="1600" dirty="0" err="1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relevant</a:t>
            </a:r>
            <a:r>
              <a:rPr lang="it-IT" altLang="it-IT" sz="16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altLang="it-IT" sz="1600" dirty="0" err="1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matrix</a:t>
            </a:r>
            <a:r>
              <a:rPr lang="it-IT" altLang="it-IT" sz="16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it-IT" altLang="it-IT" sz="1600" dirty="0" err="1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biota</a:t>
            </a:r>
            <a:r>
              <a:rPr lang="it-IT" altLang="it-IT" sz="16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it-IT" altLang="it-IT" sz="1600" dirty="0" err="1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sediment</a:t>
            </a:r>
            <a:r>
              <a:rPr lang="it-IT" altLang="it-IT" sz="16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, water)</a:t>
            </a:r>
            <a:endParaRPr lang="en-GB" altLang="it-IT" sz="1600" dirty="0">
              <a:solidFill>
                <a:srgbClr val="00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Rettangolo 14"/>
          <p:cNvSpPr>
            <a:spLocks noChangeArrowheads="1"/>
          </p:cNvSpPr>
          <p:nvPr/>
        </p:nvSpPr>
        <p:spPr bwMode="auto">
          <a:xfrm>
            <a:off x="4145194" y="6539076"/>
            <a:ext cx="2587046" cy="31892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36000" rIns="36000" bIns="36000" anchor="ctr" anchorCtr="0">
            <a:spAutoFit/>
          </a:bodyPr>
          <a:lstStyle>
            <a:lvl1pPr>
              <a:spcBef>
                <a:spcPct val="20000"/>
              </a:spcBef>
              <a:buSzPct val="10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SzPct val="7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buClr>
                <a:srgbClr val="000000"/>
              </a:buClr>
              <a:buFontTx/>
              <a:buNone/>
            </a:pPr>
            <a:r>
              <a:rPr lang="en-GB" altLang="it-IT" sz="16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Hydrocarbon concentration</a:t>
            </a:r>
          </a:p>
        </p:txBody>
      </p:sp>
      <p:sp>
        <p:nvSpPr>
          <p:cNvPr id="15" name="Rettangolo 16"/>
          <p:cNvSpPr>
            <a:spLocks noChangeArrowheads="1"/>
          </p:cNvSpPr>
          <p:nvPr/>
        </p:nvSpPr>
        <p:spPr bwMode="auto">
          <a:xfrm>
            <a:off x="7408642" y="586134"/>
            <a:ext cx="1595572" cy="81136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 anchorCtr="0">
            <a:spAutoFit/>
          </a:bodyPr>
          <a:lstStyle>
            <a:lvl1pPr>
              <a:spcBef>
                <a:spcPct val="20000"/>
              </a:spcBef>
              <a:buSzPct val="10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SzPct val="7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buClr>
                <a:srgbClr val="000000"/>
              </a:buClr>
              <a:buFontTx/>
              <a:buNone/>
            </a:pPr>
            <a:r>
              <a:rPr lang="en-GB" altLang="it-IT" sz="16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PCBs and other organic </a:t>
            </a:r>
            <a:r>
              <a:rPr lang="en-GB" altLang="it-IT" sz="1600" dirty="0" err="1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micropollutants</a:t>
            </a:r>
            <a:endParaRPr lang="en-GB" altLang="it-IT" sz="1600" dirty="0">
              <a:solidFill>
                <a:srgbClr val="00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6303402" y="1404220"/>
            <a:ext cx="1398387" cy="31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36000" rIns="36000" bIns="36000" anchor="ctr" anchorCtr="0">
            <a:spAutoFit/>
          </a:bodyPr>
          <a:lstStyle>
            <a:lvl1pPr>
              <a:spcBef>
                <a:spcPct val="20000"/>
              </a:spcBef>
              <a:buSzPct val="10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SzPct val="7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ts val="0"/>
              </a:spcBef>
              <a:buSzTx/>
              <a:buFontTx/>
              <a:buNone/>
            </a:pPr>
            <a:r>
              <a:rPr lang="en-GB" altLang="en-US" sz="16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40667 stations</a:t>
            </a:r>
            <a:endParaRPr lang="it-IT" altLang="en-US" sz="1600" dirty="0">
              <a:solidFill>
                <a:schemeClr val="accent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7285692" y="3463829"/>
            <a:ext cx="1398387" cy="31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36000" rIns="36000" bIns="36000" anchor="ctr" anchorCtr="0">
            <a:spAutoFit/>
          </a:bodyPr>
          <a:lstStyle>
            <a:lvl1pPr>
              <a:spcBef>
                <a:spcPct val="20000"/>
              </a:spcBef>
              <a:buSzPct val="10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SzPct val="7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ts val="0"/>
              </a:spcBef>
              <a:buSzTx/>
              <a:buFontTx/>
              <a:buNone/>
            </a:pPr>
            <a:r>
              <a:rPr lang="en-GB" altLang="en-US" sz="16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38148 stations</a:t>
            </a:r>
            <a:endParaRPr lang="it-IT" altLang="en-US" sz="1600" dirty="0">
              <a:solidFill>
                <a:schemeClr val="accent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Rectangle 15"/>
          <p:cNvSpPr>
            <a:spLocks noChangeArrowheads="1"/>
          </p:cNvSpPr>
          <p:nvPr/>
        </p:nvSpPr>
        <p:spPr bwMode="auto">
          <a:xfrm>
            <a:off x="7524750" y="5364163"/>
            <a:ext cx="1398387" cy="31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36000" rIns="36000" bIns="36000" anchor="ctr" anchorCtr="0">
            <a:spAutoFit/>
          </a:bodyPr>
          <a:lstStyle>
            <a:lvl1pPr>
              <a:spcBef>
                <a:spcPct val="20000"/>
              </a:spcBef>
              <a:buSzPct val="10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SzPct val="7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ts val="0"/>
              </a:spcBef>
              <a:buSzTx/>
              <a:buFontTx/>
              <a:buNone/>
            </a:pPr>
            <a:r>
              <a:rPr lang="en-GB" altLang="en-US" sz="160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29453 stations</a:t>
            </a:r>
            <a:endParaRPr lang="it-IT" altLang="en-US" sz="1600">
              <a:solidFill>
                <a:schemeClr val="accent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03"/>
          <a:stretch/>
        </p:blipFill>
        <p:spPr>
          <a:xfrm>
            <a:off x="35496" y="2335760"/>
            <a:ext cx="4896544" cy="2677416"/>
          </a:xfrm>
          <a:prstGeom prst="rect">
            <a:avLst/>
          </a:prstGeom>
        </p:spPr>
      </p:pic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3330694" y="3644169"/>
            <a:ext cx="1510597" cy="31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36000" rIns="36000" bIns="36000" anchor="ctr" anchorCtr="0">
            <a:spAutoFit/>
          </a:bodyPr>
          <a:lstStyle>
            <a:lvl1pPr>
              <a:spcBef>
                <a:spcPct val="20000"/>
              </a:spcBef>
              <a:buSzPct val="10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SzPct val="7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ts val="0"/>
              </a:spcBef>
              <a:buSzTx/>
              <a:buFontTx/>
              <a:buNone/>
            </a:pPr>
            <a:r>
              <a:rPr lang="en-GB" altLang="en-US" sz="16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741920 stations</a:t>
            </a:r>
            <a:endParaRPr lang="it-IT" altLang="en-US" sz="1600" dirty="0">
              <a:solidFill>
                <a:schemeClr val="accent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802176"/>
            <a:ext cx="4048391" cy="2055824"/>
          </a:xfrm>
          <a:prstGeom prst="rect">
            <a:avLst/>
          </a:prstGeom>
        </p:spPr>
      </p:pic>
      <p:sp>
        <p:nvSpPr>
          <p:cNvPr id="22" name="Rettangolo 14"/>
          <p:cNvSpPr>
            <a:spLocks noChangeArrowheads="1"/>
          </p:cNvSpPr>
          <p:nvPr/>
        </p:nvSpPr>
        <p:spPr bwMode="auto">
          <a:xfrm>
            <a:off x="101111" y="4853714"/>
            <a:ext cx="1075542" cy="31892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36000" rIns="36000" bIns="36000" anchor="ctr" anchorCtr="0">
            <a:spAutoFit/>
          </a:bodyPr>
          <a:lstStyle>
            <a:lvl1pPr>
              <a:spcBef>
                <a:spcPct val="20000"/>
              </a:spcBef>
              <a:buSzPct val="10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SzPct val="7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buClr>
                <a:srgbClr val="000000"/>
              </a:buClr>
              <a:buFontTx/>
              <a:buNone/>
            </a:pPr>
            <a:r>
              <a:rPr lang="en-GB" altLang="it-IT" sz="16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Chlorophyll</a:t>
            </a:r>
          </a:p>
        </p:txBody>
      </p:sp>
      <p:sp>
        <p:nvSpPr>
          <p:cNvPr id="23" name="Rectangle 15"/>
          <p:cNvSpPr>
            <a:spLocks noChangeArrowheads="1"/>
          </p:cNvSpPr>
          <p:nvPr/>
        </p:nvSpPr>
        <p:spPr bwMode="auto">
          <a:xfrm>
            <a:off x="2555776" y="5815014"/>
            <a:ext cx="1510597" cy="31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36000" rIns="36000" bIns="36000" anchor="ctr" anchorCtr="0">
            <a:spAutoFit/>
          </a:bodyPr>
          <a:lstStyle>
            <a:lvl1pPr>
              <a:spcBef>
                <a:spcPct val="20000"/>
              </a:spcBef>
              <a:buSzPct val="10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SzPct val="7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ts val="0"/>
              </a:spcBef>
              <a:buSzTx/>
              <a:buFontTx/>
              <a:buNone/>
            </a:pPr>
            <a:r>
              <a:rPr lang="en-GB" altLang="en-US" sz="16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251601 stations</a:t>
            </a:r>
            <a:endParaRPr lang="it-IT" altLang="en-US" sz="1600" dirty="0">
              <a:solidFill>
                <a:schemeClr val="accent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320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modnet-chemistry-surface-dissolved-oxyg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667" y="1241882"/>
            <a:ext cx="8955837" cy="5596173"/>
          </a:xfrm>
          <a:prstGeom prst="rect">
            <a:avLst/>
          </a:prstGeom>
        </p:spPr>
      </p:pic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15151">
                    <a:lumMod val="75000"/>
                  </a:srgbClr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08/06/18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515151">
                  <a:lumMod val="75000"/>
                </a:srgbClr>
              </a:solidFill>
              <a:effectLst/>
              <a:uLnTx/>
              <a:uFillTx/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515151">
                    <a:lumMod val="75000"/>
                  </a:srgbClr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515151">
                  <a:lumMod val="75000"/>
                </a:srgbClr>
              </a:solidFill>
              <a:effectLst/>
              <a:uLnTx/>
              <a:uFillTx/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Prodotti</a:t>
            </a:r>
            <a:r>
              <a:rPr lang="en-GB" dirty="0"/>
              <a:t> – </a:t>
            </a:r>
            <a:r>
              <a:rPr lang="en-GB" dirty="0" err="1"/>
              <a:t>medie</a:t>
            </a:r>
            <a:r>
              <a:rPr lang="en-GB" dirty="0"/>
              <a:t> </a:t>
            </a:r>
            <a:r>
              <a:rPr lang="en-GB" dirty="0" err="1"/>
              <a:t>stagionali</a:t>
            </a:r>
            <a:endParaRPr lang="en-GB" dirty="0"/>
          </a:p>
        </p:txBody>
      </p:sp>
      <p:sp>
        <p:nvSpPr>
          <p:cNvPr id="8" name="Ovale 7"/>
          <p:cNvSpPr/>
          <p:nvPr/>
        </p:nvSpPr>
        <p:spPr bwMode="auto">
          <a:xfrm>
            <a:off x="2483768" y="1916832"/>
            <a:ext cx="1584176" cy="1934589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en-GB">
              <a:solidFill>
                <a:srgbClr val="3333CC"/>
              </a:solidFill>
              <a:latin typeface="Comic Sans MS" pitchFamily="66" charset="0"/>
            </a:endParaRPr>
          </a:p>
        </p:txBody>
      </p:sp>
      <p:sp>
        <p:nvSpPr>
          <p:cNvPr id="10" name="Ovale 9"/>
          <p:cNvSpPr/>
          <p:nvPr/>
        </p:nvSpPr>
        <p:spPr bwMode="auto">
          <a:xfrm>
            <a:off x="5724128" y="3980386"/>
            <a:ext cx="1700673" cy="95157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en-GB">
              <a:solidFill>
                <a:srgbClr val="3333CC"/>
              </a:solidFill>
              <a:latin typeface="Comic Sans MS" pitchFamily="66" charset="0"/>
            </a:endParaRPr>
          </a:p>
        </p:txBody>
      </p:sp>
      <p:sp>
        <p:nvSpPr>
          <p:cNvPr id="11" name="Ovale 10"/>
          <p:cNvSpPr/>
          <p:nvPr/>
        </p:nvSpPr>
        <p:spPr bwMode="auto">
          <a:xfrm>
            <a:off x="2339752" y="4149080"/>
            <a:ext cx="3871975" cy="1835997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en-GB">
              <a:solidFill>
                <a:srgbClr val="3333CC"/>
              </a:solidFill>
              <a:latin typeface="Comic Sans MS" pitchFamily="66" charset="0"/>
            </a:endParaRPr>
          </a:p>
        </p:txBody>
      </p:sp>
      <p:sp>
        <p:nvSpPr>
          <p:cNvPr id="12" name="Ovale 11"/>
          <p:cNvSpPr/>
          <p:nvPr/>
        </p:nvSpPr>
        <p:spPr bwMode="auto">
          <a:xfrm>
            <a:off x="956367" y="3035714"/>
            <a:ext cx="1981200" cy="2376264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en-GB">
              <a:solidFill>
                <a:srgbClr val="3333CC"/>
              </a:solidFill>
              <a:latin typeface="Comic Sans MS" pitchFamily="66" charset="0"/>
            </a:endParaRPr>
          </a:p>
        </p:txBody>
      </p:sp>
      <p:sp>
        <p:nvSpPr>
          <p:cNvPr id="13" name="Ovale 12"/>
          <p:cNvSpPr/>
          <p:nvPr/>
        </p:nvSpPr>
        <p:spPr bwMode="auto">
          <a:xfrm>
            <a:off x="3779912" y="2060848"/>
            <a:ext cx="2773288" cy="1609323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en-GB">
              <a:solidFill>
                <a:srgbClr val="3333CC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00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457200" y="6376243"/>
            <a:ext cx="21336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it-IT" sz="1300" b="0" i="0" u="none" strike="noStrike" kern="1200" cap="none" spc="0" normalizeH="0" baseline="0" smtClean="0">
                <a:ln>
                  <a:noFill/>
                </a:ln>
                <a:solidFill>
                  <a:srgbClr val="515151">
                    <a:lumMod val="75000"/>
                  </a:srgbClr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07/06/18</a:t>
            </a:fld>
            <a:endParaRPr kumimoji="0" lang="it-IT" sz="1300" b="0" i="0" u="none" strike="noStrike" kern="1200" cap="none" spc="0" normalizeH="0" baseline="0" dirty="0">
              <a:ln>
                <a:noFill/>
              </a:ln>
              <a:solidFill>
                <a:srgbClr val="515151">
                  <a:lumMod val="75000"/>
                </a:srgbClr>
              </a:solidFill>
              <a:effectLst/>
              <a:uLnTx/>
              <a:uFillTx/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76243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it-IT" sz="1300" b="0" i="0" u="none" strike="noStrike" kern="1200" cap="none" spc="0" normalizeH="0" baseline="0" smtClean="0">
                <a:ln>
                  <a:noFill/>
                </a:ln>
                <a:solidFill>
                  <a:srgbClr val="515151">
                    <a:lumMod val="75000"/>
                  </a:srgbClr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it-IT" sz="1300" b="0" i="0" u="none" strike="noStrike" kern="1200" cap="none" spc="0" normalizeH="0" baseline="0" dirty="0">
              <a:ln>
                <a:noFill/>
              </a:ln>
              <a:solidFill>
                <a:srgbClr val="515151">
                  <a:lumMod val="75000"/>
                </a:srgbClr>
              </a:solidFill>
              <a:effectLst/>
              <a:uLnTx/>
              <a:uFillTx/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Marine </a:t>
            </a:r>
            <a:r>
              <a:rPr lang="it-IT" dirty="0" err="1"/>
              <a:t>Litter</a:t>
            </a:r>
            <a:endParaRPr lang="it-IT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4"/>
            <a:ext cx="8892480" cy="574089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4"/>
            <a:ext cx="7219514" cy="5105330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916832"/>
            <a:ext cx="7092280" cy="501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058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232690" y="1870347"/>
            <a:ext cx="4699350" cy="1414638"/>
          </a:xfrm>
        </p:spPr>
        <p:txBody>
          <a:bodyPr>
            <a:normAutofit lnSpcReduction="10000"/>
          </a:bodyPr>
          <a:lstStyle/>
          <a:p>
            <a:r>
              <a:rPr lang="it-IT" sz="2100" b="1" dirty="0"/>
              <a:t>Obiettivo:</a:t>
            </a:r>
          </a:p>
          <a:p>
            <a:pPr marL="0" indent="0">
              <a:buNone/>
            </a:pPr>
            <a:r>
              <a:rPr lang="it-IT" sz="1700" dirty="0"/>
              <a:t>Fornire un punto di accesso unico ai dati e ai prodotti sulla biodiversità marina nei mari europei per la valutazione dello stato ambientale secondo la MSFD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EMODnet</a:t>
            </a:r>
            <a:r>
              <a:rPr lang="en-GB" dirty="0"/>
              <a:t> Biology</a:t>
            </a:r>
          </a:p>
        </p:txBody>
      </p:sp>
      <p:grpSp>
        <p:nvGrpSpPr>
          <p:cNvPr id="14" name="Gruppo 13"/>
          <p:cNvGrpSpPr>
            <a:grpSpLocks/>
          </p:cNvGrpSpPr>
          <p:nvPr/>
        </p:nvGrpSpPr>
        <p:grpSpPr bwMode="auto">
          <a:xfrm>
            <a:off x="5148064" y="115888"/>
            <a:ext cx="3899099" cy="3025080"/>
            <a:chOff x="2461008" y="2223638"/>
            <a:chExt cx="3216070" cy="2439812"/>
          </a:xfrm>
        </p:grpSpPr>
        <p:pic>
          <p:nvPicPr>
            <p:cNvPr id="15" name="Immagine 6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9396" y="2223638"/>
              <a:ext cx="924840" cy="11095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" descr="http://nettuno.ogs.trieste.it/ilter/BIO/images/Phytoplankton_Dinophysis_caudata.pn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9396" y="3321859"/>
              <a:ext cx="734497" cy="6839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8" descr="https://upload.wikimedia.org/wikipedia/commons/e/e1/Posidonia_2_Alberto_Romeo.jp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3519" y="2224081"/>
              <a:ext cx="1222890" cy="917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4" descr="http://images.placesonline.com/photos/64925_genova_capodoglio_in_immersione.jp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3893" y="3141248"/>
              <a:ext cx="1303185" cy="864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3" descr="C:\Users\dble\AppData\Local\Temp\1\Rar$DRa0.702\20150920_144446.jp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1008" y="4005763"/>
              <a:ext cx="1180461" cy="657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Immagine 11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4217" y="2223638"/>
              <a:ext cx="1171574" cy="976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Immagine 12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4218" y="3197642"/>
              <a:ext cx="1205092" cy="808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Immagine 13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1470" y="4005764"/>
              <a:ext cx="1002326" cy="657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Immagine 14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465" y="4005763"/>
              <a:ext cx="1032613" cy="657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" name="Segnaposto contenuto 1"/>
          <p:cNvSpPr txBox="1">
            <a:spLocks/>
          </p:cNvSpPr>
          <p:nvPr/>
        </p:nvSpPr>
        <p:spPr>
          <a:xfrm>
            <a:off x="223764" y="3206102"/>
            <a:ext cx="8364766" cy="297045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80000"/>
              <a:buFontTx/>
              <a:buBlip>
                <a:blip r:embed="rId11"/>
              </a:buBlip>
              <a:defRPr sz="1500" b="0" i="0" kern="1200">
                <a:solidFill>
                  <a:schemeClr val="tx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180000"/>
              <a:buFontTx/>
              <a:buBlip>
                <a:blip r:embed="rId11"/>
              </a:buBlip>
              <a:defRPr sz="1500" b="0" i="0" kern="1200">
                <a:solidFill>
                  <a:schemeClr val="tx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80000"/>
              <a:buFontTx/>
              <a:buBlip>
                <a:blip r:embed="rId11"/>
              </a:buBlip>
              <a:defRPr sz="1500" b="0" i="0" kern="1200">
                <a:solidFill>
                  <a:schemeClr val="tx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SzPct val="180000"/>
              <a:buFontTx/>
              <a:buBlip>
                <a:blip r:embed="rId11"/>
              </a:buBlip>
              <a:defRPr sz="1500" b="0" i="0" kern="1200">
                <a:solidFill>
                  <a:schemeClr val="tx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SzPct val="180000"/>
              <a:buFontTx/>
              <a:buBlip>
                <a:blip r:embed="rId11"/>
              </a:buBlip>
              <a:defRPr sz="1500" b="0" i="0" kern="1200">
                <a:solidFill>
                  <a:schemeClr val="tx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800" b="1" dirty="0"/>
              <a:t>Focus:</a:t>
            </a:r>
          </a:p>
          <a:p>
            <a:pPr marL="0" indent="0">
              <a:buFontTx/>
              <a:buNone/>
            </a:pPr>
            <a:r>
              <a:rPr lang="it-IT" sz="1700" dirty="0"/>
              <a:t>Gestione armonizzata di </a:t>
            </a:r>
            <a:r>
              <a:rPr lang="it-IT" sz="1700" b="1" dirty="0"/>
              <a:t>enorme eterogeneità di dati</a:t>
            </a:r>
            <a:r>
              <a:rPr lang="it-IT" sz="1700" dirty="0"/>
              <a:t>: dal plancton ai mammiferi marini, da alghe, fanerogame a rettili, uccelli</a:t>
            </a:r>
          </a:p>
          <a:p>
            <a:pPr>
              <a:spcBef>
                <a:spcPts val="600"/>
              </a:spcBef>
            </a:pPr>
            <a:r>
              <a:rPr lang="it-IT" sz="1800" b="1" dirty="0"/>
              <a:t>Approccio:</a:t>
            </a:r>
          </a:p>
          <a:p>
            <a:pPr marL="0" indent="0">
              <a:buFontTx/>
              <a:buNone/>
            </a:pPr>
            <a:r>
              <a:rPr lang="it-IT" sz="1700" dirty="0"/>
              <a:t>Interazione con Agenzia Europea dell’Ambiente (EEA), Convenzioni Regionali – RSC (OSPAR, HELCOM, UNEP-MAP, BSC), ICES e JRC per adattare le attività di </a:t>
            </a:r>
            <a:r>
              <a:rPr lang="it-IT" sz="1700" dirty="0" err="1"/>
              <a:t>EMODnet</a:t>
            </a:r>
            <a:r>
              <a:rPr lang="it-IT" sz="1700" dirty="0"/>
              <a:t> </a:t>
            </a:r>
            <a:r>
              <a:rPr lang="it-IT" sz="1700" dirty="0" err="1"/>
              <a:t>Biology</a:t>
            </a:r>
            <a:r>
              <a:rPr lang="it-IT" sz="1700" dirty="0"/>
              <a:t> alle esigenze della MSFD e dei protocolli delle RSC.</a:t>
            </a:r>
            <a:r>
              <a:rPr lang="en-US" sz="1700" dirty="0"/>
              <a:t> </a:t>
            </a:r>
          </a:p>
        </p:txBody>
      </p:sp>
      <p:pic>
        <p:nvPicPr>
          <p:cNvPr id="28" name="Immagine 27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5329651"/>
            <a:ext cx="6016168" cy="514285"/>
          </a:xfrm>
          <a:prstGeom prst="rect">
            <a:avLst/>
          </a:prstGeom>
        </p:spPr>
      </p:pic>
      <p:grpSp>
        <p:nvGrpSpPr>
          <p:cNvPr id="31" name="Gruppo 30"/>
          <p:cNvGrpSpPr/>
          <p:nvPr/>
        </p:nvGrpSpPr>
        <p:grpSpPr>
          <a:xfrm>
            <a:off x="683568" y="5077158"/>
            <a:ext cx="8433583" cy="1761539"/>
            <a:chOff x="683568" y="5077158"/>
            <a:chExt cx="8433583" cy="1761539"/>
          </a:xfrm>
        </p:grpSpPr>
        <p:pic>
          <p:nvPicPr>
            <p:cNvPr id="25" name="Picture 2" descr="vliz"/>
            <p:cNvPicPr>
              <a:picLocks noChangeAspect="1" noChangeArrowheads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5036" y="6004662"/>
              <a:ext cx="715601" cy="462484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26" name="CasellaDiTesto 25"/>
            <p:cNvSpPr txBox="1"/>
            <p:nvPr/>
          </p:nvSpPr>
          <p:spPr>
            <a:xfrm>
              <a:off x="683568" y="6057020"/>
              <a:ext cx="49035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Coordinatore: </a:t>
              </a:r>
              <a:r>
                <a:rPr lang="en-GB" dirty="0"/>
                <a:t>Flanders Marine Institute (VLIZ) - BE</a:t>
              </a:r>
            </a:p>
          </p:txBody>
        </p:sp>
        <p:pic>
          <p:nvPicPr>
            <p:cNvPr id="29" name="Immagine 28"/>
            <p:cNvPicPr>
              <a:picLocks noChangeAspect="1"/>
            </p:cNvPicPr>
            <p:nvPr/>
          </p:nvPicPr>
          <p:blipFill rotWithShape="1"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76257" y="5384935"/>
              <a:ext cx="2240894" cy="1453762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</p:pic>
        <p:sp>
          <p:nvSpPr>
            <p:cNvPr id="30" name="CasellaDiTesto 29"/>
            <p:cNvSpPr txBox="1"/>
            <p:nvPr/>
          </p:nvSpPr>
          <p:spPr>
            <a:xfrm>
              <a:off x="7565784" y="5077158"/>
              <a:ext cx="8618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 dirty="0" err="1"/>
                <a:t>Partners</a:t>
              </a:r>
              <a:r>
                <a:rPr lang="it-IT" sz="1400" b="1" dirty="0"/>
                <a:t>:</a:t>
              </a:r>
              <a:endParaRPr lang="en-GB" sz="1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244707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515151">
                    <a:lumMod val="75000"/>
                  </a:srgbClr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515151">
                  <a:lumMod val="75000"/>
                </a:srgbClr>
              </a:solidFill>
              <a:effectLst/>
              <a:uLnTx/>
              <a:uFillTx/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EMODnet</a:t>
            </a:r>
            <a:r>
              <a:rPr lang="en-GB" dirty="0"/>
              <a:t> Biology: </a:t>
            </a:r>
            <a:r>
              <a:rPr lang="en-GB" dirty="0" err="1"/>
              <a:t>dati</a:t>
            </a:r>
            <a:endParaRPr lang="en-GB" dirty="0"/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Immagine 1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1860550"/>
            <a:ext cx="6624637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uppo 9"/>
          <p:cNvGrpSpPr>
            <a:grpSpLocks/>
          </p:cNvGrpSpPr>
          <p:nvPr/>
        </p:nvGrpSpPr>
        <p:grpSpPr bwMode="auto">
          <a:xfrm>
            <a:off x="2384425" y="2132148"/>
            <a:ext cx="6515100" cy="3081338"/>
            <a:chOff x="2483768" y="912007"/>
            <a:chExt cx="6516687" cy="3081649"/>
          </a:xfrm>
        </p:grpSpPr>
        <p:grpSp>
          <p:nvGrpSpPr>
            <p:cNvPr id="11" name="Gruppo 2"/>
            <p:cNvGrpSpPr>
              <a:grpSpLocks/>
            </p:cNvGrpSpPr>
            <p:nvPr/>
          </p:nvGrpSpPr>
          <p:grpSpPr bwMode="auto">
            <a:xfrm>
              <a:off x="2483768" y="912007"/>
              <a:ext cx="6516687" cy="3081649"/>
              <a:chOff x="2993870" y="2364496"/>
              <a:chExt cx="6012160" cy="2597392"/>
            </a:xfrm>
          </p:grpSpPr>
          <p:pic>
            <p:nvPicPr>
              <p:cNvPr id="13" name="Immagine 17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93870" y="2505912"/>
                <a:ext cx="6012160" cy="24559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CasellaDiTesto 18"/>
              <p:cNvSpPr txBox="1">
                <a:spLocks noChangeArrowheads="1"/>
              </p:cNvSpPr>
              <p:nvPr/>
            </p:nvSpPr>
            <p:spPr bwMode="auto">
              <a:xfrm>
                <a:off x="6806936" y="2364496"/>
                <a:ext cx="2199094" cy="31129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it-IT" altLang="en-US" b="1"/>
                  <a:t>Visualizzazioni di base</a:t>
                </a:r>
                <a:endParaRPr lang="en-GB" altLang="en-US" b="1"/>
              </a:p>
            </p:txBody>
          </p:sp>
        </p:grpSp>
        <p:pic>
          <p:nvPicPr>
            <p:cNvPr id="12" name="Immagine 3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7604" y="2783985"/>
              <a:ext cx="1449512" cy="1091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uppo 14"/>
          <p:cNvGrpSpPr>
            <a:grpSpLocks/>
          </p:cNvGrpSpPr>
          <p:nvPr/>
        </p:nvGrpSpPr>
        <p:grpSpPr bwMode="auto">
          <a:xfrm>
            <a:off x="4284663" y="2420938"/>
            <a:ext cx="4498975" cy="3965575"/>
            <a:chOff x="1872969" y="1554757"/>
            <a:chExt cx="5312359" cy="4580568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969" y="1554757"/>
              <a:ext cx="5116044" cy="4580568"/>
            </a:xfrm>
            <a:prstGeom prst="rect">
              <a:avLst/>
            </a:prstGeom>
            <a:noFill/>
            <a:ln w="9525">
              <a:solidFill>
                <a:srgbClr val="0066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7" name="Immagine 20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4048" y="4401730"/>
              <a:ext cx="2181280" cy="1274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Gruppo 17"/>
          <p:cNvGrpSpPr>
            <a:grpSpLocks/>
          </p:cNvGrpSpPr>
          <p:nvPr/>
        </p:nvGrpSpPr>
        <p:grpSpPr bwMode="auto">
          <a:xfrm>
            <a:off x="3662363" y="3341743"/>
            <a:ext cx="5237162" cy="3211512"/>
            <a:chOff x="-108520" y="5661248"/>
            <a:chExt cx="5236708" cy="3211848"/>
          </a:xfrm>
        </p:grpSpPr>
        <p:pic>
          <p:nvPicPr>
            <p:cNvPr id="19" name="Immagine 7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8520" y="5661248"/>
              <a:ext cx="5236708" cy="3211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CasellaDiTesto 19"/>
            <p:cNvSpPr txBox="1"/>
            <p:nvPr/>
          </p:nvSpPr>
          <p:spPr>
            <a:xfrm>
              <a:off x="705796" y="5974018"/>
              <a:ext cx="3550930" cy="369927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b="1" dirty="0"/>
                <a:t>Volume di dati in </a:t>
              </a:r>
              <a:r>
                <a:rPr lang="it-IT" b="1" dirty="0" err="1"/>
                <a:t>EMODnet</a:t>
              </a:r>
              <a:r>
                <a:rPr lang="it-IT" b="1" dirty="0"/>
                <a:t> </a:t>
              </a:r>
              <a:r>
                <a:rPr lang="it-IT" b="1" dirty="0" err="1"/>
                <a:t>Biology</a:t>
              </a:r>
              <a:endParaRPr lang="en-GB" b="1" dirty="0"/>
            </a:p>
          </p:txBody>
        </p:sp>
      </p:grpSp>
      <p:sp>
        <p:nvSpPr>
          <p:cNvPr id="21" name="Segnaposto contenuto 1"/>
          <p:cNvSpPr txBox="1">
            <a:spLocks/>
          </p:cNvSpPr>
          <p:nvPr/>
        </p:nvSpPr>
        <p:spPr>
          <a:xfrm>
            <a:off x="1763688" y="1161025"/>
            <a:ext cx="7348563" cy="77539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80000"/>
              <a:buFontTx/>
              <a:buBlip>
                <a:blip r:embed="rId8"/>
              </a:buBlip>
              <a:defRPr sz="1500" b="0" i="0" kern="1200">
                <a:solidFill>
                  <a:schemeClr val="tx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180000"/>
              <a:buFontTx/>
              <a:buBlip>
                <a:blip r:embed="rId8"/>
              </a:buBlip>
              <a:defRPr sz="1500" b="0" i="0" kern="1200">
                <a:solidFill>
                  <a:schemeClr val="tx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80000"/>
              <a:buFontTx/>
              <a:buBlip>
                <a:blip r:embed="rId8"/>
              </a:buBlip>
              <a:defRPr sz="1500" b="0" i="0" kern="1200">
                <a:solidFill>
                  <a:schemeClr val="tx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SzPct val="180000"/>
              <a:buFontTx/>
              <a:buBlip>
                <a:blip r:embed="rId8"/>
              </a:buBlip>
              <a:defRPr sz="1500" b="0" i="0" kern="1200">
                <a:solidFill>
                  <a:schemeClr val="tx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SzPct val="180000"/>
              <a:buFontTx/>
              <a:buBlip>
                <a:blip r:embed="rId8"/>
              </a:buBlip>
              <a:defRPr sz="1500" b="0" i="0" kern="1200">
                <a:solidFill>
                  <a:schemeClr val="tx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Per gruppi funzionali (alghe, fanerogame, plancton, pesci, uccelli, mammiferi,…)</a:t>
            </a:r>
          </a:p>
          <a:p>
            <a:r>
              <a:rPr lang="it-IT" dirty="0"/>
              <a:t>Per «specie importanti per la società»</a:t>
            </a:r>
          </a:p>
        </p:txBody>
      </p:sp>
      <p:sp>
        <p:nvSpPr>
          <p:cNvPr id="22" name="Rettangolo 21"/>
          <p:cNvSpPr/>
          <p:nvPr/>
        </p:nvSpPr>
        <p:spPr>
          <a:xfrm>
            <a:off x="4179263" y="3548566"/>
            <a:ext cx="4065145" cy="52850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4" name="Connettore 2 23"/>
          <p:cNvCxnSpPr/>
          <p:nvPr/>
        </p:nvCxnSpPr>
        <p:spPr>
          <a:xfrm flipV="1">
            <a:off x="1691680" y="4797152"/>
            <a:ext cx="976512" cy="12961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302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251520" y="1916832"/>
            <a:ext cx="6192688" cy="1959500"/>
          </a:xfrm>
        </p:spPr>
        <p:txBody>
          <a:bodyPr>
            <a:normAutofit fontScale="47500" lnSpcReduction="2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it-IT" sz="5000" b="1" dirty="0"/>
              <a:t>Visualizzazione di dati biologici:</a:t>
            </a:r>
          </a:p>
          <a:p>
            <a:pPr>
              <a:spcAft>
                <a:spcPts val="600"/>
              </a:spcAft>
            </a:pPr>
            <a:r>
              <a:rPr lang="it-IT" sz="3400" dirty="0"/>
              <a:t>Interpolazione spaziale per evidenziare distribuzione di gruppi/specie target</a:t>
            </a:r>
          </a:p>
          <a:p>
            <a:pPr>
              <a:spcAft>
                <a:spcPts val="600"/>
              </a:spcAft>
            </a:pPr>
            <a:r>
              <a:rPr lang="it-IT" sz="3400" dirty="0"/>
              <a:t>Evoluzione temporale per evidenziare tendenze nell’abbondanza di alcune specie target</a:t>
            </a:r>
          </a:p>
          <a:p>
            <a:pPr>
              <a:spcAft>
                <a:spcPts val="600"/>
              </a:spcAft>
            </a:pPr>
            <a:r>
              <a:rPr lang="it-IT" sz="3400" dirty="0"/>
              <a:t>Focus su specie ‘indicatrici’ (es. Specie tossiche)</a:t>
            </a:r>
          </a:p>
        </p:txBody>
      </p:sp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EMODnet</a:t>
            </a:r>
            <a:r>
              <a:rPr lang="en-GB" dirty="0"/>
              <a:t> Biology: </a:t>
            </a:r>
            <a:r>
              <a:rPr lang="en-GB" dirty="0" err="1"/>
              <a:t>prodotti</a:t>
            </a:r>
            <a:endParaRPr lang="en-GB" dirty="0"/>
          </a:p>
        </p:txBody>
      </p:sp>
      <p:grpSp>
        <p:nvGrpSpPr>
          <p:cNvPr id="7" name="Gruppo 6"/>
          <p:cNvGrpSpPr>
            <a:grpSpLocks/>
          </p:cNvGrpSpPr>
          <p:nvPr/>
        </p:nvGrpSpPr>
        <p:grpSpPr bwMode="auto">
          <a:xfrm>
            <a:off x="147637" y="1628800"/>
            <a:ext cx="8848725" cy="5024437"/>
            <a:chOff x="141799" y="1199455"/>
            <a:chExt cx="8850143" cy="5023486"/>
          </a:xfrm>
        </p:grpSpPr>
        <p:grpSp>
          <p:nvGrpSpPr>
            <p:cNvPr id="8" name="Gruppo 3"/>
            <p:cNvGrpSpPr>
              <a:grpSpLocks/>
            </p:cNvGrpSpPr>
            <p:nvPr/>
          </p:nvGrpSpPr>
          <p:grpSpPr bwMode="auto">
            <a:xfrm>
              <a:off x="141799" y="3647030"/>
              <a:ext cx="8850143" cy="2575911"/>
              <a:chOff x="141799" y="3608930"/>
              <a:chExt cx="8850143" cy="2575911"/>
            </a:xfrm>
          </p:grpSpPr>
          <p:grpSp>
            <p:nvGrpSpPr>
              <p:cNvPr id="14" name="Gruppo 9"/>
              <p:cNvGrpSpPr>
                <a:grpSpLocks/>
              </p:cNvGrpSpPr>
              <p:nvPr/>
            </p:nvGrpSpPr>
            <p:grpSpPr bwMode="auto">
              <a:xfrm>
                <a:off x="141799" y="4024841"/>
                <a:ext cx="8850143" cy="2160000"/>
                <a:chOff x="141799" y="4024841"/>
                <a:chExt cx="8850143" cy="2160000"/>
              </a:xfrm>
            </p:grpSpPr>
            <p:pic>
              <p:nvPicPr>
                <p:cNvPr id="16" name="Immagine 11"/>
                <p:cNvPicPr>
                  <a:picLocks noChangeAspect="1"/>
                </p:cNvPicPr>
                <p:nvPr/>
              </p:nvPicPr>
              <p:blipFill>
                <a:blip r:embed="rId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1799" y="4024841"/>
                  <a:ext cx="2160000" cy="2160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" name="Immagine 12"/>
                <p:cNvPicPr>
                  <a:picLocks noChangeAspect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831942" y="4024841"/>
                  <a:ext cx="2160000" cy="2160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" name="Immagine 13"/>
                <p:cNvPicPr>
                  <a:picLocks noChangeAspect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02171" y="4024841"/>
                  <a:ext cx="2160000" cy="2160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9" name="Immagine 14"/>
                <p:cNvPicPr>
                  <a:picLocks noChangeAspect="1"/>
                </p:cNvPicPr>
                <p:nvPr/>
              </p:nvPicPr>
              <p:blipFill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72400" y="4024841"/>
                  <a:ext cx="2160000" cy="2160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5" name="CasellaDiTesto 10"/>
              <p:cNvSpPr txBox="1">
                <a:spLocks noChangeArrowheads="1"/>
              </p:cNvSpPr>
              <p:nvPr/>
            </p:nvSpPr>
            <p:spPr bwMode="auto">
              <a:xfrm>
                <a:off x="141799" y="3608930"/>
                <a:ext cx="4597349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it-IT" altLang="en-US" sz="1600" i="1" dirty="0"/>
                  <a:t>Serie storiche di alghe tossiche lungo le coste francesi</a:t>
                </a:r>
                <a:endParaRPr lang="en-GB" altLang="en-US" sz="1600" i="1" dirty="0"/>
              </a:p>
            </p:txBody>
          </p:sp>
        </p:grpSp>
        <p:grpSp>
          <p:nvGrpSpPr>
            <p:cNvPr id="9" name="Gruppo 4"/>
            <p:cNvGrpSpPr>
              <a:grpSpLocks/>
            </p:cNvGrpSpPr>
            <p:nvPr/>
          </p:nvGrpSpPr>
          <p:grpSpPr bwMode="auto">
            <a:xfrm>
              <a:off x="5832000" y="1199455"/>
              <a:ext cx="3077601" cy="2909239"/>
              <a:chOff x="5832000" y="1199455"/>
              <a:chExt cx="3077601" cy="2909239"/>
            </a:xfrm>
          </p:grpSpPr>
          <p:grpSp>
            <p:nvGrpSpPr>
              <p:cNvPr id="10" name="Gruppo 5"/>
              <p:cNvGrpSpPr>
                <a:grpSpLocks/>
              </p:cNvGrpSpPr>
              <p:nvPr/>
            </p:nvGrpSpPr>
            <p:grpSpPr bwMode="auto">
              <a:xfrm>
                <a:off x="5832000" y="1199455"/>
                <a:ext cx="3077601" cy="2909239"/>
                <a:chOff x="5832000" y="1199455"/>
                <a:chExt cx="3077601" cy="2909239"/>
              </a:xfrm>
            </p:grpSpPr>
            <p:pic>
              <p:nvPicPr>
                <p:cNvPr id="12" name="Picture 6"/>
                <p:cNvPicPr>
                  <a:picLocks noChangeAspect="1"/>
                </p:cNvPicPr>
                <p:nvPr/>
              </p:nvPicPr>
              <p:blipFill>
                <a:blip r:embed="rId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56140" y="1199455"/>
                  <a:ext cx="2502085" cy="250208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3" name="TextBox 7"/>
                <p:cNvSpPr txBox="1">
                  <a:spLocks noChangeArrowheads="1"/>
                </p:cNvSpPr>
                <p:nvPr/>
              </p:nvSpPr>
              <p:spPr bwMode="auto">
                <a:xfrm>
                  <a:off x="5832000" y="3523919"/>
                  <a:ext cx="3077601" cy="5847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/>
                  <a:r>
                    <a:rPr lang="en-US" altLang="en-US" sz="1600"/>
                    <a:t>Specie invasive: </a:t>
                  </a:r>
                  <a:r>
                    <a:rPr lang="en-US" altLang="en-US" sz="1600" i="1"/>
                    <a:t>Marenzelleria </a:t>
                  </a:r>
                  <a:r>
                    <a:rPr lang="en-US" altLang="en-US" sz="1600"/>
                    <a:t> nel Baltico</a:t>
                  </a:r>
                </a:p>
              </p:txBody>
            </p:sp>
          </p:grpSp>
          <p:pic>
            <p:nvPicPr>
              <p:cNvPr id="11" name="Immagine 6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81893" y="2740577"/>
                <a:ext cx="660413" cy="8171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001350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Max 3 slide(s) on portal services (e.g. specific parameters, layers  datatypes, products, partners, functionalities) - illustrate specificities of the theme to highlight the strengths of the portal + results and how the situation is with </a:t>
            </a:r>
            <a:r>
              <a:rPr lang="en-US" dirty="0" err="1"/>
              <a:t>EMODnet</a:t>
            </a:r>
            <a:r>
              <a:rPr lang="en-US" dirty="0"/>
              <a:t> portal within your discipline. 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15151">
                    <a:lumMod val="75000"/>
                  </a:srgbClr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08/06/18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515151">
                  <a:lumMod val="75000"/>
                </a:srgbClr>
              </a:solidFill>
              <a:effectLst/>
              <a:uLnTx/>
              <a:uFillTx/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515151">
                    <a:lumMod val="75000"/>
                  </a:srgbClr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515151">
                  <a:lumMod val="75000"/>
                </a:srgbClr>
              </a:solidFill>
              <a:effectLst/>
              <a:uLnTx/>
              <a:uFillTx/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EMODnet</a:t>
            </a:r>
            <a:r>
              <a:rPr lang="en-GB" dirty="0"/>
              <a:t> Seabed Habitats</a:t>
            </a:r>
          </a:p>
        </p:txBody>
      </p:sp>
    </p:spTree>
    <p:extLst>
      <p:ext uri="{BB962C8B-B14F-4D97-AF65-F5344CB8AC3E}">
        <p14:creationId xmlns:p14="http://schemas.microsoft.com/office/powerpoint/2010/main" val="4164558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verticale 1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EMODnet Physics</a:t>
            </a:r>
          </a:p>
        </p:txBody>
      </p:sp>
      <p:graphicFrame>
        <p:nvGraphicFramePr>
          <p:cNvPr id="6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0749131"/>
              </p:ext>
            </p:extLst>
          </p:nvPr>
        </p:nvGraphicFramePr>
        <p:xfrm>
          <a:off x="808748" y="1934108"/>
          <a:ext cx="3060586" cy="22888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0586">
                  <a:extLst>
                    <a:ext uri="{9D8B030D-6E8A-4147-A177-3AD203B41FA5}">
                      <a16:colId xmlns:a16="http://schemas.microsoft.com/office/drawing/2014/main" xmlns="" val="1151596475"/>
                    </a:ext>
                  </a:extLst>
                </a:gridCol>
              </a:tblGrid>
              <a:tr h="348448">
                <a:tc>
                  <a:txBody>
                    <a:bodyPr/>
                    <a:lstStyle/>
                    <a:p>
                      <a:r>
                        <a:rPr lang="nl-BE" sz="1600" dirty="0">
                          <a:ln w="15875">
                            <a:noFill/>
                          </a:ln>
                        </a:rPr>
                        <a:t>Data</a:t>
                      </a:r>
                      <a:endParaRPr lang="nl-BE" sz="1600" dirty="0">
                        <a:ln w="15875"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03449493"/>
                  </a:ext>
                </a:extLst>
              </a:tr>
              <a:tr h="764220">
                <a:tc>
                  <a:txBody>
                    <a:bodyPr/>
                    <a:lstStyle/>
                    <a:p>
                      <a:r>
                        <a:rPr lang="en-US" sz="1600" dirty="0">
                          <a:ln w="15875">
                            <a:noFill/>
                          </a:ln>
                        </a:rPr>
                        <a:t>Near real-time (NRT) data at in situ observatories at sea</a:t>
                      </a:r>
                      <a:endParaRPr lang="nl-BE" sz="1600" dirty="0">
                        <a:ln w="15875"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08667322"/>
                  </a:ext>
                </a:extLst>
              </a:tr>
              <a:tr h="411969">
                <a:tc>
                  <a:txBody>
                    <a:bodyPr/>
                    <a:lstStyle/>
                    <a:p>
                      <a:r>
                        <a:rPr lang="nl-BE" sz="1600" dirty="0">
                          <a:ln w="15875">
                            <a:noFill/>
                          </a:ln>
                        </a:rPr>
                        <a:t>Reprocessed NRT data</a:t>
                      </a:r>
                      <a:endParaRPr lang="nl-BE" sz="1600" dirty="0">
                        <a:ln w="15875"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33077107"/>
                  </a:ext>
                </a:extLst>
              </a:tr>
              <a:tr h="76422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n w="15875">
                            <a:noFill/>
                          </a:ln>
                        </a:rPr>
                        <a:t>Archived data derived from further elaboration and validation </a:t>
                      </a:r>
                      <a:endParaRPr lang="nl-BE" sz="1600" dirty="0">
                        <a:ln w="15875"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02413645"/>
                  </a:ext>
                </a:extLst>
              </a:tr>
            </a:tbl>
          </a:graphicData>
        </a:graphic>
      </p:graphicFrame>
      <p:graphicFrame>
        <p:nvGraphicFramePr>
          <p:cNvPr id="7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8170100"/>
              </p:ext>
            </p:extLst>
          </p:nvPr>
        </p:nvGraphicFramePr>
        <p:xfrm>
          <a:off x="3997529" y="1941369"/>
          <a:ext cx="4831066" cy="2346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5533">
                  <a:extLst>
                    <a:ext uri="{9D8B030D-6E8A-4147-A177-3AD203B41FA5}">
                      <a16:colId xmlns:a16="http://schemas.microsoft.com/office/drawing/2014/main" xmlns="" val="2900733969"/>
                    </a:ext>
                  </a:extLst>
                </a:gridCol>
                <a:gridCol w="2415533">
                  <a:extLst>
                    <a:ext uri="{9D8B030D-6E8A-4147-A177-3AD203B41FA5}">
                      <a16:colId xmlns:a16="http://schemas.microsoft.com/office/drawing/2014/main" xmlns="" val="2269805485"/>
                    </a:ext>
                  </a:extLst>
                </a:gridCol>
              </a:tblGrid>
              <a:tr h="330129">
                <a:tc gridSpan="2">
                  <a:txBody>
                    <a:bodyPr/>
                    <a:lstStyle/>
                    <a:p>
                      <a:pPr algn="ctr"/>
                      <a:r>
                        <a:rPr lang="nl-BE" sz="1600" dirty="0"/>
                        <a:t>Parameters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48553359"/>
                  </a:ext>
                </a:extLst>
              </a:tr>
              <a:tr h="330129">
                <a:tc>
                  <a:txBody>
                    <a:bodyPr/>
                    <a:lstStyle/>
                    <a:p>
                      <a:r>
                        <a:rPr lang="nl-BE" sz="1600" dirty="0"/>
                        <a:t>Temperature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600" dirty="0"/>
                        <a:t>Wind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12773133"/>
                  </a:ext>
                </a:extLst>
              </a:tr>
              <a:tr h="330129">
                <a:tc>
                  <a:txBody>
                    <a:bodyPr/>
                    <a:lstStyle/>
                    <a:p>
                      <a:r>
                        <a:rPr lang="nl-BE" sz="1600" dirty="0"/>
                        <a:t>Salinity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600" dirty="0"/>
                        <a:t>Atmospheric param.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42951960"/>
                  </a:ext>
                </a:extLst>
              </a:tr>
              <a:tr h="330129">
                <a:tc>
                  <a:txBody>
                    <a:bodyPr/>
                    <a:lstStyle/>
                    <a:p>
                      <a:r>
                        <a:rPr lang="nl-BE" sz="1600" dirty="0"/>
                        <a:t>Waves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600" dirty="0"/>
                        <a:t>Biogeochemical</a:t>
                      </a:r>
                      <a:r>
                        <a:rPr lang="nl-BE" sz="1600" baseline="0" dirty="0"/>
                        <a:t> param.</a:t>
                      </a:r>
                      <a:endParaRPr lang="nl-B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68730353"/>
                  </a:ext>
                </a:extLst>
              </a:tr>
              <a:tr h="330129">
                <a:tc>
                  <a:txBody>
                    <a:bodyPr/>
                    <a:lstStyle/>
                    <a:p>
                      <a:r>
                        <a:rPr lang="nl-BE" sz="1600" dirty="0"/>
                        <a:t>Currents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600" dirty="0"/>
                        <a:t>Optical properties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98514153"/>
                  </a:ext>
                </a:extLst>
              </a:tr>
              <a:tr h="330129">
                <a:tc>
                  <a:txBody>
                    <a:bodyPr/>
                    <a:lstStyle/>
                    <a:p>
                      <a:r>
                        <a:rPr lang="nl-BE" sz="1600" dirty="0"/>
                        <a:t>Sea Level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600" dirty="0"/>
                        <a:t>Ice</a:t>
                      </a:r>
                      <a:r>
                        <a:rPr lang="nl-BE" sz="1600" baseline="0" dirty="0"/>
                        <a:t> data</a:t>
                      </a:r>
                      <a:endParaRPr lang="nl-B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06949694"/>
                  </a:ext>
                </a:extLst>
              </a:tr>
              <a:tr h="330129">
                <a:tc>
                  <a:txBody>
                    <a:bodyPr/>
                    <a:lstStyle/>
                    <a:p>
                      <a:r>
                        <a:rPr lang="nl-BE" sz="1600" dirty="0"/>
                        <a:t>Under water noise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600" dirty="0"/>
                        <a:t>River Runoff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95803251"/>
                  </a:ext>
                </a:extLst>
              </a:tr>
            </a:tbl>
          </a:graphicData>
        </a:graphic>
      </p:graphicFrame>
      <p:graphicFrame>
        <p:nvGraphicFramePr>
          <p:cNvPr id="8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2087220"/>
              </p:ext>
            </p:extLst>
          </p:nvPr>
        </p:nvGraphicFramePr>
        <p:xfrm>
          <a:off x="808748" y="4339940"/>
          <a:ext cx="3060586" cy="2329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0586">
                  <a:extLst>
                    <a:ext uri="{9D8B030D-6E8A-4147-A177-3AD203B41FA5}">
                      <a16:colId xmlns:a16="http://schemas.microsoft.com/office/drawing/2014/main" xmlns="" val="1151596475"/>
                    </a:ext>
                  </a:extLst>
                </a:gridCol>
              </a:tblGrid>
              <a:tr h="358373">
                <a:tc>
                  <a:txBody>
                    <a:bodyPr/>
                    <a:lstStyle/>
                    <a:p>
                      <a:r>
                        <a:rPr lang="nl-BE" sz="1600" dirty="0">
                          <a:ln w="15875">
                            <a:noFill/>
                          </a:ln>
                        </a:rPr>
                        <a:t>Products</a:t>
                      </a:r>
                      <a:endParaRPr lang="nl-BE" sz="1600" dirty="0">
                        <a:ln w="15875"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03449493"/>
                  </a:ext>
                </a:extLst>
              </a:tr>
              <a:tr h="1971047">
                <a:tc>
                  <a:txBody>
                    <a:bodyPr/>
                    <a:lstStyle/>
                    <a:p>
                      <a:r>
                        <a:rPr lang="nl-BE" sz="1600" dirty="0">
                          <a:ln w="15875">
                            <a:noFill/>
                          </a:ln>
                        </a:rPr>
                        <a:t>Data products 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l-BE" sz="1600" dirty="0">
                          <a:ln w="15875">
                            <a:noFill/>
                          </a:ln>
                        </a:rPr>
                        <a:t>Sea Level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l-BE" sz="1600" baseline="0" dirty="0">
                          <a:ln w="15875">
                            <a:noFill/>
                          </a:ln>
                        </a:rPr>
                        <a:t>Temperature &amp; Salinity 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l-BE" sz="1600" baseline="0" dirty="0">
                          <a:ln w="15875">
                            <a:noFill/>
                          </a:ln>
                        </a:rPr>
                        <a:t>Currents</a:t>
                      </a:r>
                      <a:endParaRPr lang="nl-BE" sz="1600" dirty="0">
                        <a:ln w="15875">
                          <a:noFill/>
                        </a:ln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BE" sz="1600" dirty="0">
                          <a:ln w="15875">
                            <a:noFill/>
                          </a:ln>
                        </a:rPr>
                        <a:t>Ice coverage</a:t>
                      </a:r>
                      <a:endParaRPr lang="nl-BE" sz="1600" baseline="0" dirty="0">
                        <a:ln w="15875">
                          <a:noFill/>
                        </a:ln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BE" sz="1600" baseline="0" dirty="0">
                          <a:ln w="15875">
                            <a:noFill/>
                          </a:ln>
                        </a:rPr>
                        <a:t>River runoff &amp; TSM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BE" sz="1600" baseline="0" dirty="0">
                          <a:ln w="15875">
                            <a:noFill/>
                          </a:ln>
                        </a:rPr>
                        <a:t>Impulsive Noise</a:t>
                      </a:r>
                      <a:endParaRPr lang="nl-BE" sz="1600" dirty="0">
                        <a:ln w="15875"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7556623"/>
                  </a:ext>
                </a:extLst>
              </a:tr>
            </a:tbl>
          </a:graphicData>
        </a:graphic>
      </p:graphicFrame>
      <p:graphicFrame>
        <p:nvGraphicFramePr>
          <p:cNvPr id="9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8338954"/>
              </p:ext>
            </p:extLst>
          </p:nvPr>
        </p:nvGraphicFramePr>
        <p:xfrm>
          <a:off x="3995936" y="4339940"/>
          <a:ext cx="4831066" cy="2346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5533">
                  <a:extLst>
                    <a:ext uri="{9D8B030D-6E8A-4147-A177-3AD203B41FA5}">
                      <a16:colId xmlns:a16="http://schemas.microsoft.com/office/drawing/2014/main" xmlns="" val="2900733969"/>
                    </a:ext>
                  </a:extLst>
                </a:gridCol>
                <a:gridCol w="2415533">
                  <a:extLst>
                    <a:ext uri="{9D8B030D-6E8A-4147-A177-3AD203B41FA5}">
                      <a16:colId xmlns:a16="http://schemas.microsoft.com/office/drawing/2014/main" xmlns="" val="2269805485"/>
                    </a:ext>
                  </a:extLst>
                </a:gridCol>
              </a:tblGrid>
              <a:tr h="314455">
                <a:tc gridSpan="2">
                  <a:txBody>
                    <a:bodyPr/>
                    <a:lstStyle/>
                    <a:p>
                      <a:pPr algn="ctr"/>
                      <a:r>
                        <a:rPr lang="nl-BE" sz="1600" dirty="0"/>
                        <a:t>Services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48553359"/>
                  </a:ext>
                </a:extLst>
              </a:tr>
              <a:tr h="314455">
                <a:tc>
                  <a:txBody>
                    <a:bodyPr/>
                    <a:lstStyle/>
                    <a:p>
                      <a:r>
                        <a:rPr lang="nl-BE" sz="1600" dirty="0"/>
                        <a:t>Data portal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600" dirty="0"/>
                        <a:t>Catalogue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12773133"/>
                  </a:ext>
                </a:extLst>
              </a:tr>
              <a:tr h="314455">
                <a:tc>
                  <a:txBody>
                    <a:bodyPr/>
                    <a:lstStyle/>
                    <a:p>
                      <a:r>
                        <a:rPr lang="nl-BE" sz="1600" dirty="0"/>
                        <a:t>Products</a:t>
                      </a:r>
                      <a:r>
                        <a:rPr lang="nl-BE" sz="1600" baseline="0" dirty="0"/>
                        <a:t> portal</a:t>
                      </a:r>
                      <a:endParaRPr lang="nl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600" dirty="0"/>
                        <a:t>Newsletter</a:t>
                      </a:r>
                      <a:r>
                        <a:rPr lang="nl-BE" sz="1600" baseline="0" dirty="0"/>
                        <a:t> &amp; digest</a:t>
                      </a:r>
                      <a:endParaRPr lang="nl-B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42951960"/>
                  </a:ext>
                </a:extLst>
              </a:tr>
              <a:tr h="314455">
                <a:tc>
                  <a:txBody>
                    <a:bodyPr/>
                    <a:lstStyle/>
                    <a:p>
                      <a:r>
                        <a:rPr lang="nl-BE" sz="1600" dirty="0"/>
                        <a:t>Monitoring tools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600" dirty="0"/>
                        <a:t>Reports (mail)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68730353"/>
                  </a:ext>
                </a:extLst>
              </a:tr>
              <a:tr h="314455">
                <a:tc>
                  <a:txBody>
                    <a:bodyPr/>
                    <a:lstStyle/>
                    <a:p>
                      <a:r>
                        <a:rPr lang="nl-BE" sz="1600" dirty="0"/>
                        <a:t>http &amp; permaURLs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600" dirty="0"/>
                        <a:t>API REST/SOAP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98514153"/>
                  </a:ext>
                </a:extLst>
              </a:tr>
              <a:tr h="314455">
                <a:tc>
                  <a:txBody>
                    <a:bodyPr/>
                    <a:lstStyle/>
                    <a:p>
                      <a:r>
                        <a:rPr lang="nl-BE" sz="1600" dirty="0"/>
                        <a:t>OGC WMS, WFS, WCS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600" dirty="0"/>
                        <a:t>THREDDS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06949694"/>
                  </a:ext>
                </a:extLst>
              </a:tr>
              <a:tr h="314455">
                <a:tc>
                  <a:txBody>
                    <a:bodyPr/>
                    <a:lstStyle/>
                    <a:p>
                      <a:r>
                        <a:rPr lang="nl-BE" sz="1600" dirty="0"/>
                        <a:t>ERDDAP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600" dirty="0"/>
                        <a:t>widgets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95803251"/>
                  </a:ext>
                </a:extLst>
              </a:tr>
            </a:tbl>
          </a:graphicData>
        </a:graphic>
      </p:graphicFrame>
      <p:sp>
        <p:nvSpPr>
          <p:cNvPr id="10" name="CasellaDiTesto 9"/>
          <p:cNvSpPr txBox="1"/>
          <p:nvPr/>
        </p:nvSpPr>
        <p:spPr>
          <a:xfrm>
            <a:off x="5733100" y="1473756"/>
            <a:ext cx="3077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EMODnet Physics in a </a:t>
            </a:r>
            <a:r>
              <a:rPr lang="it-IT" b="1" i="1" dirty="0" err="1"/>
              <a:t>nutshell</a:t>
            </a:r>
            <a:endParaRPr lang="it-IT" b="1" i="1" dirty="0"/>
          </a:p>
        </p:txBody>
      </p:sp>
    </p:spTree>
    <p:extLst>
      <p:ext uri="{BB962C8B-B14F-4D97-AF65-F5344CB8AC3E}">
        <p14:creationId xmlns:p14="http://schemas.microsoft.com/office/powerpoint/2010/main" val="1574365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verticale 1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317AF-6A3C-426B-94BF-0C774119E0DE}" type="datetime1">
              <a:rPr lang="en-US" smtClean="0"/>
              <a:t>07/06/18</a:t>
            </a:fld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EMODnet Physics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821" y="1858006"/>
            <a:ext cx="6707451" cy="3444783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0267" y="5535688"/>
            <a:ext cx="1640234" cy="1073238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8717" y="5535688"/>
            <a:ext cx="1651486" cy="107323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821" y="5517232"/>
            <a:ext cx="1639462" cy="1073238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8419" y="5535688"/>
            <a:ext cx="1655991" cy="107367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8121" y="5517232"/>
            <a:ext cx="1640234" cy="106514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4979" y="1844824"/>
            <a:ext cx="1622202" cy="1075204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4979" y="4218466"/>
            <a:ext cx="1622199" cy="1075203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8971" y="3014870"/>
            <a:ext cx="1628210" cy="1094563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5733100" y="1473756"/>
            <a:ext cx="2483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EMODnet Physics </a:t>
            </a:r>
            <a:r>
              <a:rPr lang="it-IT" b="1" i="1" dirty="0" err="1"/>
              <a:t>portal</a:t>
            </a:r>
            <a:endParaRPr lang="it-IT" b="1" i="1" dirty="0"/>
          </a:p>
        </p:txBody>
      </p:sp>
    </p:spTree>
    <p:extLst>
      <p:ext uri="{BB962C8B-B14F-4D97-AF65-F5344CB8AC3E}">
        <p14:creationId xmlns:p14="http://schemas.microsoft.com/office/powerpoint/2010/main" val="206566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4F897-99C8-4328-9F19-7607B9A422FE}" type="datetime1">
              <a:rPr lang="en-US" smtClean="0"/>
              <a:t>07/06/18</a:t>
            </a:fld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EMODnet Physics</a:t>
            </a:r>
          </a:p>
        </p:txBody>
      </p:sp>
      <p:graphicFrame>
        <p:nvGraphicFramePr>
          <p:cNvPr id="7" name="Tabel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4302007"/>
              </p:ext>
            </p:extLst>
          </p:nvPr>
        </p:nvGraphicFramePr>
        <p:xfrm>
          <a:off x="458656" y="1873840"/>
          <a:ext cx="8229601" cy="4612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8484">
                  <a:extLst>
                    <a:ext uri="{9D8B030D-6E8A-4147-A177-3AD203B41FA5}">
                      <a16:colId xmlns:a16="http://schemas.microsoft.com/office/drawing/2014/main" xmlns="" val="1412875630"/>
                    </a:ext>
                  </a:extLst>
                </a:gridCol>
                <a:gridCol w="1588169">
                  <a:extLst>
                    <a:ext uri="{9D8B030D-6E8A-4147-A177-3AD203B41FA5}">
                      <a16:colId xmlns:a16="http://schemas.microsoft.com/office/drawing/2014/main" xmlns="" val="1969910576"/>
                    </a:ext>
                  </a:extLst>
                </a:gridCol>
                <a:gridCol w="4932948">
                  <a:extLst>
                    <a:ext uri="{9D8B030D-6E8A-4147-A177-3AD203B41FA5}">
                      <a16:colId xmlns:a16="http://schemas.microsoft.com/office/drawing/2014/main" xmlns="" val="9288894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Service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err="1"/>
                        <a:t>Description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err="1"/>
                        <a:t>Examples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169044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dirty="0" err="1"/>
                        <a:t>permaURL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err="1"/>
                        <a:t>All</a:t>
                      </a:r>
                      <a:r>
                        <a:rPr lang="it-IT" sz="1600" dirty="0"/>
                        <a:t> </a:t>
                      </a:r>
                      <a:r>
                        <a:rPr lang="it-IT" sz="1600" dirty="0" err="1"/>
                        <a:t>platforms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-57150">
                        <a:buNone/>
                      </a:pPr>
                      <a:r>
                        <a:rPr lang="it-IT" sz="1200" dirty="0">
                          <a:hlinkClick r:id="rId2"/>
                        </a:rPr>
                        <a:t>http://www.emodnet-physics.eu/map/platinfo/piradar.aspx?platformid=10273</a:t>
                      </a:r>
                    </a:p>
                    <a:p>
                      <a:pPr marL="0" lvl="0" indent="-57150">
                        <a:buNone/>
                      </a:pPr>
                      <a:r>
                        <a:rPr lang="it-IT" sz="1200" dirty="0">
                          <a:hlinkClick r:id="rId3"/>
                        </a:rPr>
                        <a:t>http://www.emodnet-physics.eu/map/platinfo/pidashboard.aspx?platformid=10273</a:t>
                      </a:r>
                      <a:r>
                        <a:rPr lang="it-IT" sz="1200" dirty="0"/>
                        <a:t> </a:t>
                      </a:r>
                    </a:p>
                    <a:p>
                      <a:pPr marL="0" lvl="0" indent="-57150">
                        <a:buNone/>
                      </a:pPr>
                      <a:r>
                        <a:rPr lang="it-IT" sz="1200" dirty="0"/>
                        <a:t>Service </a:t>
                      </a:r>
                      <a:r>
                        <a:rPr lang="it-IT" sz="1200" dirty="0" err="1"/>
                        <a:t>description</a:t>
                      </a:r>
                      <a:r>
                        <a:rPr lang="it-IT" sz="1200" dirty="0"/>
                        <a:t> @ </a:t>
                      </a:r>
                    </a:p>
                    <a:p>
                      <a:pPr marL="0" lvl="0" indent="-57150">
                        <a:buNone/>
                      </a:pPr>
                      <a:r>
                        <a:rPr lang="it-IT" sz="1200" dirty="0">
                          <a:sym typeface="Wingdings" panose="05000000000000000000" pitchFamily="2" charset="2"/>
                          <a:hlinkClick r:id="rId4"/>
                        </a:rPr>
                        <a:t>http://www.emodnet-physics.eu/map/spi.aspx</a:t>
                      </a:r>
                      <a:endParaRPr lang="it-IT" sz="1200" dirty="0"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657312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dirty="0"/>
                        <a:t>API</a:t>
                      </a:r>
                      <a:r>
                        <a:rPr lang="it-IT" sz="1600" baseline="0" dirty="0"/>
                        <a:t> REST/SOAP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err="1"/>
                        <a:t>Latest</a:t>
                      </a:r>
                      <a:r>
                        <a:rPr lang="it-IT" sz="1600" dirty="0"/>
                        <a:t> 60 </a:t>
                      </a:r>
                      <a:r>
                        <a:rPr lang="it-IT" sz="1600" dirty="0" err="1"/>
                        <a:t>days</a:t>
                      </a:r>
                      <a:r>
                        <a:rPr lang="it-IT" sz="1600" dirty="0"/>
                        <a:t> of 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it-IT" sz="1200" dirty="0">
                          <a:solidFill>
                            <a:srgbClr val="0070C0"/>
                          </a:solidFill>
                          <a:hlinkClick r:id="rId5"/>
                        </a:rPr>
                        <a:t>www.emodnet-physics.eu/map/Service/WSEmodnet2.aspx</a:t>
                      </a:r>
                    </a:p>
                    <a:p>
                      <a:pPr marL="0" lvl="0" indent="0">
                        <a:buNone/>
                      </a:pPr>
                      <a:r>
                        <a:rPr lang="it-IT" sz="1200" dirty="0">
                          <a:solidFill>
                            <a:srgbClr val="0070C0"/>
                          </a:solidFill>
                          <a:hlinkClick r:id="rId5"/>
                        </a:rPr>
                        <a:t>www.emodnet-physics.eu/map/service/WSEmodnet2.asmx</a:t>
                      </a:r>
                      <a:endParaRPr lang="it-IT" sz="12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064116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dirty="0"/>
                        <a:t>OGS WMS, WFS,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err="1"/>
                        <a:t>Postgresql</a:t>
                      </a:r>
                      <a:r>
                        <a:rPr lang="it-IT" sz="1600" dirty="0"/>
                        <a:t> + </a:t>
                      </a:r>
                      <a:r>
                        <a:rPr lang="it-IT" sz="1600" dirty="0" err="1"/>
                        <a:t>Geoserver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>
                          <a:sym typeface="Wingdings" panose="05000000000000000000" pitchFamily="2" charset="2"/>
                          <a:hlinkClick r:id="rId6"/>
                        </a:rPr>
                        <a:t>geoserver.emodnet-physics.eu/</a:t>
                      </a:r>
                      <a:r>
                        <a:rPr lang="it-IT" sz="1200" dirty="0" err="1">
                          <a:sym typeface="Wingdings" panose="05000000000000000000" pitchFamily="2" charset="2"/>
                          <a:hlinkClick r:id="rId6"/>
                        </a:rPr>
                        <a:t>geoserver</a:t>
                      </a:r>
                      <a:r>
                        <a:rPr lang="it-IT" sz="1200" dirty="0">
                          <a:sym typeface="Wingdings" panose="05000000000000000000" pitchFamily="2" charset="2"/>
                          <a:hlinkClick r:id="rId6"/>
                        </a:rPr>
                        <a:t>/web</a:t>
                      </a:r>
                      <a:endParaRPr lang="it-IT" sz="1200" dirty="0">
                        <a:sym typeface="Wingdings" panose="05000000000000000000" pitchFamily="2" charset="2"/>
                      </a:endParaRPr>
                    </a:p>
                    <a:p>
                      <a:pPr marL="0" lvl="0" indent="0">
                        <a:buNone/>
                      </a:pPr>
                      <a:r>
                        <a:rPr lang="it-IT" sz="1200" dirty="0" err="1"/>
                        <a:t>examples</a:t>
                      </a:r>
                      <a:r>
                        <a:rPr lang="it-IT" sz="1200" dirty="0"/>
                        <a:t> and</a:t>
                      </a:r>
                      <a:r>
                        <a:rPr lang="it-IT" sz="1200" baseline="0" dirty="0"/>
                        <a:t> service </a:t>
                      </a:r>
                      <a:r>
                        <a:rPr lang="it-IT" sz="1200" baseline="0" dirty="0" err="1"/>
                        <a:t>description</a:t>
                      </a:r>
                      <a:r>
                        <a:rPr lang="it-IT" sz="1200" baseline="0" dirty="0"/>
                        <a:t> @</a:t>
                      </a:r>
                      <a:endParaRPr lang="it-IT" sz="1200" dirty="0">
                        <a:solidFill>
                          <a:srgbClr val="0070C0"/>
                        </a:solidFill>
                        <a:hlinkClick r:id="rId7"/>
                      </a:endParaRPr>
                    </a:p>
                    <a:p>
                      <a:pPr marL="0" lvl="0" indent="0">
                        <a:buNone/>
                      </a:pPr>
                      <a:r>
                        <a:rPr lang="it-IT" sz="1200" dirty="0">
                          <a:solidFill>
                            <a:srgbClr val="0070C0"/>
                          </a:solidFill>
                          <a:hlinkClick r:id="rId7"/>
                        </a:rPr>
                        <a:t>www.emodnet-physics.eu/map/service/GeoServerDefaultWMS</a:t>
                      </a:r>
                      <a:r>
                        <a:rPr lang="it-IT" sz="1200" dirty="0">
                          <a:solidFill>
                            <a:srgbClr val="0070C0"/>
                          </a:solidFill>
                        </a:rPr>
                        <a:t> </a:t>
                      </a:r>
                    </a:p>
                    <a:p>
                      <a:pPr marL="0" lvl="0" indent="0">
                        <a:buNone/>
                      </a:pPr>
                      <a:r>
                        <a:rPr lang="it-IT" sz="1200" dirty="0">
                          <a:solidFill>
                            <a:srgbClr val="0070C0"/>
                          </a:solidFill>
                          <a:hlinkClick r:id="rId8"/>
                        </a:rPr>
                        <a:t>www.emodnet-physics.eu/map/service/GeoServerDefaultWFS</a:t>
                      </a:r>
                      <a:r>
                        <a:rPr lang="it-IT" sz="1200" dirty="0">
                          <a:solidFill>
                            <a:srgbClr val="0070C0"/>
                          </a:solidFill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816668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dirty="0"/>
                        <a:t>THREDDS</a:t>
                      </a:r>
                    </a:p>
                    <a:p>
                      <a:r>
                        <a:rPr lang="it-IT" sz="1600" dirty="0"/>
                        <a:t>(</a:t>
                      </a:r>
                      <a:r>
                        <a:rPr lang="it-IT" sz="1600" dirty="0" err="1"/>
                        <a:t>OpenDAP</a:t>
                      </a:r>
                      <a:r>
                        <a:rPr lang="it-IT" sz="1600" dirty="0"/>
                        <a:t>,</a:t>
                      </a:r>
                      <a:r>
                        <a:rPr lang="it-IT" sz="1600" baseline="0" dirty="0"/>
                        <a:t> WMS, WCS)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err="1"/>
                        <a:t>Latest</a:t>
                      </a:r>
                      <a:r>
                        <a:rPr lang="it-IT" sz="1600" dirty="0"/>
                        <a:t> 60 </a:t>
                      </a:r>
                      <a:r>
                        <a:rPr lang="it-IT" sz="1600" dirty="0" err="1"/>
                        <a:t>days</a:t>
                      </a:r>
                      <a:r>
                        <a:rPr lang="it-IT" sz="1600" dirty="0"/>
                        <a:t> + HFR data + </a:t>
                      </a:r>
                      <a:r>
                        <a:rPr lang="it-IT" sz="1600" dirty="0" err="1"/>
                        <a:t>Ice</a:t>
                      </a:r>
                      <a:endParaRPr lang="it-IT" sz="16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-571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>
                          <a:solidFill>
                            <a:srgbClr val="0070C0"/>
                          </a:solidFill>
                          <a:hlinkClick r:id="rId9"/>
                        </a:rPr>
                        <a:t>thredds.emodnet-physics.eu/</a:t>
                      </a:r>
                      <a:r>
                        <a:rPr lang="it-IT" sz="1200" dirty="0" err="1">
                          <a:solidFill>
                            <a:srgbClr val="0070C0"/>
                          </a:solidFill>
                          <a:hlinkClick r:id="rId9"/>
                        </a:rPr>
                        <a:t>thredds</a:t>
                      </a:r>
                      <a:r>
                        <a:rPr lang="it-IT" sz="1200" dirty="0">
                          <a:solidFill>
                            <a:srgbClr val="0070C0"/>
                          </a:solidFill>
                          <a:hlinkClick r:id="rId9"/>
                        </a:rPr>
                        <a:t>/catalog.html</a:t>
                      </a:r>
                      <a:endParaRPr lang="it-IT" sz="1400" dirty="0">
                        <a:solidFill>
                          <a:srgbClr val="0070C0"/>
                        </a:solidFill>
                      </a:endParaRPr>
                    </a:p>
                    <a:p>
                      <a:pPr marL="0" lvl="0" indent="-57150">
                        <a:buNone/>
                      </a:pPr>
                      <a:endParaRPr lang="it-IT" sz="1200" dirty="0"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357901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dirty="0"/>
                        <a:t>ERDDAP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baseline="0" dirty="0" err="1"/>
                        <a:t>Latest</a:t>
                      </a:r>
                      <a:r>
                        <a:rPr lang="it-IT" sz="1600" baseline="0" dirty="0"/>
                        <a:t> 60 </a:t>
                      </a:r>
                      <a:r>
                        <a:rPr lang="it-IT" sz="1600" baseline="0" dirty="0" err="1"/>
                        <a:t>days</a:t>
                      </a:r>
                      <a:endParaRPr lang="it-IT" sz="16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-57150">
                        <a:buNone/>
                      </a:pPr>
                      <a:r>
                        <a:rPr lang="it-IT" sz="1200" dirty="0">
                          <a:solidFill>
                            <a:srgbClr val="0070C0"/>
                          </a:solidFill>
                          <a:sym typeface="Wingdings" panose="05000000000000000000" pitchFamily="2" charset="2"/>
                          <a:hlinkClick r:id="rId10"/>
                        </a:rPr>
                        <a:t>erddap.emodnet-physics.eu</a:t>
                      </a:r>
                      <a:r>
                        <a:rPr lang="it-IT" sz="1200" dirty="0">
                          <a:solidFill>
                            <a:srgbClr val="0070C0"/>
                          </a:solidFill>
                          <a:sym typeface="Wingdings" panose="05000000000000000000" pitchFamily="2" charset="2"/>
                        </a:rPr>
                        <a:t> </a:t>
                      </a:r>
                      <a:endParaRPr lang="it-IT" sz="1200" dirty="0"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90888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dirty="0" err="1"/>
                        <a:t>widgets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baseline="0" dirty="0" err="1"/>
                        <a:t>All</a:t>
                      </a:r>
                      <a:r>
                        <a:rPr lang="it-IT" sz="1600" baseline="0" dirty="0"/>
                        <a:t> plots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-571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u="sng" dirty="0">
                          <a:solidFill>
                            <a:srgbClr val="0000FF"/>
                          </a:solidFill>
                          <a:ea typeface="Calibri" panose="020F0502020204030204" pitchFamily="34" charset="0"/>
                          <a:cs typeface="Calibri" panose="020F0502020204030204" pitchFamily="34" charset="0"/>
                          <a:hlinkClick r:id="rId11"/>
                        </a:rPr>
                        <a:t>www.emodnet-physics.eu/Map/Charts/PlotDataTimeSeries.aspx?paramcode=</a:t>
                      </a:r>
                      <a:r>
                        <a:rPr lang="en-US" sz="1200" u="sng" dirty="0">
                          <a:solidFill>
                            <a:srgbClr val="0000FF"/>
                          </a:solidFill>
                          <a:highlight>
                            <a:srgbClr val="FF0000"/>
                          </a:highlight>
                          <a:ea typeface="Calibri" panose="020F0502020204030204" pitchFamily="34" charset="0"/>
                          <a:cs typeface="Calibri" panose="020F0502020204030204" pitchFamily="34" charset="0"/>
                          <a:hlinkClick r:id="rId11"/>
                        </a:rPr>
                        <a:t>TEMP</a:t>
                      </a:r>
                      <a:r>
                        <a:rPr lang="en-US" sz="1200" u="sng" dirty="0">
                          <a:solidFill>
                            <a:srgbClr val="0000FF"/>
                          </a:solidFill>
                          <a:ea typeface="Calibri" panose="020F0502020204030204" pitchFamily="34" charset="0"/>
                          <a:cs typeface="Calibri" panose="020F0502020204030204" pitchFamily="34" charset="0"/>
                          <a:hlinkClick r:id="rId11"/>
                        </a:rPr>
                        <a:t>&amp;platid=</a:t>
                      </a:r>
                      <a:r>
                        <a:rPr lang="en-US" sz="1200" u="sng" dirty="0">
                          <a:solidFill>
                            <a:srgbClr val="0000FF"/>
                          </a:solidFill>
                          <a:highlight>
                            <a:srgbClr val="FF0000"/>
                          </a:highlight>
                          <a:ea typeface="Calibri" panose="020F0502020204030204" pitchFamily="34" charset="0"/>
                          <a:cs typeface="Calibri" panose="020F0502020204030204" pitchFamily="34" charset="0"/>
                          <a:hlinkClick r:id="rId11"/>
                        </a:rPr>
                        <a:t>8427</a:t>
                      </a:r>
                      <a:r>
                        <a:rPr lang="en-US" sz="1200" u="sng" dirty="0">
                          <a:solidFill>
                            <a:srgbClr val="0000FF"/>
                          </a:solidFill>
                          <a:ea typeface="Calibri" panose="020F0502020204030204" pitchFamily="34" charset="0"/>
                          <a:cs typeface="Calibri" panose="020F0502020204030204" pitchFamily="34" charset="0"/>
                          <a:hlinkClick r:id="rId11"/>
                        </a:rPr>
                        <a:t>&amp;timerange=</a:t>
                      </a:r>
                      <a:r>
                        <a:rPr lang="en-US" sz="1200" u="sng" dirty="0">
                          <a:solidFill>
                            <a:srgbClr val="0000FF"/>
                          </a:solidFill>
                          <a:highlight>
                            <a:srgbClr val="FF0000"/>
                          </a:highlight>
                          <a:ea typeface="Calibri" panose="020F0502020204030204" pitchFamily="34" charset="0"/>
                          <a:cs typeface="Calibri" panose="020F0502020204030204" pitchFamily="34" charset="0"/>
                          <a:hlinkClick r:id="rId11"/>
                        </a:rPr>
                        <a:t>7</a:t>
                      </a:r>
                      <a:endParaRPr lang="it-IT" sz="2400" dirty="0"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69617323"/>
                  </a:ext>
                </a:extLst>
              </a:tr>
            </a:tbl>
          </a:graphicData>
        </a:graphic>
      </p:graphicFrame>
      <p:sp>
        <p:nvSpPr>
          <p:cNvPr id="8" name="CasellaDiTesto 7"/>
          <p:cNvSpPr txBox="1"/>
          <p:nvPr/>
        </p:nvSpPr>
        <p:spPr>
          <a:xfrm>
            <a:off x="5436096" y="1479699"/>
            <a:ext cx="2423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EMODnet Physics M2M</a:t>
            </a:r>
          </a:p>
        </p:txBody>
      </p:sp>
    </p:spTree>
    <p:extLst>
      <p:ext uri="{BB962C8B-B14F-4D97-AF65-F5344CB8AC3E}">
        <p14:creationId xmlns:p14="http://schemas.microsoft.com/office/powerpoint/2010/main" val="2111706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08/06/18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EMODnet</a:t>
            </a:r>
            <a:r>
              <a:rPr lang="en-GB" dirty="0"/>
              <a:t> Bathymetry</a:t>
            </a:r>
          </a:p>
        </p:txBody>
      </p:sp>
      <p:sp>
        <p:nvSpPr>
          <p:cNvPr id="7" name="CustomShape 4"/>
          <p:cNvSpPr/>
          <p:nvPr/>
        </p:nvSpPr>
        <p:spPr>
          <a:xfrm>
            <a:off x="82440" y="1613160"/>
            <a:ext cx="3297240" cy="424692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5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DejaVu Sans"/>
              </a:rPr>
              <a:t> </a:t>
            </a:r>
            <a:endParaRPr kumimoji="0" lang="it-IT" sz="15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343080" marR="0" lvl="0" indent="-341640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it-IT" sz="15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DejaVu Sans"/>
              </a:rPr>
              <a:t>Free </a:t>
            </a:r>
            <a:r>
              <a:rPr kumimoji="0" lang="it-IT" sz="1500" b="0" i="0" u="none" strike="noStrike" kern="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DejaVu Sans"/>
              </a:rPr>
              <a:t>access</a:t>
            </a:r>
            <a:r>
              <a:rPr kumimoji="0" lang="it-IT" sz="15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DejaVu Sans"/>
              </a:rPr>
              <a:t> to a medium </a:t>
            </a:r>
            <a:r>
              <a:rPr kumimoji="0" lang="it-IT" sz="1500" b="0" i="0" u="none" strike="noStrike" kern="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DejaVu Sans"/>
              </a:rPr>
              <a:t>resolution</a:t>
            </a:r>
            <a:r>
              <a:rPr kumimoji="0" lang="it-IT" sz="15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DejaVu Sans"/>
              </a:rPr>
              <a:t> Digital </a:t>
            </a:r>
            <a:r>
              <a:rPr kumimoji="0" lang="it-IT" sz="1500" b="0" i="0" u="none" strike="noStrike" kern="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DejaVu Sans"/>
              </a:rPr>
              <a:t>Terrain</a:t>
            </a:r>
            <a:r>
              <a:rPr kumimoji="0" lang="it-IT" sz="15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DejaVu Sans"/>
              </a:rPr>
              <a:t> Model (DTM) for </a:t>
            </a:r>
            <a:r>
              <a:rPr kumimoji="0" lang="it-IT" sz="1500" b="0" i="0" u="none" strike="noStrike" kern="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DejaVu Sans"/>
              </a:rPr>
              <a:t>all</a:t>
            </a:r>
            <a:r>
              <a:rPr kumimoji="0" lang="it-IT" sz="15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DejaVu Sans"/>
              </a:rPr>
              <a:t> </a:t>
            </a:r>
            <a:r>
              <a:rPr kumimoji="0" lang="it-IT" sz="1500" b="0" i="0" u="none" strike="noStrike" kern="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DejaVu Sans"/>
              </a:rPr>
              <a:t>European</a:t>
            </a:r>
            <a:r>
              <a:rPr kumimoji="0" lang="it-IT" sz="15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DejaVu Sans"/>
              </a:rPr>
              <a:t> </a:t>
            </a:r>
            <a:r>
              <a:rPr kumimoji="0" lang="it-IT" sz="1500" b="0" i="0" u="none" strike="noStrike" kern="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DejaVu Sans"/>
              </a:rPr>
              <a:t>seas</a:t>
            </a:r>
            <a:r>
              <a:rPr kumimoji="0" lang="it-IT" sz="15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DejaVu Sans"/>
              </a:rPr>
              <a:t> </a:t>
            </a:r>
            <a:endParaRPr kumimoji="0" lang="it-IT" sz="15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343080" marR="0" lvl="0" indent="-341640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it-IT" sz="15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DejaVu Sans"/>
              </a:rPr>
              <a:t>Data (single </a:t>
            </a:r>
            <a:r>
              <a:rPr kumimoji="0" lang="it-IT" sz="1500" b="0" i="0" u="none" strike="noStrike" kern="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DejaVu Sans"/>
              </a:rPr>
              <a:t>beam</a:t>
            </a:r>
            <a:r>
              <a:rPr kumimoji="0" lang="it-IT" sz="15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DejaVu Sans"/>
              </a:rPr>
              <a:t>, </a:t>
            </a:r>
            <a:r>
              <a:rPr kumimoji="0" lang="it-IT" sz="1500" b="0" i="0" u="none" strike="noStrike" kern="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DejaVu Sans"/>
              </a:rPr>
              <a:t>multibeam</a:t>
            </a:r>
            <a:r>
              <a:rPr kumimoji="0" lang="it-IT" sz="15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DejaVu Sans"/>
              </a:rPr>
              <a:t>, </a:t>
            </a:r>
            <a:r>
              <a:rPr kumimoji="0" lang="it-IT" sz="1500" b="0" i="0" u="none" strike="noStrike" kern="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DejaVu Sans"/>
              </a:rPr>
              <a:t>plummets</a:t>
            </a:r>
            <a:r>
              <a:rPr kumimoji="0" lang="it-IT" sz="15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DejaVu Sans"/>
              </a:rPr>
              <a:t>, LIDAR, ..) from </a:t>
            </a:r>
            <a:r>
              <a:rPr kumimoji="0" lang="it-IT" sz="1500" b="0" i="0" u="none" strike="noStrike" kern="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DejaVu Sans"/>
              </a:rPr>
              <a:t>national</a:t>
            </a:r>
            <a:r>
              <a:rPr kumimoji="0" lang="it-IT" sz="15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DejaVu Sans"/>
              </a:rPr>
              <a:t> </a:t>
            </a:r>
            <a:r>
              <a:rPr kumimoji="0" lang="it-IT" sz="1500" b="0" i="0" u="none" strike="noStrike" kern="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DejaVu Sans"/>
              </a:rPr>
              <a:t>hydrographic</a:t>
            </a:r>
            <a:r>
              <a:rPr kumimoji="0" lang="it-IT" sz="15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DejaVu Sans"/>
              </a:rPr>
              <a:t> </a:t>
            </a:r>
            <a:r>
              <a:rPr kumimoji="0" lang="it-IT" sz="1500" b="0" i="0" u="none" strike="noStrike" kern="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DejaVu Sans"/>
              </a:rPr>
              <a:t>services</a:t>
            </a:r>
            <a:r>
              <a:rPr kumimoji="0" lang="it-IT" sz="15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DejaVu Sans"/>
              </a:rPr>
              <a:t>, marine </a:t>
            </a:r>
            <a:r>
              <a:rPr kumimoji="0" lang="it-IT" sz="1500" b="0" i="0" u="none" strike="noStrike" kern="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DejaVu Sans"/>
              </a:rPr>
              <a:t>research</a:t>
            </a:r>
            <a:r>
              <a:rPr kumimoji="0" lang="it-IT" sz="15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DejaVu Sans"/>
              </a:rPr>
              <a:t> </a:t>
            </a:r>
            <a:r>
              <a:rPr kumimoji="0" lang="it-IT" sz="1500" b="0" i="0" u="none" strike="noStrike" kern="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DejaVu Sans"/>
              </a:rPr>
              <a:t>institutes</a:t>
            </a:r>
            <a:r>
              <a:rPr kumimoji="0" lang="it-IT" sz="15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DejaVu Sans"/>
              </a:rPr>
              <a:t> and </a:t>
            </a:r>
            <a:r>
              <a:rPr kumimoji="0" lang="it-IT" sz="1500" b="0" i="0" u="none" strike="noStrike" kern="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DejaVu Sans"/>
              </a:rPr>
              <a:t>industry</a:t>
            </a:r>
            <a:endParaRPr kumimoji="0" lang="it-IT" sz="15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343080" marR="0" lvl="0" indent="-341640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it-IT" sz="15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DejaVu Sans"/>
              </a:rPr>
              <a:t>SeaDataNet </a:t>
            </a:r>
            <a:r>
              <a:rPr kumimoji="0" lang="it-IT" sz="1500" b="0" i="0" u="none" strike="noStrike" kern="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DejaVu Sans"/>
              </a:rPr>
              <a:t>Discovery</a:t>
            </a:r>
            <a:r>
              <a:rPr kumimoji="0" lang="it-IT" sz="15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DejaVu Sans"/>
              </a:rPr>
              <a:t> and Access service for </a:t>
            </a:r>
            <a:r>
              <a:rPr kumimoji="0" lang="it-IT" sz="1500" b="0" i="0" u="none" strike="noStrike" kern="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DejaVu Sans"/>
              </a:rPr>
              <a:t>survey</a:t>
            </a:r>
            <a:r>
              <a:rPr kumimoji="0" lang="it-IT" sz="15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DejaVu Sans"/>
              </a:rPr>
              <a:t> data sets</a:t>
            </a:r>
            <a:endParaRPr kumimoji="0" lang="it-IT" sz="15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343080" marR="0" lvl="0" indent="-341640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it-IT" sz="1500" b="0" i="0" u="none" strike="noStrike" kern="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DejaVu Sans"/>
              </a:rPr>
              <a:t>Bathymetry</a:t>
            </a:r>
            <a:r>
              <a:rPr kumimoji="0" lang="it-IT" sz="15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DejaVu Sans"/>
              </a:rPr>
              <a:t> Viewer and Download service</a:t>
            </a:r>
            <a:endParaRPr kumimoji="0" lang="it-IT" sz="15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5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343080" marR="0" lvl="0" indent="-341640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it-IT" sz="15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DejaVu Sans"/>
              </a:rPr>
              <a:t>31 </a:t>
            </a:r>
            <a:r>
              <a:rPr kumimoji="0" lang="it-IT" sz="1500" b="0" i="0" u="none" strike="noStrike" kern="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DejaVu Sans"/>
              </a:rPr>
              <a:t>partners</a:t>
            </a:r>
            <a:r>
              <a:rPr kumimoji="0" lang="it-IT" sz="15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DejaVu Sans"/>
              </a:rPr>
              <a:t> from 18 </a:t>
            </a:r>
            <a:r>
              <a:rPr kumimoji="0" lang="it-IT" sz="1500" b="0" i="0" u="none" strike="noStrike" kern="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DejaVu Sans"/>
              </a:rPr>
              <a:t>countries</a:t>
            </a:r>
            <a:r>
              <a:rPr kumimoji="0" lang="it-IT" sz="15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DejaVu Sans"/>
              </a:rPr>
              <a:t> and GEBCO release 2014</a:t>
            </a:r>
            <a:endParaRPr kumimoji="0" lang="it-IT" sz="15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pic>
        <p:nvPicPr>
          <p:cNvPr id="8" name="Picture 6"/>
          <p:cNvPicPr/>
          <p:nvPr/>
        </p:nvPicPr>
        <p:blipFill>
          <a:blip r:embed="rId3"/>
          <a:stretch/>
        </p:blipFill>
        <p:spPr>
          <a:xfrm>
            <a:off x="3497400" y="1757160"/>
            <a:ext cx="5592960" cy="4456440"/>
          </a:xfrm>
          <a:prstGeom prst="rect">
            <a:avLst/>
          </a:prstGeom>
          <a:ln w="9360">
            <a:noFill/>
          </a:ln>
        </p:spPr>
      </p:pic>
      <p:sp>
        <p:nvSpPr>
          <p:cNvPr id="9" name="CustomShape 5"/>
          <p:cNvSpPr/>
          <p:nvPr/>
        </p:nvSpPr>
        <p:spPr>
          <a:xfrm>
            <a:off x="4570560" y="1361160"/>
            <a:ext cx="3755160" cy="347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500" b="0" i="0" u="none" strike="noStrike" kern="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DejaVu Sans"/>
                <a:cs typeface="DejaVu Sans"/>
              </a:rPr>
              <a:t>http://www.emodnet-bathymetry.eu/</a:t>
            </a:r>
            <a:endParaRPr kumimoji="0" lang="it-IT" sz="1500" b="0" i="0" u="none" strike="noStrike" kern="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1395622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verticale 1"/>
          <p:cNvSpPr>
            <a:spLocks noGrp="1"/>
          </p:cNvSpPr>
          <p:nvPr>
            <p:ph type="body" orient="vert" idx="1"/>
          </p:nvPr>
        </p:nvSpPr>
        <p:spPr/>
        <p:txBody>
          <a:bodyPr vert="horz"/>
          <a:lstStyle/>
          <a:p>
            <a:pPr marL="0" indent="0">
              <a:buNone/>
            </a:pPr>
            <a:r>
              <a:rPr lang="en-US" sz="1400" b="1" dirty="0"/>
              <a:t>Collaboration with CMEMS and SDN NODC </a:t>
            </a:r>
          </a:p>
          <a:p>
            <a:pPr lvl="1"/>
            <a:r>
              <a:rPr lang="en-US" sz="1400" dirty="0"/>
              <a:t>from NRT to validated Historical data </a:t>
            </a:r>
          </a:p>
          <a:p>
            <a:pPr lvl="1"/>
            <a:r>
              <a:rPr lang="en-US" sz="1400" dirty="0"/>
              <a:t>&gt;20,000 platforms, &gt; 600,000 datasets</a:t>
            </a:r>
          </a:p>
          <a:p>
            <a:pPr lvl="2"/>
            <a:r>
              <a:rPr lang="en-US" sz="1100" dirty="0"/>
              <a:t>the widest DB on in situ Sea Level data: &gt;400 European TG, 290 GLOSS and &gt;1.300 PSMSL</a:t>
            </a:r>
          </a:p>
          <a:p>
            <a:pPr lvl="2"/>
            <a:r>
              <a:rPr lang="en-US" sz="1100" dirty="0"/>
              <a:t>&gt;130 operational river stations, &gt;300 historical river data from GRDC</a:t>
            </a:r>
          </a:p>
          <a:p>
            <a:pPr lvl="2"/>
            <a:r>
              <a:rPr lang="en-US" sz="1100" dirty="0"/>
              <a:t>&gt;300.000 MEOP CTDs (2004-2017)</a:t>
            </a:r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1400" b="1" dirty="0"/>
              <a:t>Engagement of the RSCs and </a:t>
            </a:r>
            <a:r>
              <a:rPr lang="it-IT" sz="1400" b="1" dirty="0"/>
              <a:t>TGNOISE</a:t>
            </a:r>
          </a:p>
          <a:p>
            <a:pPr lvl="1"/>
            <a:r>
              <a:rPr lang="it-IT" sz="1400" dirty="0"/>
              <a:t>from </a:t>
            </a:r>
            <a:r>
              <a:rPr lang="it-IT" sz="1400" dirty="0" err="1"/>
              <a:t>operational</a:t>
            </a:r>
            <a:r>
              <a:rPr lang="it-IT" sz="1400" dirty="0"/>
              <a:t> data to </a:t>
            </a:r>
            <a:r>
              <a:rPr lang="it-IT" sz="1400" dirty="0" err="1"/>
              <a:t>soundmaps</a:t>
            </a:r>
            <a:endParaRPr lang="it-IT" sz="1400" dirty="0"/>
          </a:p>
          <a:p>
            <a:pPr marL="0" indent="0">
              <a:buNone/>
            </a:pPr>
            <a:endParaRPr lang="it-IT" sz="1400" dirty="0"/>
          </a:p>
          <a:p>
            <a:pPr marL="0" indent="0">
              <a:buNone/>
            </a:pPr>
            <a:r>
              <a:rPr lang="it-IT" sz="1400" b="1" dirty="0"/>
              <a:t>International </a:t>
            </a:r>
            <a:r>
              <a:rPr lang="it-IT" sz="1400" b="1" dirty="0" err="1"/>
              <a:t>collaborations</a:t>
            </a:r>
            <a:endParaRPr lang="it-IT" sz="1400" b="1" dirty="0"/>
          </a:p>
          <a:p>
            <a:pPr lvl="1"/>
            <a:r>
              <a:rPr lang="it-IT" sz="1400" dirty="0"/>
              <a:t>Global </a:t>
            </a:r>
            <a:r>
              <a:rPr lang="it-IT" sz="1400" dirty="0" err="1"/>
              <a:t>initiative</a:t>
            </a:r>
            <a:r>
              <a:rPr lang="it-IT" sz="1400" dirty="0"/>
              <a:t> HFR, AtlantOS, SOOS, ...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1400" b="1" dirty="0"/>
              <a:t>Annual stats</a:t>
            </a:r>
            <a:r>
              <a:rPr lang="en-US" sz="1400" dirty="0"/>
              <a:t>: </a:t>
            </a:r>
          </a:p>
          <a:p>
            <a:pPr marL="457200" lvl="1" indent="0">
              <a:buNone/>
            </a:pPr>
            <a:r>
              <a:rPr lang="en-US" sz="1400" dirty="0"/>
              <a:t>&gt;50.000 views </a:t>
            </a:r>
          </a:p>
          <a:p>
            <a:pPr marL="457200" lvl="1" indent="0">
              <a:buNone/>
            </a:pPr>
            <a:r>
              <a:rPr lang="en-US" sz="1400" dirty="0"/>
              <a:t>&gt;40.000 data download requests </a:t>
            </a:r>
          </a:p>
          <a:p>
            <a:pPr marL="457200" lvl="1" indent="0">
              <a:buNone/>
            </a:pPr>
            <a:r>
              <a:rPr lang="en-US" sz="1400" dirty="0"/>
              <a:t>&gt;750.000 web services transactions</a:t>
            </a:r>
          </a:p>
          <a:p>
            <a:pPr marL="0" indent="0">
              <a:buNone/>
            </a:pPr>
            <a:endParaRPr lang="it-IT" sz="140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08/06/18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EMODnet Physics</a:t>
            </a:r>
          </a:p>
        </p:txBody>
      </p:sp>
      <p:graphicFrame>
        <p:nvGraphicFramePr>
          <p:cNvPr id="6" name="Gra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55721879"/>
              </p:ext>
            </p:extLst>
          </p:nvPr>
        </p:nvGraphicFramePr>
        <p:xfrm>
          <a:off x="4716015" y="3790435"/>
          <a:ext cx="4242633" cy="25908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asellaDiTesto 6"/>
          <p:cNvSpPr txBox="1"/>
          <p:nvPr/>
        </p:nvSpPr>
        <p:spPr>
          <a:xfrm>
            <a:off x="5436096" y="1479699"/>
            <a:ext cx="3603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EMODnet Physics </a:t>
            </a:r>
            <a:r>
              <a:rPr lang="it-IT" b="1" i="1" dirty="0" err="1"/>
              <a:t>results</a:t>
            </a:r>
            <a:r>
              <a:rPr lang="it-IT" b="1" i="1" dirty="0"/>
              <a:t> and future</a:t>
            </a:r>
          </a:p>
        </p:txBody>
      </p:sp>
    </p:spTree>
    <p:extLst>
      <p:ext uri="{BB962C8B-B14F-4D97-AF65-F5344CB8AC3E}">
        <p14:creationId xmlns:p14="http://schemas.microsoft.com/office/powerpoint/2010/main" val="1692154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F27D4391-C099-4B80-9226-58B5B3F5A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066" y="1499126"/>
            <a:ext cx="7531868" cy="5358874"/>
          </a:xfrm>
          <a:prstGeom prst="rect">
            <a:avLst/>
          </a:prstGeo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xmlns="" id="{4DF71599-E3F1-4D3B-86ED-91B5DDFD4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xmlns="" id="{114E616B-C0C6-4D7B-8138-2A13B95BC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EMODnet Human </a:t>
            </a:r>
            <a:r>
              <a:rPr lang="it-IT" dirty="0" err="1"/>
              <a:t>Activities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4185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>
            <a:extLst>
              <a:ext uri="{FF2B5EF4-FFF2-40B4-BE49-F238E27FC236}">
                <a16:creationId xmlns:a16="http://schemas.microsoft.com/office/drawing/2014/main" xmlns="" id="{83FE1F0B-9BFD-485C-8024-6BD798EB5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08/06/18</a:t>
            </a:r>
            <a:endParaRPr lang="en-U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xmlns="" id="{4DF71599-E3F1-4D3B-86ED-91B5DDFD4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xmlns="" id="{114E616B-C0C6-4D7B-8138-2A13B95BC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EMODnet Human </a:t>
            </a:r>
            <a:r>
              <a:rPr lang="it-IT" dirty="0" err="1"/>
              <a:t>Activities</a:t>
            </a:r>
            <a:endParaRPr lang="en-GB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3A4D6B5F-9244-4C4F-98AF-49F3E7DE3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357" y="1774618"/>
            <a:ext cx="7194443" cy="508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413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>
            <a:extLst>
              <a:ext uri="{FF2B5EF4-FFF2-40B4-BE49-F238E27FC236}">
                <a16:creationId xmlns:a16="http://schemas.microsoft.com/office/drawing/2014/main" xmlns="" id="{83FE1F0B-9BFD-485C-8024-6BD798EB5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08/06/18</a:t>
            </a:r>
            <a:endParaRPr lang="en-U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xmlns="" id="{4DF71599-E3F1-4D3B-86ED-91B5DDFD4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xmlns="" id="{114E616B-C0C6-4D7B-8138-2A13B95BC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EMODnet Human </a:t>
            </a:r>
            <a:r>
              <a:rPr lang="it-IT" dirty="0" err="1"/>
              <a:t>Activities</a:t>
            </a:r>
            <a:endParaRPr lang="en-GB" dirty="0"/>
          </a:p>
        </p:txBody>
      </p:sp>
      <p:sp>
        <p:nvSpPr>
          <p:cNvPr id="6" name="Segnaposto contenuto 1">
            <a:extLst>
              <a:ext uri="{FF2B5EF4-FFF2-40B4-BE49-F238E27FC236}">
                <a16:creationId xmlns:a16="http://schemas.microsoft.com/office/drawing/2014/main" xmlns="" id="{E0BBC10C-FCBE-4506-ADD9-A15D84F2C7DF}"/>
              </a:ext>
            </a:extLst>
          </p:cNvPr>
          <p:cNvSpPr txBox="1">
            <a:spLocks/>
          </p:cNvSpPr>
          <p:nvPr/>
        </p:nvSpPr>
        <p:spPr>
          <a:xfrm rot="16200000">
            <a:off x="2522318" y="-137939"/>
            <a:ext cx="4171380" cy="8712967"/>
          </a:xfrm>
          <a:prstGeom prst="rect">
            <a:avLst/>
          </a:prstGeom>
        </p:spPr>
        <p:txBody>
          <a:bodyPr vert="eaVert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80000"/>
              <a:buFontTx/>
              <a:buBlip>
                <a:blip r:embed="rId2"/>
              </a:buBlip>
              <a:defRPr sz="1500" b="0" i="0" kern="1200" baseline="0">
                <a:solidFill>
                  <a:schemeClr val="tx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180000"/>
              <a:buFontTx/>
              <a:buBlip>
                <a:blip r:embed="rId2"/>
              </a:buBlip>
              <a:defRPr sz="1500" b="0" i="0" kern="1200" baseline="0">
                <a:solidFill>
                  <a:schemeClr val="tx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80000"/>
              <a:buFontTx/>
              <a:buBlip>
                <a:blip r:embed="rId2"/>
              </a:buBlip>
              <a:defRPr sz="1500" b="0" i="0" kern="1200" baseline="0">
                <a:solidFill>
                  <a:schemeClr val="tx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SzPct val="180000"/>
              <a:buFontTx/>
              <a:buBlip>
                <a:blip r:embed="rId2"/>
              </a:buBlip>
              <a:defRPr sz="1500" b="0" i="0" kern="1200" baseline="0">
                <a:solidFill>
                  <a:schemeClr val="tx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SzPct val="180000"/>
              <a:buFontTx/>
              <a:buBlip>
                <a:blip r:embed="rId2"/>
              </a:buBlip>
              <a:defRPr sz="1500" b="0" i="0" kern="1200" baseline="0">
                <a:solidFill>
                  <a:schemeClr val="tx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100" b="1" dirty="0"/>
              <a:t>Nuovo set di dati sull’acquacoltura di acqua dolce</a:t>
            </a:r>
          </a:p>
          <a:p>
            <a:endParaRPr lang="it-IT" sz="2100" b="1" dirty="0"/>
          </a:p>
          <a:p>
            <a:r>
              <a:rPr lang="it-IT" sz="2100" b="1" dirty="0"/>
              <a:t>Nuovo set di dati sulla Pianificazione Spaziale Marittima (MSP)</a:t>
            </a:r>
          </a:p>
          <a:p>
            <a:endParaRPr lang="it-IT" sz="2100" b="1" dirty="0"/>
          </a:p>
          <a:p>
            <a:r>
              <a:rPr lang="it-IT" sz="2100" b="1" dirty="0"/>
              <a:t>Mappa di densità del traffico marittimo</a:t>
            </a:r>
          </a:p>
          <a:p>
            <a:endParaRPr lang="it-IT" sz="2100" b="1" dirty="0"/>
          </a:p>
          <a:p>
            <a:r>
              <a:rPr lang="it-IT" sz="2100" b="1"/>
              <a:t>ca</a:t>
            </a:r>
            <a:r>
              <a:rPr lang="it-IT" sz="2100" b="1" dirty="0"/>
              <a:t>. 50% degli utenti dal settore privato</a:t>
            </a:r>
          </a:p>
          <a:p>
            <a:endParaRPr lang="it-IT" sz="2100" b="1" dirty="0"/>
          </a:p>
          <a:p>
            <a:r>
              <a:rPr lang="it-IT" sz="2100" b="1" dirty="0"/>
              <a:t>Servizio di live chat disponibile 5 giorni su 7</a:t>
            </a:r>
          </a:p>
          <a:p>
            <a:endParaRPr lang="it-IT" sz="2100" b="1" dirty="0"/>
          </a:p>
          <a:p>
            <a:r>
              <a:rPr lang="it-IT" sz="2100" b="1" dirty="0"/>
              <a:t>Casi d’uso</a:t>
            </a:r>
          </a:p>
          <a:p>
            <a:endParaRPr lang="it-IT" sz="2100" b="1" dirty="0"/>
          </a:p>
          <a:p>
            <a:r>
              <a:rPr lang="it-IT" sz="2100" b="1" dirty="0"/>
              <a:t>Sondaggio tra gli utenti per migliorare le funzionalità del portale</a:t>
            </a:r>
          </a:p>
          <a:p>
            <a:endParaRPr lang="it-IT" sz="2100" b="1" dirty="0"/>
          </a:p>
          <a:p>
            <a:pPr marL="0" indent="0">
              <a:buFontTx/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79723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7811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08/06/18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EMODnet</a:t>
            </a:r>
            <a:r>
              <a:rPr lang="en-GB" dirty="0"/>
              <a:t> Bathymetry</a:t>
            </a:r>
          </a:p>
        </p:txBody>
      </p:sp>
      <p:sp>
        <p:nvSpPr>
          <p:cNvPr id="10" name="CustomShape 4"/>
          <p:cNvSpPr/>
          <p:nvPr/>
        </p:nvSpPr>
        <p:spPr>
          <a:xfrm>
            <a:off x="457920" y="1693080"/>
            <a:ext cx="4509720" cy="424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endParaRPr lang="it-IT" sz="1800" b="0" strike="noStrike" spc="-1" dirty="0">
              <a:latin typeface="Arial"/>
            </a:endParaRPr>
          </a:p>
          <a:p>
            <a:pPr marL="343080" indent="-341640">
              <a:lnSpc>
                <a:spcPct val="100000"/>
              </a:lnSpc>
              <a:spcBef>
                <a:spcPts val="300"/>
              </a:spcBef>
              <a:buBlip>
                <a:blip r:embed="rId2"/>
              </a:buBlip>
            </a:pPr>
            <a:r>
              <a:rPr lang="it-IT" sz="15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DTM for </a:t>
            </a:r>
            <a:r>
              <a:rPr lang="it-IT" sz="1500" b="0" strike="noStrike" spc="-1" dirty="0" err="1">
                <a:solidFill>
                  <a:srgbClr val="000000"/>
                </a:solidFill>
                <a:latin typeface="Open Sans"/>
                <a:ea typeface="Open Sans"/>
              </a:rPr>
              <a:t>all</a:t>
            </a:r>
            <a:r>
              <a:rPr lang="it-IT" sz="15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 </a:t>
            </a:r>
            <a:r>
              <a:rPr lang="it-IT" sz="1500" b="0" strike="noStrike" spc="-1" dirty="0" err="1">
                <a:solidFill>
                  <a:srgbClr val="000000"/>
                </a:solidFill>
                <a:latin typeface="Open Sans"/>
                <a:ea typeface="Open Sans"/>
              </a:rPr>
              <a:t>European</a:t>
            </a:r>
            <a:r>
              <a:rPr lang="it-IT" sz="15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 </a:t>
            </a:r>
            <a:r>
              <a:rPr lang="it-IT" sz="1500" b="0" strike="noStrike" spc="-1" dirty="0" err="1">
                <a:solidFill>
                  <a:srgbClr val="000000"/>
                </a:solidFill>
                <a:latin typeface="Open Sans"/>
                <a:ea typeface="Open Sans"/>
              </a:rPr>
              <a:t>seas</a:t>
            </a:r>
            <a:r>
              <a:rPr lang="it-IT" sz="15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 </a:t>
            </a:r>
            <a:r>
              <a:rPr lang="it-IT" sz="1500" b="0" strike="noStrike" spc="-1" dirty="0" err="1">
                <a:solidFill>
                  <a:srgbClr val="000000"/>
                </a:solidFill>
                <a:latin typeface="Open Sans"/>
                <a:ea typeface="Open Sans"/>
              </a:rPr>
              <a:t>at</a:t>
            </a:r>
            <a:r>
              <a:rPr lang="it-IT" sz="15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 1/8*1/8 </a:t>
            </a:r>
            <a:r>
              <a:rPr lang="it-IT" sz="1500" b="0" strike="noStrike" spc="-1" dirty="0" err="1">
                <a:solidFill>
                  <a:srgbClr val="000000"/>
                </a:solidFill>
                <a:latin typeface="Open Sans"/>
                <a:ea typeface="Open Sans"/>
              </a:rPr>
              <a:t>arc</a:t>
            </a:r>
            <a:r>
              <a:rPr lang="it-IT" sz="15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 minutes (~230 m) </a:t>
            </a:r>
            <a:endParaRPr lang="it-IT" sz="1500" b="0" strike="noStrike" spc="-1" dirty="0">
              <a:latin typeface="Arial"/>
            </a:endParaRPr>
          </a:p>
          <a:p>
            <a:pPr marL="343080" indent="-341640">
              <a:lnSpc>
                <a:spcPct val="100000"/>
              </a:lnSpc>
              <a:spcBef>
                <a:spcPts val="300"/>
              </a:spcBef>
              <a:buBlip>
                <a:blip r:embed="rId2"/>
              </a:buBlip>
            </a:pPr>
            <a:r>
              <a:rPr lang="it-IT" sz="15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DTM </a:t>
            </a:r>
            <a:r>
              <a:rPr lang="it-IT" sz="1500" b="0" strike="noStrike" spc="-1" dirty="0" err="1">
                <a:solidFill>
                  <a:srgbClr val="000000"/>
                </a:solidFill>
                <a:latin typeface="Open Sans"/>
                <a:ea typeface="Open Sans"/>
              </a:rPr>
              <a:t>uses</a:t>
            </a:r>
            <a:r>
              <a:rPr lang="it-IT" sz="15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 &gt; 7.000 </a:t>
            </a:r>
            <a:r>
              <a:rPr lang="it-IT" sz="1500" b="0" strike="noStrike" spc="-1" dirty="0" err="1">
                <a:solidFill>
                  <a:srgbClr val="000000"/>
                </a:solidFill>
                <a:latin typeface="Open Sans"/>
                <a:ea typeface="Open Sans"/>
              </a:rPr>
              <a:t>survey</a:t>
            </a:r>
            <a:r>
              <a:rPr lang="it-IT" sz="15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 data sets and composite </a:t>
            </a:r>
            <a:r>
              <a:rPr lang="it-IT" sz="1500" b="0" strike="noStrike" spc="-1" dirty="0" err="1">
                <a:solidFill>
                  <a:srgbClr val="000000"/>
                </a:solidFill>
                <a:latin typeface="Open Sans"/>
                <a:ea typeface="Open Sans"/>
              </a:rPr>
              <a:t>DTMs</a:t>
            </a:r>
            <a:endParaRPr lang="it-IT" sz="1500" b="0" strike="noStrike" spc="-1" dirty="0">
              <a:latin typeface="Arial"/>
            </a:endParaRPr>
          </a:p>
          <a:p>
            <a:pPr marL="343080" indent="-341640">
              <a:lnSpc>
                <a:spcPct val="100000"/>
              </a:lnSpc>
              <a:spcBef>
                <a:spcPts val="300"/>
              </a:spcBef>
              <a:buBlip>
                <a:blip r:embed="rId2"/>
              </a:buBlip>
            </a:pPr>
            <a:r>
              <a:rPr lang="it-IT" sz="15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3 high </a:t>
            </a:r>
            <a:r>
              <a:rPr lang="it-IT" sz="1500" b="0" strike="noStrike" spc="-1" dirty="0" err="1">
                <a:solidFill>
                  <a:srgbClr val="000000"/>
                </a:solidFill>
                <a:latin typeface="Open Sans"/>
                <a:ea typeface="Open Sans"/>
              </a:rPr>
              <a:t>resolution</a:t>
            </a:r>
            <a:r>
              <a:rPr lang="it-IT" sz="15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 </a:t>
            </a:r>
            <a:r>
              <a:rPr lang="it-IT" sz="1500" b="0" strike="noStrike" spc="-1" dirty="0" err="1">
                <a:solidFill>
                  <a:srgbClr val="000000"/>
                </a:solidFill>
                <a:latin typeface="Open Sans"/>
                <a:ea typeface="Open Sans"/>
              </a:rPr>
              <a:t>coastal</a:t>
            </a:r>
            <a:r>
              <a:rPr lang="it-IT" sz="15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 </a:t>
            </a:r>
            <a:r>
              <a:rPr lang="it-IT" sz="1500" b="0" strike="noStrike" spc="-1" dirty="0" err="1">
                <a:solidFill>
                  <a:srgbClr val="000000"/>
                </a:solidFill>
                <a:latin typeface="Open Sans"/>
                <a:ea typeface="Open Sans"/>
              </a:rPr>
              <a:t>areas</a:t>
            </a:r>
            <a:r>
              <a:rPr lang="it-IT" sz="15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: </a:t>
            </a:r>
            <a:r>
              <a:rPr lang="it-IT" sz="1500" b="0" strike="noStrike" spc="-1" dirty="0" err="1">
                <a:solidFill>
                  <a:srgbClr val="000000"/>
                </a:solidFill>
                <a:latin typeface="Open Sans"/>
                <a:ea typeface="Open Sans"/>
              </a:rPr>
              <a:t>Northern</a:t>
            </a:r>
            <a:r>
              <a:rPr lang="it-IT" sz="15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 Germany, </a:t>
            </a:r>
            <a:r>
              <a:rPr lang="it-IT" sz="1500" b="0" strike="noStrike" spc="-1" dirty="0" err="1">
                <a:solidFill>
                  <a:srgbClr val="000000"/>
                </a:solidFill>
                <a:latin typeface="Open Sans"/>
                <a:ea typeface="Open Sans"/>
              </a:rPr>
              <a:t>Gulf</a:t>
            </a:r>
            <a:r>
              <a:rPr lang="it-IT" sz="15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 of Leon, Kenmare western </a:t>
            </a:r>
            <a:r>
              <a:rPr lang="it-IT" sz="1500" b="0" strike="noStrike" spc="-1" dirty="0" err="1">
                <a:solidFill>
                  <a:srgbClr val="000000"/>
                </a:solidFill>
                <a:latin typeface="Open Sans"/>
                <a:ea typeface="Open Sans"/>
              </a:rPr>
              <a:t>Ireland</a:t>
            </a:r>
            <a:r>
              <a:rPr lang="it-IT" sz="15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 </a:t>
            </a:r>
            <a:endParaRPr lang="it-IT" sz="1500" b="0" strike="noStrike" spc="-1" dirty="0">
              <a:latin typeface="Arial"/>
            </a:endParaRPr>
          </a:p>
          <a:p>
            <a:pPr marL="343080" indent="-341640">
              <a:lnSpc>
                <a:spcPct val="100000"/>
              </a:lnSpc>
              <a:spcBef>
                <a:spcPts val="300"/>
              </a:spcBef>
              <a:buBlip>
                <a:blip r:embed="rId2"/>
              </a:buBlip>
            </a:pPr>
            <a:r>
              <a:rPr lang="it-IT" sz="1500" b="0" strike="noStrike" spc="-1" dirty="0" err="1">
                <a:solidFill>
                  <a:srgbClr val="000000"/>
                </a:solidFill>
                <a:latin typeface="Open Sans"/>
                <a:ea typeface="Open Sans"/>
              </a:rPr>
              <a:t>Mid</a:t>
            </a:r>
            <a:r>
              <a:rPr lang="it-IT" sz="15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 2018 (</a:t>
            </a:r>
            <a:r>
              <a:rPr lang="it-IT" sz="1500" b="0" strike="noStrike" spc="-1" dirty="0" err="1">
                <a:solidFill>
                  <a:srgbClr val="000000"/>
                </a:solidFill>
                <a:latin typeface="Open Sans"/>
                <a:ea typeface="Open Sans"/>
              </a:rPr>
              <a:t>planned</a:t>
            </a:r>
            <a:r>
              <a:rPr lang="it-IT" sz="15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): </a:t>
            </a:r>
            <a:r>
              <a:rPr lang="it-IT" sz="1500" b="0" strike="noStrike" spc="-1" dirty="0" err="1">
                <a:solidFill>
                  <a:srgbClr val="000000"/>
                </a:solidFill>
                <a:latin typeface="Open Sans"/>
                <a:ea typeface="Open Sans"/>
              </a:rPr>
              <a:t>eight</a:t>
            </a:r>
            <a:r>
              <a:rPr lang="it-IT" sz="15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 release of </a:t>
            </a:r>
            <a:r>
              <a:rPr lang="it-IT" sz="1500" b="0" strike="noStrike" spc="-1" dirty="0" err="1">
                <a:solidFill>
                  <a:srgbClr val="000000"/>
                </a:solidFill>
                <a:latin typeface="Open Sans"/>
                <a:ea typeface="Open Sans"/>
              </a:rPr>
              <a:t>EMODnet</a:t>
            </a:r>
            <a:r>
              <a:rPr lang="it-IT" sz="15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 DTM with 1/16 * 1/16 </a:t>
            </a:r>
            <a:r>
              <a:rPr lang="it-IT" sz="1500" b="0" strike="noStrike" spc="-1" dirty="0" err="1">
                <a:solidFill>
                  <a:srgbClr val="000000"/>
                </a:solidFill>
                <a:latin typeface="Open Sans"/>
                <a:ea typeface="Open Sans"/>
              </a:rPr>
              <a:t>arc</a:t>
            </a:r>
            <a:r>
              <a:rPr lang="it-IT" sz="15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 minutes, </a:t>
            </a:r>
            <a:r>
              <a:rPr lang="it-IT" sz="1500" b="0" strike="noStrike" spc="-1" dirty="0" err="1">
                <a:solidFill>
                  <a:srgbClr val="000000"/>
                </a:solidFill>
                <a:latin typeface="Open Sans"/>
                <a:ea typeface="Open Sans"/>
              </a:rPr>
              <a:t>including</a:t>
            </a:r>
            <a:r>
              <a:rPr lang="it-IT" sz="15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 </a:t>
            </a:r>
            <a:r>
              <a:rPr lang="it-IT" sz="1500" b="0" strike="noStrike" spc="-1" dirty="0" err="1">
                <a:solidFill>
                  <a:srgbClr val="000000"/>
                </a:solidFill>
                <a:latin typeface="Open Sans"/>
                <a:ea typeface="Open Sans"/>
              </a:rPr>
              <a:t>coastal</a:t>
            </a:r>
            <a:r>
              <a:rPr lang="it-IT" sz="15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 </a:t>
            </a:r>
            <a:r>
              <a:rPr lang="it-IT" sz="1500" b="0" strike="noStrike" spc="-1" dirty="0" err="1">
                <a:solidFill>
                  <a:srgbClr val="000000"/>
                </a:solidFill>
                <a:latin typeface="Open Sans"/>
                <a:ea typeface="Open Sans"/>
              </a:rPr>
              <a:t>zones</a:t>
            </a:r>
            <a:r>
              <a:rPr lang="it-IT" sz="15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, and </a:t>
            </a:r>
            <a:r>
              <a:rPr lang="it-IT" sz="1500" b="0" strike="noStrike" spc="-1" dirty="0" err="1">
                <a:solidFill>
                  <a:srgbClr val="000000"/>
                </a:solidFill>
                <a:latin typeface="Open Sans"/>
                <a:ea typeface="Open Sans"/>
              </a:rPr>
              <a:t>parts</a:t>
            </a:r>
            <a:r>
              <a:rPr lang="it-IT" sz="15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 with </a:t>
            </a:r>
            <a:r>
              <a:rPr lang="it-IT" sz="1500" b="0" strike="noStrike" spc="-1" dirty="0" err="1">
                <a:solidFill>
                  <a:srgbClr val="000000"/>
                </a:solidFill>
                <a:latin typeface="Open Sans"/>
                <a:ea typeface="Open Sans"/>
              </a:rPr>
              <a:t>higher</a:t>
            </a:r>
            <a:r>
              <a:rPr lang="it-IT" sz="15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 </a:t>
            </a:r>
            <a:r>
              <a:rPr lang="it-IT" sz="1500" b="0" strike="noStrike" spc="-1" dirty="0" err="1">
                <a:solidFill>
                  <a:srgbClr val="000000"/>
                </a:solidFill>
                <a:latin typeface="Open Sans"/>
                <a:ea typeface="Open Sans"/>
              </a:rPr>
              <a:t>resolution</a:t>
            </a:r>
            <a:r>
              <a:rPr lang="it-IT" sz="15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 </a:t>
            </a:r>
            <a:r>
              <a:rPr lang="it-IT" sz="1500" b="0" strike="noStrike" spc="-1" dirty="0" err="1">
                <a:solidFill>
                  <a:srgbClr val="000000"/>
                </a:solidFill>
                <a:latin typeface="Open Sans"/>
                <a:ea typeface="Open Sans"/>
              </a:rPr>
              <a:t>where</a:t>
            </a:r>
            <a:r>
              <a:rPr lang="it-IT" sz="15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 </a:t>
            </a:r>
            <a:r>
              <a:rPr lang="it-IT" sz="1500" b="0" strike="noStrike" spc="-1" dirty="0" err="1">
                <a:solidFill>
                  <a:srgbClr val="000000"/>
                </a:solidFill>
                <a:latin typeface="Open Sans"/>
                <a:ea typeface="Open Sans"/>
              </a:rPr>
              <a:t>possible</a:t>
            </a:r>
            <a:r>
              <a:rPr lang="it-IT" sz="15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 </a:t>
            </a:r>
            <a:endParaRPr lang="it-IT" sz="1500" b="0" strike="noStrike" spc="-1" dirty="0">
              <a:latin typeface="Arial"/>
            </a:endParaRPr>
          </a:p>
        </p:txBody>
      </p:sp>
      <p:pic>
        <p:nvPicPr>
          <p:cNvPr id="11" name="Picture 3"/>
          <p:cNvPicPr/>
          <p:nvPr/>
        </p:nvPicPr>
        <p:blipFill>
          <a:blip r:embed="rId3"/>
          <a:stretch/>
        </p:blipFill>
        <p:spPr>
          <a:xfrm>
            <a:off x="5052600" y="1315800"/>
            <a:ext cx="3888000" cy="481032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1127383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08/06/18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EMODnet</a:t>
            </a:r>
            <a:r>
              <a:rPr lang="en-GB" dirty="0"/>
              <a:t> Bathymetry</a:t>
            </a:r>
          </a:p>
        </p:txBody>
      </p:sp>
      <p:pic>
        <p:nvPicPr>
          <p:cNvPr id="6" name="Picture 7"/>
          <p:cNvPicPr/>
          <p:nvPr/>
        </p:nvPicPr>
        <p:blipFill>
          <a:blip r:embed="rId2"/>
          <a:stretch/>
        </p:blipFill>
        <p:spPr>
          <a:xfrm>
            <a:off x="4980240" y="1266120"/>
            <a:ext cx="3940200" cy="1955880"/>
          </a:xfrm>
          <a:prstGeom prst="rect">
            <a:avLst/>
          </a:prstGeom>
          <a:ln w="9360">
            <a:noFill/>
          </a:ln>
        </p:spPr>
      </p:pic>
      <p:sp>
        <p:nvSpPr>
          <p:cNvPr id="7" name="CustomShape 4"/>
          <p:cNvSpPr/>
          <p:nvPr/>
        </p:nvSpPr>
        <p:spPr>
          <a:xfrm>
            <a:off x="5648760" y="3250440"/>
            <a:ext cx="2757240" cy="3636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800" b="1" strike="noStrike" spc="-1">
                <a:solidFill>
                  <a:srgbClr val="000000"/>
                </a:solidFill>
                <a:latin typeface="Open Sans"/>
                <a:ea typeface="DejaVu Sans"/>
              </a:rPr>
              <a:t>Source reference layer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8" name="CustomShape 5"/>
          <p:cNvSpPr/>
          <p:nvPr/>
        </p:nvSpPr>
        <p:spPr>
          <a:xfrm>
            <a:off x="5106240" y="5682240"/>
            <a:ext cx="3842280" cy="3636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800" b="1" strike="noStrike" spc="-1">
                <a:solidFill>
                  <a:srgbClr val="000000"/>
                </a:solidFill>
                <a:latin typeface="Open Sans"/>
                <a:ea typeface="DejaVu Sans"/>
              </a:rPr>
              <a:t>Retrieving metadata of a survey</a:t>
            </a:r>
            <a:endParaRPr lang="it-IT" sz="1800" b="0" strike="noStrike" spc="-1">
              <a:latin typeface="Arial"/>
            </a:endParaRPr>
          </a:p>
        </p:txBody>
      </p:sp>
      <p:pic>
        <p:nvPicPr>
          <p:cNvPr id="9" name="Picture 11"/>
          <p:cNvPicPr/>
          <p:nvPr/>
        </p:nvPicPr>
        <p:blipFill>
          <a:blip r:embed="rId3"/>
          <a:stretch/>
        </p:blipFill>
        <p:spPr>
          <a:xfrm>
            <a:off x="4980240" y="3618720"/>
            <a:ext cx="3940200" cy="1970280"/>
          </a:xfrm>
          <a:prstGeom prst="rect">
            <a:avLst/>
          </a:prstGeom>
          <a:ln w="9360">
            <a:noFill/>
          </a:ln>
        </p:spPr>
      </p:pic>
      <p:sp>
        <p:nvSpPr>
          <p:cNvPr id="10" name="CustomShape 6"/>
          <p:cNvSpPr/>
          <p:nvPr/>
        </p:nvSpPr>
        <p:spPr>
          <a:xfrm>
            <a:off x="457560" y="1944360"/>
            <a:ext cx="4365720" cy="424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1640">
              <a:lnSpc>
                <a:spcPct val="100000"/>
              </a:lnSpc>
              <a:spcBef>
                <a:spcPts val="300"/>
              </a:spcBef>
              <a:buBlip>
                <a:blip r:embed="rId4"/>
              </a:buBlip>
            </a:pPr>
            <a:r>
              <a:rPr lang="it-IT" sz="18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DTM </a:t>
            </a:r>
            <a:r>
              <a:rPr lang="it-IT" sz="1800" b="0" strike="noStrike" spc="-1" dirty="0" err="1">
                <a:solidFill>
                  <a:srgbClr val="000000"/>
                </a:solidFill>
                <a:latin typeface="Open Sans"/>
                <a:ea typeface="Open Sans"/>
              </a:rPr>
              <a:t>freely</a:t>
            </a:r>
            <a:r>
              <a:rPr lang="it-IT" sz="18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 </a:t>
            </a:r>
            <a:r>
              <a:rPr lang="it-IT" sz="1800" b="0" strike="noStrike" spc="-1" dirty="0" err="1">
                <a:solidFill>
                  <a:srgbClr val="000000"/>
                </a:solidFill>
                <a:latin typeface="Open Sans"/>
                <a:ea typeface="Open Sans"/>
              </a:rPr>
              <a:t>downloadable</a:t>
            </a:r>
            <a:r>
              <a:rPr lang="it-IT" sz="18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 in 16 </a:t>
            </a:r>
            <a:r>
              <a:rPr lang="it-IT" sz="1800" b="0" strike="noStrike" spc="-1" dirty="0" err="1">
                <a:solidFill>
                  <a:srgbClr val="000000"/>
                </a:solidFill>
                <a:latin typeface="Open Sans"/>
                <a:ea typeface="Open Sans"/>
              </a:rPr>
              <a:t>tiles</a:t>
            </a:r>
            <a:r>
              <a:rPr lang="it-IT" sz="18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 in </a:t>
            </a:r>
            <a:r>
              <a:rPr lang="it-IT" sz="1800" b="0" strike="noStrike" spc="-1" dirty="0" err="1">
                <a:solidFill>
                  <a:srgbClr val="000000"/>
                </a:solidFill>
                <a:latin typeface="Open Sans"/>
                <a:ea typeface="Open Sans"/>
              </a:rPr>
              <a:t>range</a:t>
            </a:r>
            <a:r>
              <a:rPr lang="it-IT" sz="18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 of formats</a:t>
            </a:r>
            <a:endParaRPr lang="it-IT" sz="1800" b="0" strike="noStrike" spc="-1" dirty="0">
              <a:latin typeface="Arial"/>
            </a:endParaRPr>
          </a:p>
          <a:p>
            <a:pPr marL="343080" indent="-341640">
              <a:lnSpc>
                <a:spcPct val="100000"/>
              </a:lnSpc>
              <a:spcBef>
                <a:spcPts val="300"/>
              </a:spcBef>
              <a:buBlip>
                <a:blip r:embed="rId4"/>
              </a:buBlip>
            </a:pPr>
            <a:r>
              <a:rPr lang="it-IT" sz="18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Direct </a:t>
            </a:r>
            <a:r>
              <a:rPr lang="it-IT" sz="1800" b="0" strike="noStrike" spc="-1" dirty="0" err="1">
                <a:solidFill>
                  <a:srgbClr val="000000"/>
                </a:solidFill>
                <a:latin typeface="Open Sans"/>
                <a:ea typeface="Open Sans"/>
              </a:rPr>
              <a:t>links</a:t>
            </a:r>
            <a:r>
              <a:rPr lang="it-IT" sz="18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 </a:t>
            </a:r>
            <a:r>
              <a:rPr lang="it-IT" sz="1800" b="0" strike="noStrike" spc="-1" dirty="0" err="1">
                <a:solidFill>
                  <a:srgbClr val="000000"/>
                </a:solidFill>
                <a:latin typeface="Open Sans"/>
                <a:ea typeface="Open Sans"/>
              </a:rPr>
              <a:t>between</a:t>
            </a:r>
            <a:r>
              <a:rPr lang="it-IT" sz="18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 DTM </a:t>
            </a:r>
            <a:r>
              <a:rPr lang="it-IT" sz="1800" b="0" strike="noStrike" spc="-1" dirty="0" err="1">
                <a:solidFill>
                  <a:srgbClr val="000000"/>
                </a:solidFill>
                <a:latin typeface="Open Sans"/>
                <a:ea typeface="Open Sans"/>
              </a:rPr>
              <a:t>cells</a:t>
            </a:r>
            <a:r>
              <a:rPr lang="it-IT" sz="18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 and </a:t>
            </a:r>
            <a:r>
              <a:rPr lang="it-IT" sz="1800" b="0" strike="noStrike" spc="-1" dirty="0" err="1">
                <a:solidFill>
                  <a:srgbClr val="000000"/>
                </a:solidFill>
                <a:latin typeface="Open Sans"/>
                <a:ea typeface="Open Sans"/>
              </a:rPr>
              <a:t>used</a:t>
            </a:r>
            <a:r>
              <a:rPr lang="it-IT" sz="18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  data sets</a:t>
            </a:r>
            <a:endParaRPr lang="it-IT" sz="1800" b="0" strike="noStrike" spc="-1" dirty="0">
              <a:latin typeface="Arial"/>
            </a:endParaRPr>
          </a:p>
          <a:p>
            <a:pPr marL="343080" indent="-341640">
              <a:lnSpc>
                <a:spcPct val="100000"/>
              </a:lnSpc>
              <a:spcBef>
                <a:spcPts val="300"/>
              </a:spcBef>
              <a:buBlip>
                <a:blip r:embed="rId4"/>
              </a:buBlip>
            </a:pPr>
            <a:r>
              <a:rPr lang="it-IT" sz="1800" b="0" strike="noStrike" spc="-1" dirty="0" err="1">
                <a:solidFill>
                  <a:srgbClr val="000000"/>
                </a:solidFill>
                <a:latin typeface="Open Sans"/>
                <a:ea typeface="Open Sans"/>
              </a:rPr>
              <a:t>Various</a:t>
            </a:r>
            <a:r>
              <a:rPr lang="it-IT" sz="18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 </a:t>
            </a:r>
            <a:r>
              <a:rPr lang="it-IT" sz="1800" b="0" strike="noStrike" spc="-1" dirty="0" err="1">
                <a:solidFill>
                  <a:srgbClr val="000000"/>
                </a:solidFill>
                <a:latin typeface="Open Sans"/>
                <a:ea typeface="Open Sans"/>
              </a:rPr>
              <a:t>functions</a:t>
            </a:r>
            <a:r>
              <a:rPr lang="it-IT" sz="18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 for DTM  </a:t>
            </a:r>
            <a:r>
              <a:rPr lang="it-IT" sz="1800" b="0" strike="noStrike" spc="-1" dirty="0" err="1">
                <a:solidFill>
                  <a:srgbClr val="000000"/>
                </a:solidFill>
                <a:latin typeface="Open Sans"/>
                <a:ea typeface="Open Sans"/>
              </a:rPr>
              <a:t>browsing</a:t>
            </a:r>
            <a:r>
              <a:rPr lang="it-IT" sz="18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, </a:t>
            </a:r>
            <a:r>
              <a:rPr lang="it-IT" sz="1800" b="0" strike="noStrike" spc="-1" dirty="0" err="1">
                <a:solidFill>
                  <a:srgbClr val="000000"/>
                </a:solidFill>
                <a:latin typeface="Open Sans"/>
                <a:ea typeface="Open Sans"/>
              </a:rPr>
              <a:t>retrieving</a:t>
            </a:r>
            <a:r>
              <a:rPr lang="it-IT" sz="18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 information and WMS </a:t>
            </a:r>
            <a:r>
              <a:rPr lang="it-IT" sz="1800" b="0" strike="noStrike" spc="-1" dirty="0" err="1">
                <a:solidFill>
                  <a:srgbClr val="000000"/>
                </a:solidFill>
                <a:latin typeface="Open Sans"/>
                <a:ea typeface="Open Sans"/>
              </a:rPr>
              <a:t>services</a:t>
            </a:r>
            <a:endParaRPr lang="it-IT" sz="1800" b="0" strike="noStrike" spc="-1" dirty="0">
              <a:latin typeface="Arial"/>
            </a:endParaRPr>
          </a:p>
          <a:p>
            <a:pPr marL="343080" indent="-341640">
              <a:lnSpc>
                <a:spcPct val="100000"/>
              </a:lnSpc>
              <a:spcBef>
                <a:spcPts val="300"/>
              </a:spcBef>
              <a:buBlip>
                <a:blip r:embed="rId4"/>
              </a:buBlip>
            </a:pPr>
            <a:r>
              <a:rPr lang="it-IT" sz="18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full </a:t>
            </a:r>
            <a:r>
              <a:rPr lang="it-IT" sz="1800" b="0" strike="noStrike" spc="-1" dirty="0" err="1">
                <a:solidFill>
                  <a:srgbClr val="000000"/>
                </a:solidFill>
                <a:latin typeface="Open Sans"/>
                <a:ea typeface="Open Sans"/>
              </a:rPr>
              <a:t>European</a:t>
            </a:r>
            <a:r>
              <a:rPr lang="it-IT" sz="18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 DEM </a:t>
            </a:r>
            <a:r>
              <a:rPr lang="it-IT" sz="1800" b="0" strike="noStrike" spc="-1" dirty="0" err="1">
                <a:solidFill>
                  <a:srgbClr val="000000"/>
                </a:solidFill>
                <a:latin typeface="Open Sans"/>
                <a:ea typeface="Open Sans"/>
              </a:rPr>
              <a:t>coverage</a:t>
            </a:r>
            <a:r>
              <a:rPr lang="it-IT" sz="18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 on </a:t>
            </a:r>
            <a:r>
              <a:rPr lang="it-IT" sz="1800" b="0" strike="noStrike" spc="-1" dirty="0" err="1">
                <a:solidFill>
                  <a:srgbClr val="000000"/>
                </a:solidFill>
                <a:latin typeface="Open Sans"/>
                <a:ea typeface="Open Sans"/>
              </a:rPr>
              <a:t>both</a:t>
            </a:r>
            <a:r>
              <a:rPr lang="it-IT" sz="18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 </a:t>
            </a:r>
            <a:r>
              <a:rPr lang="it-IT" sz="1800" b="0" strike="noStrike" spc="-1" dirty="0" err="1">
                <a:solidFill>
                  <a:srgbClr val="000000"/>
                </a:solidFill>
                <a:latin typeface="Open Sans"/>
                <a:ea typeface="Open Sans"/>
              </a:rPr>
              <a:t>land</a:t>
            </a:r>
            <a:r>
              <a:rPr lang="it-IT" sz="18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 and water </a:t>
            </a:r>
            <a:endParaRPr lang="it-IT" sz="1800" b="0" strike="noStrike" spc="-1" dirty="0">
              <a:latin typeface="Arial"/>
            </a:endParaRPr>
          </a:p>
          <a:p>
            <a:pPr marL="343080" indent="-341640">
              <a:lnSpc>
                <a:spcPct val="100000"/>
              </a:lnSpc>
              <a:spcBef>
                <a:spcPts val="300"/>
              </a:spcBef>
              <a:buBlip>
                <a:blip r:embed="rId4"/>
              </a:buBlip>
            </a:pPr>
            <a:r>
              <a:rPr lang="it-IT" sz="18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Free 3D-viewer</a:t>
            </a:r>
            <a:r>
              <a:rPr lang="it-IT" sz="1800" b="0" strike="noStrike" spc="-1" dirty="0">
                <a:solidFill>
                  <a:srgbClr val="3D3D3D"/>
                </a:solidFill>
                <a:latin typeface="Open Sans"/>
                <a:ea typeface="Open Sans"/>
              </a:rPr>
              <a:t> </a:t>
            </a:r>
            <a:endParaRPr lang="it-IT" sz="18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8299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08/06/18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EMODnet</a:t>
            </a:r>
            <a:r>
              <a:rPr lang="en-GB" dirty="0"/>
              <a:t> Bathymetry</a:t>
            </a:r>
          </a:p>
        </p:txBody>
      </p:sp>
      <p:sp>
        <p:nvSpPr>
          <p:cNvPr id="6" name="CustomShape 4"/>
          <p:cNvSpPr/>
          <p:nvPr/>
        </p:nvSpPr>
        <p:spPr>
          <a:xfrm>
            <a:off x="288720" y="5582160"/>
            <a:ext cx="8638920" cy="73188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DejaVu Sans"/>
              </a:rPr>
              <a:t>Comparison between globally leading digital product - GEBCO – General Bathymetric Chart of the Oceans (IHO – IOC) and EMODnet Bathymetry DTM – example in Tyrrhenian Sea near Sicily – Italy and South Italy – resolution EMODnet is 16 times higher</a:t>
            </a:r>
            <a:endParaRPr kumimoji="0" lang="it-IT" sz="1600" b="0" i="0" u="none" strike="noStrike" kern="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pic>
        <p:nvPicPr>
          <p:cNvPr id="7" name="Picture 3"/>
          <p:cNvPicPr/>
          <p:nvPr/>
        </p:nvPicPr>
        <p:blipFill>
          <a:blip r:embed="rId2"/>
          <a:stretch/>
        </p:blipFill>
        <p:spPr>
          <a:xfrm>
            <a:off x="1728720" y="1635120"/>
            <a:ext cx="6988320" cy="3945960"/>
          </a:xfrm>
          <a:prstGeom prst="rect">
            <a:avLst/>
          </a:prstGeom>
          <a:ln w="9360">
            <a:noFill/>
          </a:ln>
        </p:spPr>
      </p:pic>
      <p:pic>
        <p:nvPicPr>
          <p:cNvPr id="8" name="Picture 4"/>
          <p:cNvPicPr/>
          <p:nvPr/>
        </p:nvPicPr>
        <p:blipFill>
          <a:blip r:embed="rId3"/>
          <a:stretch/>
        </p:blipFill>
        <p:spPr>
          <a:xfrm>
            <a:off x="1728720" y="1635120"/>
            <a:ext cx="7313400" cy="3945960"/>
          </a:xfrm>
          <a:prstGeom prst="rect">
            <a:avLst/>
          </a:prstGeom>
          <a:ln w="9360">
            <a:noFill/>
          </a:ln>
        </p:spPr>
      </p:pic>
      <p:sp>
        <p:nvSpPr>
          <p:cNvPr id="9" name="CustomShape 5"/>
          <p:cNvSpPr/>
          <p:nvPr/>
        </p:nvSpPr>
        <p:spPr>
          <a:xfrm>
            <a:off x="5281200" y="1311120"/>
            <a:ext cx="3755160" cy="347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500" b="0" i="0" u="none" strike="noStrike" kern="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DejaVu Sans"/>
                <a:cs typeface="DejaVu Sans"/>
              </a:rPr>
              <a:t>http://www.emodnet-bathymetry.eu/</a:t>
            </a:r>
            <a:endParaRPr kumimoji="0" lang="it-IT" sz="1500" b="0" i="0" u="none" strike="noStrike" kern="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3240052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71038" y="1917539"/>
            <a:ext cx="4788994" cy="2288836"/>
          </a:xfrm>
          <a:ln w="15875">
            <a:solidFill>
              <a:srgbClr val="2D6BB5"/>
            </a:solidFill>
          </a:ln>
        </p:spPr>
        <p:txBody>
          <a:bodyPr lIns="36000" rIns="36000">
            <a:normAutofit fontScale="40000" lnSpcReduction="20000"/>
          </a:bodyPr>
          <a:lstStyle/>
          <a:p>
            <a:pPr>
              <a:lnSpc>
                <a:spcPct val="120000"/>
              </a:lnSpc>
            </a:pPr>
            <a:r>
              <a:rPr lang="it-IT" sz="3300" b="1" dirty="0" smtClean="0"/>
              <a:t>Obiettivo primario (comune a tutte le tre fasi del progetto):</a:t>
            </a:r>
            <a:endParaRPr lang="it-IT" sz="2600" b="1" dirty="0"/>
          </a:p>
          <a:p>
            <a:pPr marL="0" indent="0">
              <a:lnSpc>
                <a:spcPct val="120000"/>
              </a:lnSpc>
              <a:buNone/>
            </a:pPr>
            <a:r>
              <a:rPr lang="it-IT" sz="2900" dirty="0" smtClean="0"/>
              <a:t>Produrre una carta modellizzata con risoluzione 250m x 250m degli habitat bentonici per tutti i mari caratterizzata da:</a:t>
            </a:r>
          </a:p>
          <a:p>
            <a:pPr marL="360363" indent="-276225">
              <a:lnSpc>
                <a:spcPct val="120000"/>
              </a:lnSpc>
              <a:buSzPct val="100000"/>
              <a:buFont typeface="Wingdings" panose="05000000000000000000" pitchFamily="2" charset="2"/>
              <a:buChar char="ü"/>
            </a:pPr>
            <a:r>
              <a:rPr lang="it-IT" sz="2900" dirty="0" smtClean="0"/>
              <a:t>una copertura sempre più completa dei mari europei</a:t>
            </a:r>
          </a:p>
          <a:p>
            <a:pPr marL="360363" indent="-276225">
              <a:lnSpc>
                <a:spcPct val="120000"/>
              </a:lnSpc>
              <a:buSzPct val="100000"/>
              <a:buFont typeface="Wingdings" panose="05000000000000000000" pitchFamily="2" charset="2"/>
              <a:buChar char="ü"/>
            </a:pPr>
            <a:r>
              <a:rPr lang="it-IT" sz="2900" dirty="0" smtClean="0"/>
              <a:t>identificazione e mappatura di habitat ecologicamente rilevanti e </a:t>
            </a:r>
            <a:r>
              <a:rPr lang="it-IT" sz="2900" dirty="0" err="1" smtClean="0"/>
              <a:t>cartografabili</a:t>
            </a:r>
            <a:r>
              <a:rPr lang="it-IT" sz="2900" dirty="0" smtClean="0"/>
              <a:t> alla scala di 250m</a:t>
            </a:r>
            <a:endParaRPr lang="it-IT" sz="2500" dirty="0"/>
          </a:p>
        </p:txBody>
      </p:sp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EMODnet</a:t>
            </a:r>
            <a:r>
              <a:rPr lang="en-GB" dirty="0" smtClean="0"/>
              <a:t> Seabed habitats</a:t>
            </a:r>
            <a:endParaRPr lang="en-GB" dirty="0">
              <a:solidFill>
                <a:srgbClr val="2D6BB5"/>
              </a:solidFill>
            </a:endParaRPr>
          </a:p>
        </p:txBody>
      </p:sp>
      <p:sp>
        <p:nvSpPr>
          <p:cNvPr id="24" name="Segnaposto contenuto 1"/>
          <p:cNvSpPr txBox="1">
            <a:spLocks/>
          </p:cNvSpPr>
          <p:nvPr/>
        </p:nvSpPr>
        <p:spPr>
          <a:xfrm>
            <a:off x="71038" y="5143157"/>
            <a:ext cx="9010800" cy="878131"/>
          </a:xfrm>
          <a:prstGeom prst="rect">
            <a:avLst/>
          </a:prstGeom>
          <a:ln w="15875">
            <a:solidFill>
              <a:srgbClr val="2D6BB5"/>
            </a:solidFill>
          </a:ln>
        </p:spPr>
        <p:txBody>
          <a:bodyPr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80000"/>
              <a:buFontTx/>
              <a:buBlip>
                <a:blip r:embed="rId2"/>
              </a:buBlip>
              <a:defRPr sz="1500" b="0" i="0" kern="1200">
                <a:solidFill>
                  <a:schemeClr val="tx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180000"/>
              <a:buFontTx/>
              <a:buBlip>
                <a:blip r:embed="rId2"/>
              </a:buBlip>
              <a:defRPr sz="1500" b="0" i="0" kern="1200">
                <a:solidFill>
                  <a:schemeClr val="tx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80000"/>
              <a:buFontTx/>
              <a:buBlip>
                <a:blip r:embed="rId2"/>
              </a:buBlip>
              <a:defRPr sz="1500" b="0" i="0" kern="1200">
                <a:solidFill>
                  <a:schemeClr val="tx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SzPct val="180000"/>
              <a:buFontTx/>
              <a:buBlip>
                <a:blip r:embed="rId2"/>
              </a:buBlip>
              <a:defRPr sz="1500" b="0" i="0" kern="1200">
                <a:solidFill>
                  <a:schemeClr val="tx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SzPct val="180000"/>
              <a:buFontTx/>
              <a:buBlip>
                <a:blip r:embed="rId2"/>
              </a:buBlip>
              <a:defRPr sz="1500" b="0" i="0" kern="1200">
                <a:solidFill>
                  <a:schemeClr val="tx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80000"/>
              <a:buFontTx/>
              <a:buBlip>
                <a:blip r:embed="rId2"/>
              </a:buBlip>
              <a:tabLst/>
              <a:defRPr/>
            </a:pPr>
            <a:r>
              <a:rPr kumimoji="0" 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15151">
                    <a:lumMod val="75000"/>
                  </a:srgbClr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Approccio: </a:t>
            </a:r>
            <a:r>
              <a:rPr kumimoji="0" lang="it-IT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15151">
                    <a:lumMod val="75000"/>
                  </a:srgbClr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Modellizzazione a partire da: 1) dati di input prodotti da altri lotti (in particolare </a:t>
            </a:r>
            <a:r>
              <a:rPr kumimoji="0" lang="it-IT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15151">
                    <a:lumMod val="75000"/>
                  </a:srgbClr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bathymetry</a:t>
            </a:r>
            <a:r>
              <a:rPr kumimoji="0" lang="it-IT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15151">
                    <a:lumMod val="75000"/>
                  </a:srgbClr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 e </a:t>
            </a:r>
            <a:r>
              <a:rPr kumimoji="0" lang="it-IT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15151">
                    <a:lumMod val="75000"/>
                  </a:srgbClr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geology</a:t>
            </a:r>
            <a:r>
              <a:rPr kumimoji="0" lang="it-IT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15151">
                    <a:lumMod val="75000"/>
                  </a:srgbClr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) integrati, se necessario, con ulteriori dati; 2) dati relativi a parametri abiotici disponibili a scala europea come, ad esempio, intensità di luce sul fondo, energia (correnti/onde/maree), salinità, ossigeno, ecc.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515151">
                  <a:lumMod val="75000"/>
                </a:srgbClr>
              </a:solidFill>
              <a:effectLst/>
              <a:uLnTx/>
              <a:uFillTx/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27" name="Segnaposto contenuto 1"/>
          <p:cNvSpPr txBox="1">
            <a:spLocks/>
          </p:cNvSpPr>
          <p:nvPr/>
        </p:nvSpPr>
        <p:spPr>
          <a:xfrm>
            <a:off x="4932040" y="1917539"/>
            <a:ext cx="4151983" cy="2288835"/>
          </a:xfrm>
          <a:prstGeom prst="rect">
            <a:avLst/>
          </a:prstGeom>
          <a:ln w="15875">
            <a:solidFill>
              <a:srgbClr val="2D6BB5"/>
            </a:solidFill>
          </a:ln>
        </p:spPr>
        <p:txBody>
          <a:bodyPr lIns="36000" rIns="3600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80000"/>
              <a:buFontTx/>
              <a:buBlip>
                <a:blip r:embed="rId2"/>
              </a:buBlip>
              <a:defRPr sz="1500" b="0" i="0" kern="1200">
                <a:solidFill>
                  <a:schemeClr val="tx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180000"/>
              <a:buFontTx/>
              <a:buBlip>
                <a:blip r:embed="rId2"/>
              </a:buBlip>
              <a:defRPr sz="1500" b="0" i="0" kern="1200">
                <a:solidFill>
                  <a:schemeClr val="tx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80000"/>
              <a:buFontTx/>
              <a:buBlip>
                <a:blip r:embed="rId2"/>
              </a:buBlip>
              <a:defRPr sz="1500" b="0" i="0" kern="1200">
                <a:solidFill>
                  <a:schemeClr val="tx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SzPct val="180000"/>
              <a:buFontTx/>
              <a:buBlip>
                <a:blip r:embed="rId2"/>
              </a:buBlip>
              <a:defRPr sz="1500" b="0" i="0" kern="1200">
                <a:solidFill>
                  <a:schemeClr val="tx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SzPct val="180000"/>
              <a:buFontTx/>
              <a:buBlip>
                <a:blip r:embed="rId2"/>
              </a:buBlip>
              <a:defRPr sz="1500" b="0" i="0" kern="1200">
                <a:solidFill>
                  <a:schemeClr val="tx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Pct val="180000"/>
              <a:buFontTx/>
              <a:buBlip>
                <a:blip r:embed="rId2"/>
              </a:buBlip>
              <a:tabLst/>
              <a:defRPr/>
            </a:pPr>
            <a:r>
              <a:rPr kumimoji="0" lang="it-IT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15151">
                    <a:lumMod val="75000"/>
                  </a:srgbClr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Obiettivi correlati: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Pct val="180000"/>
              <a:buFontTx/>
              <a:buNone/>
              <a:tabLst/>
              <a:defRPr/>
            </a:pPr>
            <a:r>
              <a:rPr kumimoji="0" lang="it-IT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15151">
                    <a:lumMod val="75000"/>
                  </a:srgbClr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Raccolta e messa a disposizione tramite il portale di: </a:t>
            </a:r>
          </a:p>
          <a:p>
            <a:pPr marL="342900" marR="0" lvl="0" indent="-342900" algn="l" defTabSz="4572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+mj-lt"/>
              <a:buAutoNum type="arabicPeriod"/>
              <a:tabLst/>
              <a:defRPr/>
            </a:pPr>
            <a:r>
              <a:rPr kumimoji="0" lang="it-IT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15151">
                    <a:lumMod val="75000"/>
                  </a:srgbClr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cartografie </a:t>
            </a:r>
            <a:r>
              <a:rPr kumimoji="0" lang="it-IT" sz="1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15151">
                    <a:lumMod val="75000"/>
                  </a:srgbClr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bionomiche</a:t>
            </a:r>
            <a:r>
              <a:rPr kumimoji="0" lang="it-IT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15151">
                    <a:lumMod val="75000"/>
                  </a:srgbClr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/biocenotiche esistenti (a partire dalla fase 2)</a:t>
            </a:r>
          </a:p>
          <a:p>
            <a:pPr marL="342900" marR="0" lvl="0" indent="-342900" algn="l" defTabSz="4572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+mj-lt"/>
              <a:buAutoNum type="arabicPeriod"/>
              <a:tabLst/>
              <a:defRPr/>
            </a:pPr>
            <a:r>
              <a:rPr kumimoji="0" lang="it-IT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15151">
                    <a:lumMod val="75000"/>
                  </a:srgbClr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dati puntuali di presenza di habitat bentonici (a partire dalla fase 3)</a:t>
            </a:r>
          </a:p>
          <a:p>
            <a:pPr marL="342900" marR="0" lvl="0" indent="-342900" algn="l" defTabSz="4572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+mj-lt"/>
              <a:buAutoNum type="arabicPeriod"/>
              <a:tabLst/>
              <a:defRPr/>
            </a:pPr>
            <a:r>
              <a:rPr kumimoji="0" lang="it-IT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15151">
                    <a:lumMod val="75000"/>
                  </a:srgbClr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Produzione di cartografia modellizzata multi </a:t>
            </a:r>
            <a:r>
              <a:rPr kumimoji="0" lang="it-IT" sz="1900" b="0" i="0" u="none" strike="noStrike" kern="1200" cap="none" spc="0" normalizeH="0" baseline="0" noProof="0" dirty="0">
                <a:ln>
                  <a:noFill/>
                </a:ln>
                <a:solidFill>
                  <a:srgbClr val="515151">
                    <a:lumMod val="75000"/>
                  </a:srgbClr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risoluzione (a partire dalla fase 3)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endParaRPr kumimoji="0" lang="it-IT" sz="1700" b="0" i="0" u="none" strike="noStrike" kern="1200" cap="none" spc="0" normalizeH="0" baseline="0" noProof="0" dirty="0">
              <a:ln>
                <a:noFill/>
              </a:ln>
              <a:solidFill>
                <a:srgbClr val="515151">
                  <a:lumMod val="75000"/>
                </a:srgbClr>
              </a:solidFill>
              <a:effectLst/>
              <a:uLnTx/>
              <a:uFillTx/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32" name="Segnaposto contenuto 1"/>
          <p:cNvSpPr txBox="1">
            <a:spLocks/>
          </p:cNvSpPr>
          <p:nvPr/>
        </p:nvSpPr>
        <p:spPr>
          <a:xfrm>
            <a:off x="71038" y="4264238"/>
            <a:ext cx="9010800" cy="821057"/>
          </a:xfrm>
          <a:prstGeom prst="rect">
            <a:avLst/>
          </a:prstGeom>
          <a:ln w="15875">
            <a:solidFill>
              <a:srgbClr val="2D6BB5"/>
            </a:solidFill>
          </a:ln>
        </p:spPr>
        <p:txBody>
          <a:bodyPr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80000"/>
              <a:buFontTx/>
              <a:buBlip>
                <a:blip r:embed="rId2"/>
              </a:buBlip>
              <a:defRPr sz="1500" b="0" i="0" kern="1200">
                <a:solidFill>
                  <a:schemeClr val="tx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180000"/>
              <a:buFontTx/>
              <a:buBlip>
                <a:blip r:embed="rId2"/>
              </a:buBlip>
              <a:defRPr sz="1500" b="0" i="0" kern="1200">
                <a:solidFill>
                  <a:schemeClr val="tx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80000"/>
              <a:buFontTx/>
              <a:buBlip>
                <a:blip r:embed="rId2"/>
              </a:buBlip>
              <a:defRPr sz="1500" b="0" i="0" kern="1200">
                <a:solidFill>
                  <a:schemeClr val="tx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SzPct val="180000"/>
              <a:buFontTx/>
              <a:buBlip>
                <a:blip r:embed="rId2"/>
              </a:buBlip>
              <a:defRPr sz="1500" b="0" i="0" kern="1200">
                <a:solidFill>
                  <a:schemeClr val="tx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SzPct val="180000"/>
              <a:buFontTx/>
              <a:buBlip>
                <a:blip r:embed="rId2"/>
              </a:buBlip>
              <a:defRPr sz="1500" b="0" i="0" kern="1200">
                <a:solidFill>
                  <a:schemeClr val="tx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80000"/>
              <a:buFontTx/>
              <a:buBlip>
                <a:blip r:embed="rId2"/>
              </a:buBlip>
              <a:tabLst/>
              <a:defRPr/>
            </a:pPr>
            <a:r>
              <a:rPr kumimoji="0" 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15151">
                    <a:lumMod val="75000"/>
                  </a:srgbClr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Focus: </a:t>
            </a:r>
            <a:r>
              <a:rPr kumimoji="0" lang="it-IT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15151">
                    <a:lumMod val="75000"/>
                  </a:srgbClr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Armonizzazione dei dati raccolti mediante un approccio standardizzato mirato a migliorare la fruibilità dei dati e applicazione (dove possibile) del sistema di classificazione EUNIS e/o dei </a:t>
            </a:r>
            <a:r>
              <a:rPr kumimoji="0" lang="it-IT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15151">
                    <a:lumMod val="75000"/>
                  </a:srgbClr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broad-habitats</a:t>
            </a:r>
            <a:r>
              <a:rPr kumimoji="0" lang="it-IT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15151">
                    <a:lumMod val="75000"/>
                  </a:srgbClr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kumimoji="0" lang="it-IT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15151">
                    <a:lumMod val="75000"/>
                  </a:srgbClr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sensu</a:t>
            </a:r>
            <a:r>
              <a:rPr kumimoji="0" lang="it-IT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15151">
                    <a:lumMod val="75000"/>
                  </a:srgbClr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 MSFD al fine di fornire un valido supporto all’implementazione delle direttive europee</a:t>
            </a:r>
          </a:p>
        </p:txBody>
      </p:sp>
      <p:grpSp>
        <p:nvGrpSpPr>
          <p:cNvPr id="4" name="Gruppo 3"/>
          <p:cNvGrpSpPr/>
          <p:nvPr/>
        </p:nvGrpSpPr>
        <p:grpSpPr>
          <a:xfrm>
            <a:off x="71038" y="6069017"/>
            <a:ext cx="9010800" cy="784066"/>
            <a:chOff x="71038" y="6069017"/>
            <a:chExt cx="9010800" cy="784066"/>
          </a:xfrm>
        </p:grpSpPr>
        <p:pic>
          <p:nvPicPr>
            <p:cNvPr id="3074" name="Picture 2" descr="JNCC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5900" y="6081022"/>
              <a:ext cx="771840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Bioconsul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7730" y="6438308"/>
              <a:ext cx="799998" cy="288000"/>
            </a:xfrm>
            <a:prstGeom prst="rect">
              <a:avLst/>
            </a:prstGeom>
            <a:noFill/>
          </p:spPr>
        </p:pic>
        <p:pic>
          <p:nvPicPr>
            <p:cNvPr id="3078" name="Picture 6" descr="CCMAR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997" b="13248"/>
            <a:stretch/>
          </p:blipFill>
          <p:spPr bwMode="auto">
            <a:xfrm>
              <a:off x="7157580" y="6438308"/>
              <a:ext cx="952395" cy="288000"/>
            </a:xfrm>
            <a:prstGeom prst="rect">
              <a:avLst/>
            </a:prstGeom>
            <a:noFill/>
          </p:spPr>
        </p:pic>
        <p:pic>
          <p:nvPicPr>
            <p:cNvPr id="3080" name="Picture 8" descr="GeoEcoMar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7519" y="6311534"/>
              <a:ext cx="408960" cy="541549"/>
            </a:xfrm>
            <a:prstGeom prst="rect">
              <a:avLst/>
            </a:prstGeom>
            <a:noFill/>
          </p:spPr>
        </p:pic>
        <p:pic>
          <p:nvPicPr>
            <p:cNvPr id="3082" name="Picture 10" descr="GEUS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9187" y="6402308"/>
              <a:ext cx="312000" cy="360000"/>
            </a:xfrm>
            <a:prstGeom prst="rect">
              <a:avLst/>
            </a:prstGeom>
            <a:noFill/>
          </p:spPr>
        </p:pic>
        <p:pic>
          <p:nvPicPr>
            <p:cNvPr id="3084" name="Picture 12" descr="Hellenic Centre for Marine Research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00309" y="6438308"/>
              <a:ext cx="322560" cy="288000"/>
            </a:xfrm>
            <a:prstGeom prst="rect">
              <a:avLst/>
            </a:prstGeom>
            <a:noFill/>
          </p:spPr>
        </p:pic>
        <p:pic>
          <p:nvPicPr>
            <p:cNvPr id="3086" name="Picture 14" descr="Ifremer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3393" y="6438308"/>
              <a:ext cx="961920" cy="288000"/>
            </a:xfrm>
            <a:prstGeom prst="rect">
              <a:avLst/>
            </a:prstGeom>
            <a:noFill/>
          </p:spPr>
        </p:pic>
        <p:pic>
          <p:nvPicPr>
            <p:cNvPr id="3088" name="Picture 16" descr="IO-BAS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2181" y="6438308"/>
              <a:ext cx="385920" cy="288000"/>
            </a:xfrm>
            <a:prstGeom prst="rect">
              <a:avLst/>
            </a:prstGeom>
            <a:noFill/>
          </p:spPr>
        </p:pic>
        <p:pic>
          <p:nvPicPr>
            <p:cNvPr id="3092" name="Picture 20" descr="ispra logo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345" y="6438308"/>
              <a:ext cx="879157" cy="288000"/>
            </a:xfrm>
            <a:prstGeom prst="rect">
              <a:avLst/>
            </a:prstGeom>
            <a:noFill/>
          </p:spPr>
        </p:pic>
        <p:pic>
          <p:nvPicPr>
            <p:cNvPr id="3094" name="Picture 22" descr="Marine Institute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85" y="6438308"/>
              <a:ext cx="1136839" cy="288000"/>
            </a:xfrm>
            <a:prstGeom prst="rect">
              <a:avLst/>
            </a:prstGeom>
            <a:noFill/>
          </p:spPr>
        </p:pic>
        <p:pic>
          <p:nvPicPr>
            <p:cNvPr id="3096" name="Picture 24" descr="NIVA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9934" y="6438308"/>
              <a:ext cx="685440" cy="288000"/>
            </a:xfrm>
            <a:prstGeom prst="rect">
              <a:avLst/>
            </a:prstGeom>
            <a:noFill/>
          </p:spPr>
        </p:pic>
        <p:pic>
          <p:nvPicPr>
            <p:cNvPr id="3098" name="Picture 26" descr="SYKE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9708" y="6438308"/>
              <a:ext cx="1047273" cy="288000"/>
            </a:xfrm>
            <a:prstGeom prst="rect">
              <a:avLst/>
            </a:prstGeom>
            <a:noFill/>
          </p:spPr>
        </p:pic>
        <p:sp>
          <p:nvSpPr>
            <p:cNvPr id="28" name="Segnaposto contenuto 1"/>
            <p:cNvSpPr txBox="1">
              <a:spLocks/>
            </p:cNvSpPr>
            <p:nvPr/>
          </p:nvSpPr>
          <p:spPr>
            <a:xfrm>
              <a:off x="3443526" y="6069017"/>
              <a:ext cx="1056466" cy="31201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SzPct val="180000"/>
                <a:buFontTx/>
                <a:buBlip>
                  <a:blip r:embed="rId2"/>
                </a:buBlip>
                <a:defRPr sz="1500" b="0" i="0" kern="1200">
                  <a:solidFill>
                    <a:schemeClr val="tx1">
                      <a:lumMod val="75000"/>
                    </a:schemeClr>
                  </a:solidFill>
                  <a:latin typeface="Open Sans" charset="0"/>
                  <a:ea typeface="Open Sans" charset="0"/>
                  <a:cs typeface="Open Sans" charset="0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SzPct val="180000"/>
                <a:buFontTx/>
                <a:buBlip>
                  <a:blip r:embed="rId2"/>
                </a:buBlip>
                <a:defRPr sz="1500" b="0" i="0" kern="1200">
                  <a:solidFill>
                    <a:schemeClr val="tx1">
                      <a:lumMod val="75000"/>
                    </a:schemeClr>
                  </a:solidFill>
                  <a:latin typeface="Open Sans" charset="0"/>
                  <a:ea typeface="Open Sans" charset="0"/>
                  <a:cs typeface="Open Sans" charset="0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SzPct val="180000"/>
                <a:buFontTx/>
                <a:buBlip>
                  <a:blip r:embed="rId2"/>
                </a:buBlip>
                <a:defRPr sz="1500" b="0" i="0" kern="1200">
                  <a:solidFill>
                    <a:schemeClr val="tx1">
                      <a:lumMod val="75000"/>
                    </a:schemeClr>
                  </a:solidFill>
                  <a:latin typeface="Open Sans" charset="0"/>
                  <a:ea typeface="Open Sans" charset="0"/>
                  <a:cs typeface="Open Sans" charset="0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SzPct val="180000"/>
                <a:buFontTx/>
                <a:buBlip>
                  <a:blip r:embed="rId2"/>
                </a:buBlip>
                <a:defRPr sz="1500" b="0" i="0" kern="1200">
                  <a:solidFill>
                    <a:schemeClr val="tx1">
                      <a:lumMod val="75000"/>
                    </a:schemeClr>
                  </a:solidFill>
                  <a:latin typeface="Open Sans" charset="0"/>
                  <a:ea typeface="Open Sans" charset="0"/>
                  <a:cs typeface="Open Sans" charset="0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SzPct val="180000"/>
                <a:buFontTx/>
                <a:buBlip>
                  <a:blip r:embed="rId2"/>
                </a:buBlip>
                <a:defRPr sz="1500" b="0" i="0" kern="1200">
                  <a:solidFill>
                    <a:schemeClr val="tx1">
                      <a:lumMod val="75000"/>
                    </a:schemeClr>
                  </a:solidFill>
                  <a:latin typeface="Open Sans" charset="0"/>
                  <a:ea typeface="Open Sans" charset="0"/>
                  <a:cs typeface="Open Sans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80000"/>
                <a:buFontTx/>
                <a:buNone/>
                <a:tabLst/>
                <a:defRPr/>
              </a:pPr>
              <a:r>
                <a:rPr kumimoji="0" lang="it-IT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515151">
                      <a:lumMod val="75000"/>
                    </a:srgbClr>
                  </a:solidFill>
                  <a:effectLst/>
                  <a:uLnTx/>
                  <a:uFillTx/>
                  <a:latin typeface="Open Sans" charset="0"/>
                  <a:ea typeface="Open Sans" charset="0"/>
                  <a:cs typeface="Open Sans" charset="0"/>
                </a:rPr>
                <a:t>Coordinatore:</a:t>
              </a:r>
            </a:p>
          </p:txBody>
        </p:sp>
        <p:sp>
          <p:nvSpPr>
            <p:cNvPr id="3" name="Rettangolo 2"/>
            <p:cNvSpPr/>
            <p:nvPr/>
          </p:nvSpPr>
          <p:spPr>
            <a:xfrm>
              <a:off x="71038" y="6069017"/>
              <a:ext cx="9010800" cy="749228"/>
            </a:xfrm>
            <a:prstGeom prst="rect">
              <a:avLst/>
            </a:prstGeom>
            <a:noFill/>
            <a:ln w="15875">
              <a:solidFill>
                <a:srgbClr val="2D6BB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0234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1835696" y="620688"/>
            <a:ext cx="7200800" cy="576064"/>
          </a:xfrm>
        </p:spPr>
        <p:txBody>
          <a:bodyPr/>
          <a:lstStyle/>
          <a:p>
            <a:r>
              <a:rPr lang="en-GB" dirty="0" smtClean="0"/>
              <a:t>Il </a:t>
            </a:r>
            <a:r>
              <a:rPr lang="en-GB" dirty="0" err="1" smtClean="0"/>
              <a:t>portale</a:t>
            </a:r>
            <a:endParaRPr lang="en-GB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036" y="1835676"/>
            <a:ext cx="7804412" cy="4977700"/>
          </a:xfrm>
          <a:prstGeom prst="rect">
            <a:avLst/>
          </a:prstGeom>
        </p:spPr>
      </p:pic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736283" y="3195532"/>
            <a:ext cx="7892413" cy="2033668"/>
          </a:xfrm>
          <a:solidFill>
            <a:schemeClr val="bg1">
              <a:alpha val="71000"/>
            </a:schemeClr>
          </a:solidFill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rgbClr val="0E71B4"/>
                </a:solidFill>
                <a:latin typeface="Alte DIN 1451 Mittelschrift gepraegt" charset="0"/>
                <a:ea typeface="Alte DIN 1451 Mittelschrift gepraegt" charset="0"/>
                <a:cs typeface="Alte DIN 1451 Mittelschrift gepraegt" charset="0"/>
              </a:rPr>
              <a:t>Il portale </a:t>
            </a:r>
            <a:r>
              <a:rPr lang="it-IT" sz="2400" b="1" dirty="0" err="1">
                <a:solidFill>
                  <a:srgbClr val="0E71B4"/>
                </a:solidFill>
                <a:latin typeface="Alte DIN 1451 Mittelschrift gepraegt" charset="0"/>
                <a:ea typeface="Alte DIN 1451 Mittelschrift gepraegt" charset="0"/>
                <a:cs typeface="Alte DIN 1451 Mittelschrift gepraegt" charset="0"/>
              </a:rPr>
              <a:t>seabed-habitats</a:t>
            </a:r>
            <a:r>
              <a:rPr lang="it-IT" sz="2400" b="1" dirty="0">
                <a:solidFill>
                  <a:srgbClr val="0E71B4"/>
                </a:solidFill>
                <a:latin typeface="Alte DIN 1451 Mittelschrift gepraegt" charset="0"/>
                <a:ea typeface="Alte DIN 1451 Mittelschrift gepraegt" charset="0"/>
                <a:cs typeface="Alte DIN 1451 Mittelschrift gepraegt" charset="0"/>
              </a:rPr>
              <a:t> è disponibile all’indirizzo </a:t>
            </a:r>
            <a:r>
              <a:rPr lang="it-IT" sz="2400" b="1" dirty="0" smtClean="0">
                <a:solidFill>
                  <a:srgbClr val="0E71B4"/>
                </a:solidFill>
                <a:latin typeface="Alte DIN 1451 Mittelschrift gepraegt" charset="0"/>
                <a:ea typeface="Alte DIN 1451 Mittelschrift gepraegt" charset="0"/>
                <a:cs typeface="Alte DIN 1451 Mittelschrift gepraegt" charset="0"/>
              </a:rPr>
              <a:t>www.emodnet-seabedhabitats.eu</a:t>
            </a:r>
            <a:endParaRPr lang="it-IT" sz="2400" b="1" dirty="0">
              <a:solidFill>
                <a:srgbClr val="0E71B4"/>
              </a:solidFill>
              <a:latin typeface="Alte DIN 1451 Mittelschrift gepraegt" charset="0"/>
              <a:ea typeface="Alte DIN 1451 Mittelschrift gepraegt" charset="0"/>
              <a:cs typeface="Alte DIN 1451 Mittelschrift gepraegt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rgbClr val="0E71B4"/>
                </a:solidFill>
                <a:latin typeface="Alte DIN 1451 Mittelschrift gepraegt" charset="0"/>
                <a:ea typeface="Alte DIN 1451 Mittelschrift gepraegt" charset="0"/>
                <a:cs typeface="Alte DIN 1451 Mittelschrift gepraegt" charset="0"/>
              </a:rPr>
              <a:t>Mediante il portale è possibile accedere facilmente a tutti i contenuti raccolti durante le diverse fasi del progetto</a:t>
            </a:r>
          </a:p>
          <a:p>
            <a:pPr>
              <a:buFont typeface="Arial" panose="020B0604020202020204" pitchFamily="34" charset="0"/>
              <a:buChar char="•"/>
            </a:pPr>
            <a:endParaRPr lang="it-IT" sz="1600" dirty="0">
              <a:solidFill>
                <a:schemeClr val="bg1"/>
              </a:solidFill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8529" y="1167426"/>
            <a:ext cx="7162124" cy="4277798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4160" y="1861283"/>
            <a:ext cx="6044184" cy="4276800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2561674"/>
            <a:ext cx="6059550" cy="4276800"/>
          </a:xfrm>
          <a:prstGeom prst="rect">
            <a:avLst/>
          </a:prstGeom>
        </p:spPr>
      </p:pic>
      <p:pic>
        <p:nvPicPr>
          <p:cNvPr id="15" name="Segnaposto contenuto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997" y="3861048"/>
            <a:ext cx="4704475" cy="2895062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 rot="19646017">
            <a:off x="879770" y="3647995"/>
            <a:ext cx="7205507" cy="830997"/>
          </a:xfrm>
          <a:prstGeom prst="rect">
            <a:avLst/>
          </a:prstGeom>
          <a:solidFill>
            <a:schemeClr val="bg1">
              <a:alpha val="69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Nuovi dati/cartografie sono necessarie per arricchire la quantità di prodotti disponibili per gli utenti finali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4745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457200" y="6376243"/>
            <a:ext cx="21336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15151">
                    <a:lumMod val="75000"/>
                  </a:srgbClr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08/06/18</a:t>
            </a:r>
            <a:endParaRPr kumimoji="0" lang="it-IT" sz="1300" b="0" i="0" u="none" strike="noStrike" kern="1200" cap="none" spc="0" normalizeH="0" baseline="0" noProof="0" dirty="0">
              <a:ln>
                <a:noFill/>
              </a:ln>
              <a:solidFill>
                <a:srgbClr val="515151">
                  <a:lumMod val="75000"/>
                </a:srgbClr>
              </a:solidFill>
              <a:effectLst/>
              <a:uLnTx/>
              <a:uFillTx/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76243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it-IT" sz="1300" b="0" i="0" u="none" strike="noStrike" kern="1200" cap="none" spc="0" normalizeH="0" baseline="0" noProof="0" smtClean="0">
                <a:ln>
                  <a:noFill/>
                </a:ln>
                <a:solidFill>
                  <a:srgbClr val="515151">
                    <a:lumMod val="75000"/>
                  </a:srgbClr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it-IT" sz="1300" b="0" i="0" u="none" strike="noStrike" kern="1200" cap="none" spc="0" normalizeH="0" baseline="0" noProof="0" dirty="0">
              <a:ln>
                <a:noFill/>
              </a:ln>
              <a:solidFill>
                <a:srgbClr val="515151">
                  <a:lumMod val="75000"/>
                </a:srgbClr>
              </a:solidFill>
              <a:effectLst/>
              <a:uLnTx/>
              <a:uFillTx/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1952192" y="620688"/>
            <a:ext cx="6734607" cy="576064"/>
          </a:xfrm>
        </p:spPr>
        <p:txBody>
          <a:bodyPr/>
          <a:lstStyle/>
          <a:p>
            <a:r>
              <a:rPr lang="it-IT" dirty="0" smtClean="0"/>
              <a:t>Qualche statistica sull’uso dei prodotti presenti sul portale</a:t>
            </a:r>
            <a:endParaRPr lang="it-IT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734294"/>
            <a:ext cx="6866466" cy="5079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616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457200" y="6376243"/>
            <a:ext cx="21336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300" b="0" i="0" u="none" strike="noStrike" kern="1200" cap="none" spc="0" normalizeH="0" baseline="0" dirty="0" smtClean="0">
                <a:ln>
                  <a:noFill/>
                </a:ln>
                <a:solidFill>
                  <a:srgbClr val="515151">
                    <a:lumMod val="75000"/>
                  </a:srgbClr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08/06/18</a:t>
            </a:r>
            <a:endParaRPr kumimoji="0" lang="it-IT" sz="1300" b="0" i="0" u="none" strike="noStrike" kern="1200" cap="none" spc="0" normalizeH="0" baseline="0" dirty="0">
              <a:ln>
                <a:noFill/>
              </a:ln>
              <a:solidFill>
                <a:srgbClr val="515151">
                  <a:lumMod val="75000"/>
                </a:srgbClr>
              </a:solidFill>
              <a:effectLst/>
              <a:uLnTx/>
              <a:uFillTx/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76243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it-IT" sz="1300" b="0" i="0" u="none" strike="noStrike" kern="1200" cap="none" spc="0" normalizeH="0" baseline="0" smtClean="0">
                <a:ln>
                  <a:noFill/>
                </a:ln>
                <a:solidFill>
                  <a:srgbClr val="515151">
                    <a:lumMod val="75000"/>
                  </a:srgbClr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it-IT" sz="1300" b="0" i="0" u="none" strike="noStrike" kern="1200" cap="none" spc="0" normalizeH="0" baseline="0" dirty="0">
              <a:ln>
                <a:noFill/>
              </a:ln>
              <a:solidFill>
                <a:srgbClr val="515151">
                  <a:lumMod val="75000"/>
                </a:srgbClr>
              </a:solidFill>
              <a:effectLst/>
              <a:uLnTx/>
              <a:uFillTx/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EMODnet</a:t>
            </a:r>
            <a:r>
              <a:rPr lang="it-IT" dirty="0"/>
              <a:t> </a:t>
            </a:r>
            <a:r>
              <a:rPr lang="it-IT" dirty="0" err="1"/>
              <a:t>Chemistry</a:t>
            </a:r>
            <a:endParaRPr lang="it-IT" dirty="0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2771800" y="1268760"/>
            <a:ext cx="57218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20000"/>
              </a:spcBef>
              <a:spcAft>
                <a:spcPct val="50000"/>
              </a:spcAft>
            </a:pPr>
            <a:r>
              <a:rPr lang="it-IT" altLang="en-US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  </a:t>
            </a:r>
            <a:r>
              <a:rPr lang="it-IT" altLang="en-US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6/3/2017 focus esteso ai rifiuti marini</a:t>
            </a:r>
          </a:p>
        </p:txBody>
      </p:sp>
      <p:sp>
        <p:nvSpPr>
          <p:cNvPr id="8" name="Rectangle 7"/>
          <p:cNvSpPr>
            <a:spLocks noChangeAspect="1" noChangeArrowheads="1"/>
          </p:cNvSpPr>
          <p:nvPr/>
        </p:nvSpPr>
        <p:spPr bwMode="auto">
          <a:xfrm>
            <a:off x="42299" y="2783381"/>
            <a:ext cx="9040531" cy="2517827"/>
          </a:xfrm>
          <a:prstGeom prst="rect">
            <a:avLst/>
          </a:prstGeom>
          <a:noFill/>
          <a:ln w="38160" cap="sq">
            <a:solidFill>
              <a:srgbClr val="0E71B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noAutofit/>
          </a:bodyPr>
          <a:lstStyle>
            <a:lvl1pPr marL="342900" indent="-34290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Droid Sans" charset="0"/>
                <a:cs typeface="Droid Sans" charset="0"/>
              </a:defRPr>
            </a:lvl1pPr>
            <a:lvl2pPr marL="45720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Droid Sans" charset="0"/>
                <a:cs typeface="Droid Sans" charset="0"/>
              </a:defRPr>
            </a:lvl2pPr>
            <a:lvl3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Droid Sans" charset="0"/>
                <a:cs typeface="Droid Sans" charset="0"/>
              </a:defRPr>
            </a:lvl3pPr>
            <a:lvl4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Droid Sans" charset="0"/>
                <a:cs typeface="Droid Sans" charset="0"/>
              </a:defRPr>
            </a:lvl4pPr>
            <a:lvl5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Droid Sans" charset="0"/>
                <a:cs typeface="Droid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Droid Sans" charset="0"/>
                <a:cs typeface="Droid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Droid Sans" charset="0"/>
                <a:cs typeface="Droid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Droid Sans" charset="0"/>
                <a:cs typeface="Droid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Droid Sans" charset="0"/>
                <a:cs typeface="Droid Sans" charset="0"/>
              </a:defRPr>
            </a:lvl9pPr>
          </a:lstStyle>
          <a:p>
            <a:pPr marL="90488" lvl="1" defTabSz="4572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tabLst>
                <a:tab pos="90488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/>
            </a:pPr>
            <a:r>
              <a:rPr lang="it-IT" altLang="it-IT" sz="22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Lavora su 3 matrici:</a:t>
            </a:r>
          </a:p>
          <a:p>
            <a:pPr marL="692150" defTabSz="4572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defRPr/>
            </a:pPr>
            <a:r>
              <a:rPr lang="it-IT" altLang="it-IT" sz="2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colonna d’acqua;</a:t>
            </a:r>
          </a:p>
          <a:p>
            <a:pPr marL="692150" defTabSz="4572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defRPr/>
            </a:pPr>
            <a:r>
              <a:rPr lang="it-IT" altLang="it-IT" sz="2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it-IT" altLang="it-IT" sz="22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biota</a:t>
            </a:r>
            <a:r>
              <a:rPr lang="it-IT" altLang="it-IT" sz="2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pPr marL="692150" defTabSz="45720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defRPr/>
            </a:pPr>
            <a:r>
              <a:rPr lang="it-IT" altLang="it-IT" sz="2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sedimenti.</a:t>
            </a:r>
          </a:p>
        </p:txBody>
      </p:sp>
      <p:graphicFrame>
        <p:nvGraphicFramePr>
          <p:cNvPr id="9" name="Oggetto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4417662"/>
              </p:ext>
            </p:extLst>
          </p:nvPr>
        </p:nvGraphicFramePr>
        <p:xfrm>
          <a:off x="3300413" y="2783381"/>
          <a:ext cx="5595937" cy="2517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Foglio di lavoro" r:id="rId3" imgW="5181458" imgH="2331578" progId="Excel.Sheet.12">
                  <p:embed/>
                </p:oleObj>
              </mc:Choice>
              <mc:Fallback>
                <p:oleObj name="Foglio di lavoro" r:id="rId3" imgW="5181458" imgH="2331578" progId="Excel.Sheet.12">
                  <p:embed/>
                  <p:pic>
                    <p:nvPicPr>
                      <p:cNvPr id="19" name="Oggetto 18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00413" y="2783381"/>
                        <a:ext cx="5595937" cy="2517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ttangolo 9"/>
          <p:cNvSpPr/>
          <p:nvPr/>
        </p:nvSpPr>
        <p:spPr bwMode="auto">
          <a:xfrm>
            <a:off x="3271926" y="4744041"/>
            <a:ext cx="3611183" cy="550497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it-IT" dirty="0">
              <a:solidFill>
                <a:srgbClr val="3333CC"/>
              </a:solidFill>
              <a:latin typeface="Comic Sans MS" pitchFamily="66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35496" y="5389194"/>
            <a:ext cx="9047334" cy="920126"/>
          </a:xfrm>
          <a:prstGeom prst="rect">
            <a:avLst/>
          </a:prstGeom>
          <a:noFill/>
          <a:ln w="38160" cap="sq">
            <a:solidFill>
              <a:srgbClr val="0E71B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1800" marR="0" lvl="1" indent="-180975" defTabSz="45720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/>
            </a:pPr>
            <a:endParaRPr kumimoji="0" lang="it-IT" altLang="it-IT" sz="2600" b="0" i="0" u="none" strike="noStrike" kern="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</a:endParaRPr>
          </a:p>
          <a:p>
            <a:pPr marL="431800" marR="0" lvl="1" indent="-180975" defTabSz="45720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/>
            </a:pPr>
            <a:endParaRPr kumimoji="0" lang="it-IT" altLang="it-IT" sz="2600" b="0" i="0" u="none" strike="noStrike" kern="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</a:endParaRPr>
          </a:p>
          <a:p>
            <a:pPr marL="431800" marR="0" lvl="1" indent="-180975" defTabSz="45720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/>
            </a:pPr>
            <a:endParaRPr kumimoji="0" lang="it-IT" altLang="it-IT" sz="2600" b="0" i="0" u="none" strike="noStrike" kern="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12" name="CasellaDiTesto 1"/>
          <p:cNvSpPr txBox="1">
            <a:spLocks noChangeArrowheads="1"/>
          </p:cNvSpPr>
          <p:nvPr/>
        </p:nvSpPr>
        <p:spPr bwMode="auto">
          <a:xfrm>
            <a:off x="95527" y="5375941"/>
            <a:ext cx="892152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2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Prodotti </a:t>
            </a:r>
            <a:r>
              <a:rPr lang="it-IT" altLang="it-IT" sz="2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sono</a:t>
            </a:r>
            <a:r>
              <a:rPr lang="it-IT" altLang="it-IT" sz="22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altLang="it-IT" sz="2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generati su scala </a:t>
            </a:r>
            <a:r>
              <a:rPr lang="it-IT" altLang="it-IT" sz="22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regionale </a:t>
            </a:r>
            <a:r>
              <a:rPr lang="it-IT" altLang="it-IT" sz="2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 Mediterraneo, Mar Nero, costa Atlantica, Mare del Nord, Mar Baltico e Mar di Norvegia</a:t>
            </a: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48050" y="1844824"/>
            <a:ext cx="9037357" cy="864096"/>
          </a:xfrm>
          <a:prstGeom prst="rect">
            <a:avLst/>
          </a:prstGeom>
          <a:noFill/>
          <a:ln w="38160" cap="sq">
            <a:solidFill>
              <a:srgbClr val="0E71B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1800" marR="0" lvl="1" indent="-180975" defTabSz="45720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/>
            </a:pPr>
            <a:endParaRPr kumimoji="0" lang="it-IT" altLang="it-IT" sz="2600" b="0" i="0" u="none" strike="noStrike" kern="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</a:endParaRPr>
          </a:p>
          <a:p>
            <a:pPr marL="431800" marR="0" lvl="1" indent="-180975" defTabSz="45720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/>
            </a:pPr>
            <a:endParaRPr kumimoji="0" lang="it-IT" altLang="it-IT" sz="2600" b="0" i="0" u="none" strike="noStrike" kern="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</a:endParaRPr>
          </a:p>
          <a:p>
            <a:pPr marL="431800" marR="0" lvl="1" indent="-180975" defTabSz="45720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/>
            </a:pPr>
            <a:endParaRPr kumimoji="0" lang="it-IT" altLang="it-IT" sz="2600" b="0" i="0" u="none" strike="noStrike" kern="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</a:endParaRPr>
          </a:p>
          <a:p>
            <a:pPr marL="431800" marR="0" lvl="1" indent="-180975" defTabSz="45720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/>
            </a:pPr>
            <a:endParaRPr kumimoji="0" lang="it-IT" altLang="it-IT" sz="2600" b="0" i="0" u="none" strike="noStrike" kern="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14" name="CasellaDiTesto 1"/>
          <p:cNvSpPr txBox="1">
            <a:spLocks noChangeArrowheads="1"/>
          </p:cNvSpPr>
          <p:nvPr/>
        </p:nvSpPr>
        <p:spPr bwMode="auto">
          <a:xfrm>
            <a:off x="108081" y="1844824"/>
            <a:ext cx="897474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000" rIns="3600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Raccoglie, integra, aggrega, </a:t>
            </a:r>
            <a:r>
              <a:rPr lang="it-IT" altLang="it-IT" sz="22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standardizza</a:t>
            </a:r>
            <a:r>
              <a:rPr lang="it-IT" altLang="it-IT" sz="2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controlla la </a:t>
            </a:r>
            <a:r>
              <a:rPr lang="it-IT" altLang="it-IT" sz="22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qualità</a:t>
            </a:r>
            <a:r>
              <a:rPr lang="it-IT" altLang="it-IT" sz="2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dei dati e sviluppa nuovi </a:t>
            </a:r>
            <a:r>
              <a:rPr lang="it-IT" altLang="it-IT" sz="22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servizi</a:t>
            </a:r>
            <a:r>
              <a:rPr lang="it-IT" altLang="it-IT" sz="2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per condividere informazioni e prodotti</a:t>
            </a:r>
          </a:p>
        </p:txBody>
      </p:sp>
    </p:spTree>
    <p:extLst>
      <p:ext uri="{BB962C8B-B14F-4D97-AF65-F5344CB8AC3E}">
        <p14:creationId xmlns:p14="http://schemas.microsoft.com/office/powerpoint/2010/main" val="1827451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1" grpId="0" animBg="1"/>
      <p:bldP spid="12" grpId="0"/>
    </p:bldLst>
  </p:timing>
</p:sld>
</file>

<file path=ppt/theme/theme1.xml><?xml version="1.0" encoding="utf-8"?>
<a:theme xmlns:a="http://schemas.openxmlformats.org/drawingml/2006/main" name="Presentation1">
  <a:themeElements>
    <a:clrScheme name="Eudat-Color">
      <a:dk1>
        <a:srgbClr val="515151"/>
      </a:dk1>
      <a:lt1>
        <a:sysClr val="window" lastClr="FFFFFF"/>
      </a:lt1>
      <a:dk2>
        <a:srgbClr val="1F497D"/>
      </a:dk2>
      <a:lt2>
        <a:srgbClr val="EEECE1"/>
      </a:lt2>
      <a:accent1>
        <a:srgbClr val="1B216E"/>
      </a:accent1>
      <a:accent2>
        <a:srgbClr val="B01813"/>
      </a:accent2>
      <a:accent3>
        <a:srgbClr val="DF3A10"/>
      </a:accent3>
      <a:accent4>
        <a:srgbClr val="F39605"/>
      </a:accent4>
      <a:accent5>
        <a:srgbClr val="FBBE09"/>
      </a:accent5>
      <a:accent6>
        <a:srgbClr val="FFF3E6"/>
      </a:accent6>
      <a:hlink>
        <a:srgbClr val="B11913"/>
      </a:hlink>
      <a:folHlink>
        <a:srgbClr val="DF3B13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Presentazione standard1" id="{6F8E23CF-EC63-4559-8DD3-391B95FDF679}" vid="{60F74EE5-E6D3-4C43-8714-02C2C223EA4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EMODnet_general_PPT_template</Template>
  <TotalTime>213</TotalTime>
  <Words>1528</Words>
  <Application>Microsoft Macintosh PowerPoint</Application>
  <PresentationFormat>Presentazione su schermo (4:3)</PresentationFormat>
  <Paragraphs>253</Paragraphs>
  <Slides>24</Slides>
  <Notes>0</Notes>
  <HiddenSlides>1</HiddenSlides>
  <MMClips>1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26" baseType="lpstr">
      <vt:lpstr>Presentation1</vt:lpstr>
      <vt:lpstr>Foglio di lavoro</vt:lpstr>
      <vt:lpstr>I portali EMODnet: Bathymetry, Seabed Habitats, Chemistry, Biology, Physics, Human Activities </vt:lpstr>
      <vt:lpstr>EMODnet Bathymetry</vt:lpstr>
      <vt:lpstr>EMODnet Bathymetry</vt:lpstr>
      <vt:lpstr>EMODnet Bathymetry</vt:lpstr>
      <vt:lpstr>EMODnet Bathymetry</vt:lpstr>
      <vt:lpstr>EMODnet Seabed habitats</vt:lpstr>
      <vt:lpstr>Il portale</vt:lpstr>
      <vt:lpstr>Qualche statistica sull’uso dei prodotti presenti sul portale</vt:lpstr>
      <vt:lpstr>EMODnet Chemistry</vt:lpstr>
      <vt:lpstr>Distribuzioni di dati</vt:lpstr>
      <vt:lpstr>Prodotti – medie stagionali</vt:lpstr>
      <vt:lpstr>Marine Litter</vt:lpstr>
      <vt:lpstr>EMODnet Biology</vt:lpstr>
      <vt:lpstr>EMODnet Biology: dati</vt:lpstr>
      <vt:lpstr>EMODnet Biology: prodotti</vt:lpstr>
      <vt:lpstr>EMODnet Seabed Habitats</vt:lpstr>
      <vt:lpstr>EMODnet Physics</vt:lpstr>
      <vt:lpstr>EMODnet Physics</vt:lpstr>
      <vt:lpstr>EMODnet Physics</vt:lpstr>
      <vt:lpstr>EMODnet Physics</vt:lpstr>
      <vt:lpstr>EMODnet Human Activities</vt:lpstr>
      <vt:lpstr>EMODnet Human Activities</vt:lpstr>
      <vt:lpstr>EMODnet Human Activities</vt:lpstr>
      <vt:lpstr>Presentazione di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</dc:title>
  <dc:creator>Alessandra</dc:creator>
  <cp:lastModifiedBy>Francesca</cp:lastModifiedBy>
  <cp:revision>27</cp:revision>
  <dcterms:created xsi:type="dcterms:W3CDTF">2018-05-29T09:54:46Z</dcterms:created>
  <dcterms:modified xsi:type="dcterms:W3CDTF">2018-06-07T17:09:10Z</dcterms:modified>
</cp:coreProperties>
</file>