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361" r:id="rId2"/>
    <p:sldId id="369" r:id="rId3"/>
    <p:sldId id="371" r:id="rId4"/>
    <p:sldId id="373" r:id="rId5"/>
    <p:sldId id="374" r:id="rId6"/>
    <p:sldId id="377" r:id="rId7"/>
    <p:sldId id="376" r:id="rId8"/>
    <p:sldId id="378" r:id="rId9"/>
    <p:sldId id="379" r:id="rId10"/>
    <p:sldId id="380" r:id="rId11"/>
    <p:sldId id="381" r:id="rId12"/>
    <p:sldId id="372" r:id="rId13"/>
    <p:sldId id="291" r:id="rId14"/>
    <p:sldId id="299" r:id="rId15"/>
    <p:sldId id="301" r:id="rId16"/>
    <p:sldId id="276" r:id="rId17"/>
    <p:sldId id="285" r:id="rId18"/>
    <p:sldId id="368" r:id="rId19"/>
  </p:sldIdLst>
  <p:sldSz cx="12192000" cy="6858000"/>
  <p:notesSz cx="7104063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47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C4FF"/>
    <a:srgbClr val="00B03C"/>
    <a:srgbClr val="00B01E"/>
    <a:srgbClr val="95C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10" autoAdjust="0"/>
    <p:restoredTop sz="94476" autoAdjust="0"/>
  </p:normalViewPr>
  <p:slideViewPr>
    <p:cSldViewPr snapToGrid="0">
      <p:cViewPr varScale="1">
        <p:scale>
          <a:sx n="70" d="100"/>
          <a:sy n="70" d="100"/>
        </p:scale>
        <p:origin x="636" y="72"/>
      </p:cViewPr>
      <p:guideLst>
        <p:guide orient="horz" pos="2205"/>
        <p:guide pos="347"/>
        <p:guide orient="horz" pos="21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25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B56D40F6-DB81-46DD-BC05-D827162CC356}" type="datetimeFigureOut">
              <a:rPr lang="it-IT" smtClean="0"/>
              <a:t>08/06/2018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BC22154-A823-44AC-8B19-EEBFAB88BA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5567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22154-A823-44AC-8B19-EEBFAB88BA3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1138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22154-A823-44AC-8B19-EEBFAB88BA3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7376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55F-06E7-462E-92C2-F5D64EB60617}" type="datetime1">
              <a:rPr lang="it-IT" smtClean="0"/>
              <a:t>08/06/2018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E959F-BFF9-4DBF-824D-23DA9BD809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4322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8B5-C819-4976-9D3E-CB0FCB89439D}" type="datetime1">
              <a:rPr lang="it-IT" smtClean="0"/>
              <a:t>08/06/2018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0382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F7ED-584F-4E59-89F9-7ED023E69055}" type="datetime1">
              <a:rPr lang="it-IT" smtClean="0"/>
              <a:t>08/06/2018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875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7269-298D-4655-9C96-495E69302E14}" type="datetime1">
              <a:rPr lang="it-IT" smtClean="0"/>
              <a:t>08/06/2018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20" y="6197059"/>
            <a:ext cx="740981" cy="569196"/>
          </a:xfrm>
          <a:prstGeom prst="rect">
            <a:avLst/>
          </a:prstGeom>
        </p:spPr>
      </p:pic>
      <p:cxnSp>
        <p:nvCxnSpPr>
          <p:cNvPr id="11" name="Connettore 1 10"/>
          <p:cNvCxnSpPr/>
          <p:nvPr userDrawn="1"/>
        </p:nvCxnSpPr>
        <p:spPr>
          <a:xfrm>
            <a:off x="838200" y="1499616"/>
            <a:ext cx="10528301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925" y="6228078"/>
            <a:ext cx="501231" cy="57880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1" y="6228204"/>
            <a:ext cx="1117025" cy="612000"/>
          </a:xfrm>
          <a:prstGeom prst="rect">
            <a:avLst/>
          </a:prstGeom>
        </p:spPr>
      </p:pic>
      <p:cxnSp>
        <p:nvCxnSpPr>
          <p:cNvPr id="13" name="Connettore 1 12"/>
          <p:cNvCxnSpPr/>
          <p:nvPr userDrawn="1"/>
        </p:nvCxnSpPr>
        <p:spPr>
          <a:xfrm>
            <a:off x="828040" y="6164754"/>
            <a:ext cx="10528301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033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DD7A5-B18B-4FBA-B05B-4791B9A9872B}" type="datetime1">
              <a:rPr lang="it-IT" smtClean="0"/>
              <a:t>08/06/2018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247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39C9-7268-49FB-938C-FCE1BA3C93A4}" type="datetime1">
              <a:rPr lang="it-IT" smtClean="0"/>
              <a:t>08/06/2018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0228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25C03-22BB-418D-BF86-936674708227}" type="datetime1">
              <a:rPr lang="it-IT" smtClean="0"/>
              <a:t>08/06/2018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8048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346F9-4B9F-4076-93FD-F7008742B9A2}" type="datetime1">
              <a:rPr lang="it-IT" smtClean="0"/>
              <a:t>08/06/2018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90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3DC0B-BAA3-42FE-9778-DBA23677943B}" type="datetime1">
              <a:rPr lang="it-IT" smtClean="0"/>
              <a:t>08/06/2018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7107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745DA-3932-4589-8504-E9E38753EBA3}" type="datetime1">
              <a:rPr lang="it-IT" smtClean="0"/>
              <a:t>08/06/2018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8612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1E92F-BD1B-4D20-A123-FFFE2F2153B6}" type="datetime1">
              <a:rPr lang="it-IT" smtClean="0"/>
              <a:t>08/06/2018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0498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AA829-27D8-4EC8-994A-20BC262213EA}" type="datetime1">
              <a:rPr lang="it-IT" smtClean="0"/>
              <a:t>08/06/2018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E959F-BFF9-4DBF-824D-23DA9BD809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267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3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048200" y="1622903"/>
            <a:ext cx="9200950" cy="526297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chemeClr val="bg1"/>
                </a:solidFill>
              </a:rPr>
              <a:t>Ambiente e </a:t>
            </a:r>
            <a:r>
              <a:rPr lang="it-IT" sz="4800" dirty="0" smtClean="0">
                <a:solidFill>
                  <a:schemeClr val="bg1"/>
                </a:solidFill>
              </a:rPr>
              <a:t>turismo</a:t>
            </a:r>
          </a:p>
          <a:p>
            <a:r>
              <a:rPr lang="it-IT" sz="4800" dirty="0" smtClean="0">
                <a:solidFill>
                  <a:schemeClr val="bg1"/>
                </a:solidFill>
              </a:rPr>
              <a:t>Impatti </a:t>
            </a:r>
            <a:r>
              <a:rPr lang="it-IT" sz="4800" dirty="0">
                <a:solidFill>
                  <a:schemeClr val="bg1"/>
                </a:solidFill>
              </a:rPr>
              <a:t>e rifiuti </a:t>
            </a:r>
            <a:r>
              <a:rPr lang="it-IT" sz="4800" dirty="0" smtClean="0">
                <a:solidFill>
                  <a:schemeClr val="bg1"/>
                </a:solidFill>
              </a:rPr>
              <a:t>marini</a:t>
            </a:r>
            <a:br>
              <a:rPr lang="it-IT" sz="4800" dirty="0" smtClean="0">
                <a:solidFill>
                  <a:schemeClr val="bg1"/>
                </a:solidFill>
              </a:rPr>
            </a:br>
            <a:r>
              <a:rPr lang="it-IT" sz="4800" dirty="0" smtClean="0">
                <a:solidFill>
                  <a:schemeClr val="bg1"/>
                </a:solidFill>
              </a:rPr>
              <a:t>Integrazione </a:t>
            </a:r>
            <a:r>
              <a:rPr lang="it-IT" sz="4800" dirty="0">
                <a:solidFill>
                  <a:schemeClr val="bg1"/>
                </a:solidFill>
              </a:rPr>
              <a:t>di dati pubblici e privati a sostegno dell’economia </a:t>
            </a:r>
            <a:r>
              <a:rPr lang="it-IT" sz="4800" dirty="0" smtClean="0">
                <a:solidFill>
                  <a:schemeClr val="bg1"/>
                </a:solidFill>
              </a:rPr>
              <a:t>blu</a:t>
            </a:r>
          </a:p>
          <a:p>
            <a:endParaRPr lang="it-IT" sz="3600" dirty="0" smtClean="0">
              <a:solidFill>
                <a:schemeClr val="bg1"/>
              </a:solidFill>
            </a:endParaRPr>
          </a:p>
          <a:p>
            <a:r>
              <a:rPr lang="it-IT" sz="3600" dirty="0" err="1" smtClean="0">
                <a:solidFill>
                  <a:schemeClr val="bg1"/>
                </a:solidFill>
              </a:rPr>
              <a:t>eFrame</a:t>
            </a:r>
            <a:r>
              <a:rPr lang="it-IT" sz="3600" dirty="0" smtClean="0">
                <a:solidFill>
                  <a:schemeClr val="bg1"/>
                </a:solidFill>
              </a:rPr>
              <a:t> </a:t>
            </a:r>
            <a:r>
              <a:rPr lang="it-IT" sz="3600" dirty="0" smtClean="0">
                <a:solidFill>
                  <a:schemeClr val="bg1"/>
                </a:solidFill>
              </a:rPr>
              <a:t>| FRANCESCA VISINTIN </a:t>
            </a:r>
          </a:p>
          <a:p>
            <a:endParaRPr lang="it-IT" sz="3600" dirty="0">
              <a:solidFill>
                <a:schemeClr val="bg1"/>
              </a:solidFill>
            </a:endParaRPr>
          </a:p>
          <a:p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-19050" y="5870221"/>
            <a:ext cx="12268200" cy="10358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-19050" y="0"/>
            <a:ext cx="12268200" cy="16097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1" y="3626577"/>
            <a:ext cx="2717116" cy="2089547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3048200" y="413747"/>
            <a:ext cx="939564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Dati marini al servizio di industria e settore pubblico per uno sviluppo </a:t>
            </a:r>
            <a:r>
              <a:rPr lang="it-IT" sz="2000" dirty="0" smtClean="0">
                <a:solidFill>
                  <a:schemeClr val="bg1"/>
                </a:solidFill>
              </a:rPr>
              <a:t>sostenibile</a:t>
            </a:r>
          </a:p>
          <a:p>
            <a:r>
              <a:rPr lang="it-IT" sz="1400" dirty="0">
                <a:solidFill>
                  <a:schemeClr val="bg1"/>
                </a:solidFill>
              </a:rPr>
              <a:t>Salone di Rappresentanza, Palazzo della Regione Friuli Venezia Giulia, Piazza Unità d'Italia 1 </a:t>
            </a:r>
          </a:p>
          <a:p>
            <a:r>
              <a:rPr lang="it-IT" sz="1400" dirty="0">
                <a:solidFill>
                  <a:schemeClr val="bg1"/>
                </a:solidFill>
              </a:rPr>
              <a:t>Trieste, 8 giugno 2018</a:t>
            </a:r>
          </a:p>
          <a:p>
            <a:endParaRPr lang="it-IT" sz="1400" dirty="0">
              <a:solidFill>
                <a:schemeClr val="bg1"/>
              </a:solidFill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3084492" y="5842074"/>
            <a:ext cx="3155950" cy="680148"/>
            <a:chOff x="45265" y="5995895"/>
            <a:chExt cx="3155950" cy="680148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50" y="6267072"/>
              <a:ext cx="1201964" cy="408971"/>
            </a:xfrm>
            <a:prstGeom prst="rect">
              <a:avLst/>
            </a:prstGeom>
          </p:spPr>
        </p:pic>
        <p:sp>
          <p:nvSpPr>
            <p:cNvPr id="2" name="CasellaDiTesto 1"/>
            <p:cNvSpPr txBox="1"/>
            <p:nvPr/>
          </p:nvSpPr>
          <p:spPr>
            <a:xfrm>
              <a:off x="45265" y="5995895"/>
              <a:ext cx="315595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b="1" dirty="0" err="1" smtClean="0">
                  <a:solidFill>
                    <a:schemeClr val="bg1"/>
                  </a:solidFill>
                </a:rPr>
                <a:t>Member</a:t>
              </a:r>
              <a:r>
                <a:rPr lang="it-IT" sz="1050" b="1" dirty="0" smtClean="0">
                  <a:solidFill>
                    <a:schemeClr val="bg1"/>
                  </a:solidFill>
                </a:rPr>
                <a:t>  of  the  European  Green  Belt Association</a:t>
              </a:r>
              <a:endParaRPr lang="it-IT" sz="105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Immagin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96" y="5912968"/>
            <a:ext cx="1738738" cy="952627"/>
          </a:xfrm>
          <a:prstGeom prst="rect">
            <a:avLst/>
          </a:prstGeom>
        </p:spPr>
      </p:pic>
      <p:pic>
        <p:nvPicPr>
          <p:cNvPr id="16" name="Immagine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7" y="394580"/>
            <a:ext cx="2828290" cy="82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2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Area Marina Protetta Porto Cesareo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929" y="83010"/>
            <a:ext cx="1539478" cy="1710531"/>
          </a:xfrm>
          <a:prstGeom prst="rect">
            <a:avLst/>
          </a:prstGeom>
        </p:spPr>
      </p:pic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3252537" cy="2304360"/>
          </a:xfr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212" y="1690689"/>
            <a:ext cx="3094746" cy="219875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158" y="3995048"/>
            <a:ext cx="2919503" cy="213389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087436"/>
            <a:ext cx="2831432" cy="2041503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533" y="1690688"/>
            <a:ext cx="2669268" cy="443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7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Che cosa rendicontiamo?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199" y="1477412"/>
            <a:ext cx="11482138" cy="5032376"/>
          </a:xfrm>
        </p:spPr>
        <p:txBody>
          <a:bodyPr>
            <a:noAutofit/>
          </a:bodyPr>
          <a:lstStyle/>
          <a:p>
            <a:pPr defTabSz="776288">
              <a:lnSpc>
                <a:spcPct val="100000"/>
              </a:lnSpc>
            </a:pPr>
            <a:r>
              <a:rPr lang="it-IT" sz="2000" dirty="0" smtClean="0"/>
              <a:t>Ricavi </a:t>
            </a:r>
            <a:r>
              <a:rPr lang="it-IT" sz="2000" dirty="0"/>
              <a:t>economici				</a:t>
            </a:r>
            <a:r>
              <a:rPr lang="it-IT" sz="2000" dirty="0">
                <a:sym typeface="Wingdings" panose="05000000000000000000" pitchFamily="2" charset="2"/>
              </a:rPr>
              <a:t> Bilancio di esercizio</a:t>
            </a:r>
            <a:endParaRPr lang="it-IT" sz="2000" dirty="0"/>
          </a:p>
          <a:p>
            <a:pPr defTabSz="776288">
              <a:lnSpc>
                <a:spcPct val="100000"/>
              </a:lnSpc>
            </a:pPr>
            <a:r>
              <a:rPr lang="it-IT" sz="2000" dirty="0" smtClean="0"/>
              <a:t>Costi economici				</a:t>
            </a:r>
            <a:r>
              <a:rPr lang="it-IT" sz="2000" dirty="0" smtClean="0">
                <a:sym typeface="Wingdings" panose="05000000000000000000" pitchFamily="2" charset="2"/>
              </a:rPr>
              <a:t> </a:t>
            </a:r>
            <a:r>
              <a:rPr lang="it-IT" sz="2000" dirty="0">
                <a:sym typeface="Wingdings" panose="05000000000000000000" pitchFamily="2" charset="2"/>
              </a:rPr>
              <a:t>Bilancio di </a:t>
            </a:r>
            <a:r>
              <a:rPr lang="it-IT" sz="2000" dirty="0" smtClean="0">
                <a:sym typeface="Wingdings" panose="05000000000000000000" pitchFamily="2" charset="2"/>
              </a:rPr>
              <a:t>esercizio</a:t>
            </a:r>
          </a:p>
          <a:p>
            <a:pPr defTabSz="776288">
              <a:lnSpc>
                <a:spcPct val="100000"/>
              </a:lnSpc>
            </a:pPr>
            <a:r>
              <a:rPr lang="en-US" sz="2000" dirty="0" err="1" smtClean="0">
                <a:sym typeface="Wingdings" panose="05000000000000000000" pitchFamily="2" charset="2"/>
              </a:rPr>
              <a:t>Benefici</a:t>
            </a:r>
            <a:r>
              <a:rPr lang="en-US" sz="2000" dirty="0" smtClean="0"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ym typeface="Wingdings" panose="05000000000000000000" pitchFamily="2" charset="2"/>
              </a:rPr>
              <a:t>ambientali</a:t>
            </a:r>
            <a:r>
              <a:rPr lang="en-US" sz="2000" dirty="0" smtClean="0">
                <a:sym typeface="Wingdings" panose="05000000000000000000" pitchFamily="2" charset="2"/>
              </a:rPr>
              <a:t>				 </a:t>
            </a:r>
            <a:r>
              <a:rPr lang="en-US" sz="2000" dirty="0" err="1" smtClean="0">
                <a:sym typeface="Wingdings" panose="05000000000000000000" pitchFamily="2" charset="2"/>
              </a:rPr>
              <a:t>Servizi</a:t>
            </a:r>
            <a:r>
              <a:rPr lang="en-US" sz="2000" dirty="0">
                <a:sym typeface="Wingdings" panose="05000000000000000000" pitchFamily="2" charset="2"/>
              </a:rPr>
              <a:t> ecosistemici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		</a:t>
            </a:r>
            <a:r>
              <a:rPr lang="en-US" sz="2000" dirty="0" smtClean="0">
                <a:sym typeface="Wingdings" panose="05000000000000000000" pitchFamily="2" charset="2"/>
              </a:rPr>
              <a:t>	    				</a:t>
            </a:r>
            <a:r>
              <a:rPr lang="en-US" sz="1800" dirty="0" smtClean="0">
                <a:sym typeface="Wingdings" panose="05000000000000000000" pitchFamily="2" charset="2"/>
              </a:rPr>
              <a:t>= </a:t>
            </a:r>
            <a:r>
              <a:rPr lang="en-US" sz="1800" dirty="0" err="1" smtClean="0">
                <a:sym typeface="Wingdings" panose="05000000000000000000" pitchFamily="2" charset="2"/>
              </a:rPr>
              <a:t>Valore</a:t>
            </a:r>
            <a:r>
              <a:rPr lang="en-US" sz="1800" dirty="0" smtClean="0">
                <a:sym typeface="Wingdings" panose="05000000000000000000" pitchFamily="2" charset="2"/>
              </a:rPr>
              <a:t> del </a:t>
            </a:r>
            <a:r>
              <a:rPr lang="en-US" sz="1800" dirty="0" err="1" smtClean="0">
                <a:sym typeface="Wingdings" panose="05000000000000000000" pitchFamily="2" charset="2"/>
              </a:rPr>
              <a:t>prelievo</a:t>
            </a:r>
            <a:r>
              <a:rPr lang="en-US" sz="1800" dirty="0" smtClean="0"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ym typeface="Wingdings" panose="05000000000000000000" pitchFamily="2" charset="2"/>
              </a:rPr>
              <a:t>ittico</a:t>
            </a:r>
            <a:endParaRPr lang="en-US" sz="1800" dirty="0">
              <a:sym typeface="Wingdings" panose="05000000000000000000" pitchFamily="2" charset="2"/>
            </a:endParaRPr>
          </a:p>
          <a:p>
            <a:pPr marL="0" indent="0" defTabSz="776288">
              <a:lnSpc>
                <a:spcPct val="100000"/>
              </a:lnSpc>
              <a:buNone/>
            </a:pPr>
            <a:r>
              <a:rPr lang="en-US" sz="1800" dirty="0" smtClean="0">
                <a:sym typeface="Wingdings" panose="05000000000000000000" pitchFamily="2" charset="2"/>
              </a:rPr>
              <a:t>			      				= </a:t>
            </a:r>
            <a:r>
              <a:rPr lang="en-US" sz="1800" dirty="0" err="1" smtClean="0">
                <a:sym typeface="Wingdings" panose="05000000000000000000" pitchFamily="2" charset="2"/>
              </a:rPr>
              <a:t>Valore</a:t>
            </a:r>
            <a:r>
              <a:rPr lang="en-US" sz="1800" dirty="0" smtClean="0">
                <a:sym typeface="Wingdings" panose="05000000000000000000" pitchFamily="2" charset="2"/>
              </a:rPr>
              <a:t> del </a:t>
            </a:r>
            <a:r>
              <a:rPr lang="en-US" sz="1800" dirty="0" err="1" smtClean="0">
                <a:sym typeface="Wingdings" panose="05000000000000000000" pitchFamily="2" charset="2"/>
              </a:rPr>
              <a:t>prelievo</a:t>
            </a:r>
            <a:r>
              <a:rPr lang="en-US" sz="1800" dirty="0" smtClean="0">
                <a:sym typeface="Wingdings" panose="05000000000000000000" pitchFamily="2" charset="2"/>
              </a:rPr>
              <a:t> del </a:t>
            </a:r>
            <a:r>
              <a:rPr lang="en-US" sz="1800" dirty="0" err="1" smtClean="0">
                <a:sym typeface="Wingdings" panose="05000000000000000000" pitchFamily="2" charset="2"/>
              </a:rPr>
              <a:t>carbonio</a:t>
            </a:r>
            <a:r>
              <a:rPr lang="en-US" sz="1800" dirty="0" smtClean="0"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ym typeface="Wingdings" panose="05000000000000000000" pitchFamily="2" charset="2"/>
              </a:rPr>
              <a:t>dall’atmosfera</a:t>
            </a:r>
            <a:endParaRPr lang="en-US" sz="1800" dirty="0" smtClean="0">
              <a:sym typeface="Wingdings" panose="05000000000000000000" pitchFamily="2" charset="2"/>
            </a:endParaRPr>
          </a:p>
          <a:p>
            <a:pPr marL="0" indent="0" defTabSz="776288">
              <a:lnSpc>
                <a:spcPct val="100000"/>
              </a:lnSpc>
              <a:buNone/>
            </a:pPr>
            <a:r>
              <a:rPr lang="en-US" sz="1800" dirty="0" smtClean="0">
                <a:sym typeface="Wingdings" panose="05000000000000000000" pitchFamily="2" charset="2"/>
              </a:rPr>
              <a:t>							= </a:t>
            </a:r>
            <a:r>
              <a:rPr lang="en-US" sz="1800" dirty="0" err="1" smtClean="0">
                <a:sym typeface="Wingdings" panose="05000000000000000000" pitchFamily="2" charset="2"/>
              </a:rPr>
              <a:t>Valore</a:t>
            </a:r>
            <a:r>
              <a:rPr lang="en-US" sz="1800" dirty="0" smtClean="0"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ym typeface="Wingdings" panose="05000000000000000000" pitchFamily="2" charset="2"/>
              </a:rPr>
              <a:t>delle</a:t>
            </a:r>
            <a:r>
              <a:rPr lang="en-US" sz="1800" dirty="0" smtClean="0"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ym typeface="Wingdings" panose="05000000000000000000" pitchFamily="2" charset="2"/>
              </a:rPr>
              <a:t>attività</a:t>
            </a:r>
            <a:r>
              <a:rPr lang="en-US" sz="1800" dirty="0" smtClean="0"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ym typeface="Wingdings" panose="05000000000000000000" pitchFamily="2" charset="2"/>
              </a:rPr>
              <a:t>turistiche</a:t>
            </a:r>
            <a:endParaRPr lang="en-US" sz="1800" dirty="0" smtClean="0">
              <a:sym typeface="Wingdings" panose="05000000000000000000" pitchFamily="2" charset="2"/>
            </a:endParaRPr>
          </a:p>
          <a:p>
            <a:pPr marL="0" indent="0" defTabSz="776288">
              <a:lnSpc>
                <a:spcPct val="100000"/>
              </a:lnSpc>
              <a:buNone/>
            </a:pPr>
            <a:r>
              <a:rPr lang="en-US" sz="1800" dirty="0" smtClean="0">
                <a:sym typeface="Wingdings" panose="05000000000000000000" pitchFamily="2" charset="2"/>
              </a:rPr>
              <a:t>							= </a:t>
            </a:r>
            <a:r>
              <a:rPr lang="en-US" sz="1800" dirty="0" err="1" smtClean="0">
                <a:sym typeface="Wingdings" panose="05000000000000000000" pitchFamily="2" charset="2"/>
              </a:rPr>
              <a:t>Valore</a:t>
            </a:r>
            <a:r>
              <a:rPr lang="en-US" sz="1800" dirty="0" smtClean="0"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ym typeface="Wingdings" panose="05000000000000000000" pitchFamily="2" charset="2"/>
              </a:rPr>
              <a:t>della</a:t>
            </a:r>
            <a:r>
              <a:rPr lang="en-US" sz="1800" dirty="0" smtClean="0"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ym typeface="Wingdings" panose="05000000000000000000" pitchFamily="2" charset="2"/>
              </a:rPr>
              <a:t>ricaduta</a:t>
            </a:r>
            <a:r>
              <a:rPr lang="en-US" sz="1800" dirty="0" smtClean="0"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ym typeface="Wingdings" panose="05000000000000000000" pitchFamily="2" charset="2"/>
              </a:rPr>
              <a:t>economica</a:t>
            </a:r>
            <a:r>
              <a:rPr lang="en-US" sz="1800" dirty="0" smtClean="0">
                <a:sym typeface="Wingdings" panose="05000000000000000000" pitchFamily="2" charset="2"/>
              </a:rPr>
              <a:t> locale</a:t>
            </a:r>
          </a:p>
          <a:p>
            <a:pPr marL="0" indent="0" defTabSz="776288">
              <a:lnSpc>
                <a:spcPct val="100000"/>
              </a:lnSpc>
              <a:buNone/>
            </a:pPr>
            <a:r>
              <a:rPr lang="en-US" sz="1800" dirty="0" smtClean="0">
                <a:sym typeface="Wingdings" panose="05000000000000000000" pitchFamily="2" charset="2"/>
              </a:rPr>
              <a:t>							= </a:t>
            </a:r>
            <a:r>
              <a:rPr lang="en-US" sz="1800" dirty="0" err="1" smtClean="0">
                <a:sym typeface="Wingdings" panose="05000000000000000000" pitchFamily="2" charset="2"/>
              </a:rPr>
              <a:t>Valore</a:t>
            </a:r>
            <a:r>
              <a:rPr lang="en-US" sz="1800" dirty="0" smtClean="0"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ym typeface="Wingdings" panose="05000000000000000000" pitchFamily="2" charset="2"/>
              </a:rPr>
              <a:t>scientifico</a:t>
            </a:r>
            <a:endParaRPr lang="en-US" sz="1800" dirty="0" smtClean="0">
              <a:sym typeface="Wingdings" panose="05000000000000000000" pitchFamily="2" charset="2"/>
            </a:endParaRPr>
          </a:p>
          <a:p>
            <a:pPr marL="0" indent="0" defTabSz="776288">
              <a:lnSpc>
                <a:spcPct val="100000"/>
              </a:lnSpc>
              <a:buNone/>
            </a:pPr>
            <a:r>
              <a:rPr lang="en-US" sz="1800" dirty="0">
                <a:sym typeface="Wingdings" panose="05000000000000000000" pitchFamily="2" charset="2"/>
              </a:rPr>
              <a:t>	</a:t>
            </a:r>
            <a:r>
              <a:rPr lang="en-US" sz="1800" dirty="0" smtClean="0">
                <a:sym typeface="Wingdings" panose="05000000000000000000" pitchFamily="2" charset="2"/>
              </a:rPr>
              <a:t>		     				= </a:t>
            </a:r>
            <a:r>
              <a:rPr lang="en-US" sz="1800" dirty="0" err="1" smtClean="0">
                <a:sym typeface="Wingdings" panose="05000000000000000000" pitchFamily="2" charset="2"/>
              </a:rPr>
              <a:t>Valore</a:t>
            </a:r>
            <a:r>
              <a:rPr lang="en-US" sz="1800" dirty="0" smtClean="0"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ym typeface="Wingdings" panose="05000000000000000000" pitchFamily="2" charset="2"/>
              </a:rPr>
              <a:t>didattico-educativo</a:t>
            </a:r>
            <a:endParaRPr lang="en-US" sz="1800" dirty="0" smtClean="0">
              <a:sym typeface="Wingdings" panose="05000000000000000000" pitchFamily="2" charset="2"/>
            </a:endParaRPr>
          </a:p>
          <a:p>
            <a:pPr marL="0" indent="0" defTabSz="776288">
              <a:lnSpc>
                <a:spcPct val="100000"/>
              </a:lnSpc>
              <a:buNone/>
            </a:pPr>
            <a:endParaRPr lang="en-US" sz="1800" dirty="0" smtClean="0">
              <a:sym typeface="Wingdings" panose="05000000000000000000" pitchFamily="2" charset="2"/>
            </a:endParaRPr>
          </a:p>
          <a:p>
            <a:pPr defTabSz="776288">
              <a:lnSpc>
                <a:spcPct val="100000"/>
              </a:lnSpc>
            </a:pPr>
            <a:r>
              <a:rPr lang="it-IT" sz="2000" dirty="0" smtClean="0">
                <a:sym typeface="Wingdings" panose="05000000000000000000" pitchFamily="2" charset="2"/>
              </a:rPr>
              <a:t>Costi ambientali				 Impronta carbonica</a:t>
            </a:r>
          </a:p>
        </p:txBody>
      </p:sp>
      <p:cxnSp>
        <p:nvCxnSpPr>
          <p:cNvPr id="5" name="Connettore 1 4"/>
          <p:cNvCxnSpPr/>
          <p:nvPr/>
        </p:nvCxnSpPr>
        <p:spPr>
          <a:xfrm flipV="1">
            <a:off x="977900" y="5872260"/>
            <a:ext cx="10354659" cy="14651"/>
          </a:xfrm>
          <a:prstGeom prst="line">
            <a:avLst/>
          </a:prstGeom>
          <a:ln w="38100">
            <a:solidFill>
              <a:srgbClr val="95C1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705254" y="5857972"/>
            <a:ext cx="6800850" cy="36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FontTx/>
              <a:buNone/>
            </a:pPr>
            <a:r>
              <a:rPr lang="it-IT" altLang="en-US" sz="2000" b="1" dirty="0">
                <a:latin typeface="+mn-lt"/>
                <a:ea typeface="Lucida Sans Unicode" panose="020B0602030504020204" pitchFamily="34" charset="0"/>
                <a:cs typeface="Lucida Sans Unicode" panose="020B0602030504020204" pitchFamily="34" charset="0"/>
                <a:sym typeface="Symbol" panose="05050102010706020507" pitchFamily="18" charset="2"/>
              </a:rPr>
              <a:t>R</a:t>
            </a:r>
            <a:r>
              <a:rPr lang="it-IT" altLang="en-US" sz="2000" b="1" dirty="0" smtClean="0">
                <a:latin typeface="+mn-lt"/>
                <a:ea typeface="Lucida Sans Unicode" panose="020B0602030504020204" pitchFamily="34" charset="0"/>
                <a:cs typeface="Lucida Sans Unicode" panose="020B0602030504020204" pitchFamily="34" charset="0"/>
                <a:sym typeface="Symbol" panose="05050102010706020507" pitchFamily="18" charset="2"/>
              </a:rPr>
              <a:t>icchezza prodotta </a:t>
            </a:r>
            <a:r>
              <a:rPr lang="it-IT" altLang="en-US" sz="2000" b="1" dirty="0" err="1" smtClean="0">
                <a:latin typeface="+mn-lt"/>
                <a:ea typeface="Lucida Sans Unicode" panose="020B0602030504020204" pitchFamily="34" charset="0"/>
                <a:cs typeface="Lucida Sans Unicode" panose="020B0602030504020204" pitchFamily="34" charset="0"/>
                <a:sym typeface="Symbol" panose="05050102010706020507" pitchFamily="18" charset="2"/>
              </a:rPr>
              <a:t>e|o</a:t>
            </a:r>
            <a:r>
              <a:rPr lang="it-IT" altLang="en-US" sz="2000" b="1" dirty="0" smtClean="0">
                <a:latin typeface="+mn-lt"/>
                <a:ea typeface="Lucida Sans Unicode" panose="020B0602030504020204" pitchFamily="34" charset="0"/>
                <a:cs typeface="Lucida Sans Unicode" panose="020B0602030504020204" pitchFamily="34" charset="0"/>
                <a:sym typeface="Symbol" panose="05050102010706020507" pitchFamily="18" charset="2"/>
              </a:rPr>
              <a:t> consumata </a:t>
            </a:r>
            <a:r>
              <a:rPr lang="it-IT" altLang="en-US" sz="2000" b="1" dirty="0">
                <a:latin typeface="+mn-lt"/>
                <a:ea typeface="Lucida Sans Unicode" panose="020B0602030504020204" pitchFamily="34" charset="0"/>
                <a:cs typeface="Lucida Sans Unicode" panose="020B0602030504020204" pitchFamily="34" charset="0"/>
                <a:sym typeface="Symbol" panose="05050102010706020507" pitchFamily="18" charset="2"/>
              </a:rPr>
              <a:t>dall’area protetta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592" y="2691131"/>
            <a:ext cx="1235193" cy="82387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96" y="3558103"/>
            <a:ext cx="1401079" cy="90392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/>
          <a:srcRect b="6233"/>
          <a:stretch/>
        </p:blipFill>
        <p:spPr>
          <a:xfrm>
            <a:off x="2582532" y="3529528"/>
            <a:ext cx="1140706" cy="80117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1410" y="3558103"/>
            <a:ext cx="1328375" cy="78972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806" y="4511675"/>
            <a:ext cx="2106058" cy="967535"/>
          </a:xfrm>
          <a:prstGeom prst="rect">
            <a:avLst/>
          </a:prstGeom>
        </p:spPr>
      </p:pic>
      <p:pic>
        <p:nvPicPr>
          <p:cNvPr id="14" name="Picture 2" descr="http://www.riservaditorreguaceto.it/public/doc_vari/archive/Guidetti-fig-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528" y="4378258"/>
            <a:ext cx="1492257" cy="111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3488" y="2692155"/>
            <a:ext cx="1238192" cy="823874"/>
          </a:xfrm>
          <a:prstGeom prst="rect">
            <a:avLst/>
          </a:prstGeom>
        </p:spPr>
      </p:pic>
      <p:pic>
        <p:nvPicPr>
          <p:cNvPr id="21" name="Picture 6" descr="Risultati immagini per area marina protetta porto cesare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35" y="2692155"/>
            <a:ext cx="1238062" cy="82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10"/>
          <a:srcRect l="17583" t="5625" r="23167" b="3750"/>
          <a:stretch/>
        </p:blipFill>
        <p:spPr>
          <a:xfrm>
            <a:off x="2065879" y="2802975"/>
            <a:ext cx="2112359" cy="25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38200" y="3222493"/>
            <a:ext cx="10515600" cy="8002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sz="2800" dirty="0" smtClean="0">
                <a:solidFill>
                  <a:schemeClr val="bg1"/>
                </a:solidFill>
              </a:rPr>
              <a:t>Aree protette </a:t>
            </a:r>
            <a:r>
              <a:rPr lang="it-IT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Gioco per i naturalisti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Diamo i numeri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873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Pavan </a:t>
            </a:r>
            <a:r>
              <a:rPr lang="it-IT" dirty="0" err="1" smtClean="0"/>
              <a:t>Sukhdev</a:t>
            </a:r>
            <a:r>
              <a:rPr lang="it-IT" dirty="0"/>
              <a:t/>
            </a:r>
            <a:br>
              <a:rPr lang="it-IT" dirty="0"/>
            </a:br>
            <a:r>
              <a:rPr lang="it-IT" sz="3600" i="1" dirty="0" smtClean="0"/>
              <a:t>The </a:t>
            </a:r>
            <a:r>
              <a:rPr lang="it-IT" sz="3600" i="1" dirty="0" err="1" smtClean="0"/>
              <a:t>Economics</a:t>
            </a:r>
            <a:r>
              <a:rPr lang="it-IT" sz="3600" i="1" dirty="0" smtClean="0"/>
              <a:t> of </a:t>
            </a:r>
            <a:r>
              <a:rPr lang="it-IT" sz="3600" i="1" dirty="0" err="1" smtClean="0"/>
              <a:t>Ecosystems</a:t>
            </a:r>
            <a:r>
              <a:rPr lang="it-IT" sz="3600" i="1" dirty="0" smtClean="0"/>
              <a:t> and </a:t>
            </a:r>
            <a:r>
              <a:rPr lang="it-IT" sz="3600" i="1" dirty="0" err="1" smtClean="0"/>
              <a:t>Biodiversity</a:t>
            </a:r>
            <a:r>
              <a:rPr lang="it-IT" sz="3600" i="1" dirty="0" smtClean="0"/>
              <a:t> </a:t>
            </a:r>
            <a:r>
              <a:rPr lang="it-IT" sz="3600" dirty="0" smtClean="0"/>
              <a:t>– TEEB (2008)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4886373"/>
            <a:ext cx="10515600" cy="1290590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Economy accounts for private </a:t>
            </a:r>
            <a:r>
              <a:rPr lang="it-IT" dirty="0" err="1" smtClean="0"/>
              <a:t>profits</a:t>
            </a:r>
            <a:r>
              <a:rPr lang="it-IT" dirty="0" smtClean="0"/>
              <a:t>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for public </a:t>
            </a:r>
            <a:r>
              <a:rPr lang="it-IT" dirty="0" err="1" smtClean="0"/>
              <a:t>losses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… and </a:t>
            </a:r>
            <a:r>
              <a:rPr lang="it-IT" dirty="0" err="1" smtClean="0"/>
              <a:t>not</a:t>
            </a:r>
            <a:r>
              <a:rPr lang="it-IT" dirty="0" smtClean="0"/>
              <a:t> for public </a:t>
            </a:r>
            <a:r>
              <a:rPr lang="it-IT" dirty="0" err="1" smtClean="0"/>
              <a:t>gains</a:t>
            </a:r>
            <a:r>
              <a:rPr lang="it-IT" dirty="0" smtClean="0"/>
              <a:t>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912" y="2393229"/>
            <a:ext cx="1705213" cy="1705213"/>
          </a:xfrm>
          <a:prstGeom prst="rect">
            <a:avLst/>
          </a:prstGeom>
        </p:spPr>
      </p:pic>
      <p:pic>
        <p:nvPicPr>
          <p:cNvPr id="10246" name="Picture 6" descr="https://pi.tedcdn.com/r/pe.tedcdn.com/images/ted/806b4c5fea090af91b2c1b0d56d904adace109d6_800x600.jpg?quality=89&amp;w=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2" y="1947912"/>
            <a:ext cx="3613084" cy="27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61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surrogato dell’ape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31274"/>
            <a:ext cx="4585046" cy="458504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055" y="1531273"/>
            <a:ext cx="5263495" cy="315809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055" y="3481115"/>
            <a:ext cx="3948703" cy="263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9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http://freshwaterwatch.thewaterhub.org/sites/default/files/ecosystem-services-diag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525" y="95533"/>
            <a:ext cx="6802646" cy="666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89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93379" cy="1325563"/>
          </a:xfrm>
        </p:spPr>
        <p:txBody>
          <a:bodyPr>
            <a:normAutofit/>
          </a:bodyPr>
          <a:lstStyle/>
          <a:p>
            <a:r>
              <a:rPr lang="it-IT" sz="4000" dirty="0" smtClean="0"/>
              <a:t>Ecosistema – Servizi </a:t>
            </a:r>
            <a:r>
              <a:rPr lang="it-IT" sz="4000" dirty="0" err="1" smtClean="0"/>
              <a:t>ecosistemici</a:t>
            </a:r>
            <a:r>
              <a:rPr lang="it-IT" sz="4000" dirty="0" smtClean="0"/>
              <a:t> – Sistema antropico</a:t>
            </a:r>
            <a:endParaRPr lang="it-IT" dirty="0"/>
          </a:p>
        </p:txBody>
      </p:sp>
      <p:pic>
        <p:nvPicPr>
          <p:cNvPr id="4" name="Immagine 16" descr="schema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r="65566"/>
          <a:stretch/>
        </p:blipFill>
        <p:spPr bwMode="auto">
          <a:xfrm>
            <a:off x="1924050" y="1857374"/>
            <a:ext cx="2880000" cy="429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6" descr="schema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6" r="-8029"/>
          <a:stretch/>
        </p:blipFill>
        <p:spPr bwMode="auto">
          <a:xfrm>
            <a:off x="7149266" y="1865790"/>
            <a:ext cx="3816000" cy="429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6" descr="schema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0" t="-1" r="37514" b="-2350"/>
          <a:stretch/>
        </p:blipFill>
        <p:spPr bwMode="auto">
          <a:xfrm>
            <a:off x="4596300" y="1865790"/>
            <a:ext cx="2556000" cy="43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4804050" y="6343650"/>
            <a:ext cx="565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Haines-Young R., </a:t>
            </a:r>
            <a:r>
              <a:rPr lang="en-US" sz="1100" dirty="0" err="1">
                <a:latin typeface="+mj-lt"/>
              </a:rPr>
              <a:t>Potschin</a:t>
            </a:r>
            <a:r>
              <a:rPr lang="en-US" sz="1100" dirty="0">
                <a:latin typeface="+mj-lt"/>
              </a:rPr>
              <a:t> M. (2013), </a:t>
            </a:r>
            <a:r>
              <a:rPr lang="en-US" sz="1100" i="1" dirty="0">
                <a:latin typeface="+mj-lt"/>
              </a:rPr>
              <a:t>CICES V4.3 – Revised report prepared following consultation on CICES Version 4</a:t>
            </a:r>
            <a:r>
              <a:rPr lang="en-US" sz="1100" dirty="0">
                <a:latin typeface="+mj-lt"/>
              </a:rPr>
              <a:t>, August-December 2012. EEA Framework Contract No EEA/IEA/09/003</a:t>
            </a:r>
            <a:endParaRPr lang="it-IT" sz="1100" dirty="0">
              <a:latin typeface="+mj-lt"/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4878388" y="1688360"/>
            <a:ext cx="5637212" cy="4629149"/>
          </a:xfrm>
          <a:prstGeom prst="roundRect">
            <a:avLst/>
          </a:prstGeom>
          <a:solidFill>
            <a:srgbClr val="92D050">
              <a:alpha val="30000"/>
            </a:srgbClr>
          </a:solidFill>
          <a:ln w="50800" cmpd="thickThin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666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Value4money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247657"/>
            <a:ext cx="10515600" cy="4351338"/>
          </a:xfrm>
        </p:spPr>
        <p:txBody>
          <a:bodyPr/>
          <a:lstStyle/>
          <a:p>
            <a:r>
              <a:rPr lang="it-IT" dirty="0" smtClean="0"/>
              <a:t>Posto che la biodiversità ha un valore in sé</a:t>
            </a:r>
          </a:p>
          <a:p>
            <a:r>
              <a:rPr lang="it-IT" dirty="0" smtClean="0"/>
              <a:t>Risorse spese per l’ambiente valgono in termini di benefici per la comunità</a:t>
            </a:r>
            <a:br>
              <a:rPr lang="it-IT" dirty="0" smtClean="0"/>
            </a:br>
            <a:r>
              <a:rPr lang="it-IT" dirty="0" smtClean="0"/>
              <a:t>e non solo…</a:t>
            </a:r>
          </a:p>
          <a:p>
            <a:r>
              <a:rPr lang="it-IT" dirty="0" smtClean="0"/>
              <a:t>Benefici ripagano il finanziamento pubblico</a:t>
            </a:r>
            <a:br>
              <a:rPr lang="it-IT" dirty="0" smtClean="0"/>
            </a:br>
            <a:r>
              <a:rPr lang="it-IT" dirty="0" smtClean="0"/>
              <a:t>e non solo…</a:t>
            </a:r>
          </a:p>
          <a:p>
            <a:r>
              <a:rPr lang="it-IT" dirty="0" smtClean="0"/>
              <a:t>Benefici sono </a:t>
            </a:r>
            <a:r>
              <a:rPr lang="it-IT" i="1" dirty="0" smtClean="0"/>
              <a:t>n</a:t>
            </a:r>
            <a:r>
              <a:rPr lang="it-IT" dirty="0" smtClean="0"/>
              <a:t> volte superiori al finanziamento </a:t>
            </a:r>
            <a:r>
              <a:rPr lang="it-IT" dirty="0" smtClean="0"/>
              <a:t>pubblico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95013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1118" y="384175"/>
            <a:ext cx="10515600" cy="1325563"/>
          </a:xfrm>
        </p:spPr>
        <p:txBody>
          <a:bodyPr/>
          <a:lstStyle/>
          <a:p>
            <a:r>
              <a:rPr lang="it-IT" dirty="0" smtClean="0"/>
              <a:t>Grazie per l’attenzione ;-)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64" y="2370959"/>
            <a:ext cx="2973186" cy="294847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087" y="2370959"/>
            <a:ext cx="2964950" cy="297318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548" y="2370959"/>
            <a:ext cx="2966741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1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46216" y="3174052"/>
            <a:ext cx="10515600" cy="138499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it-IT" sz="2800" dirty="0" smtClean="0">
              <a:solidFill>
                <a:schemeClr val="bg1"/>
              </a:solidFill>
            </a:endParaRPr>
          </a:p>
          <a:p>
            <a:r>
              <a:rPr lang="it-IT" sz="2800" dirty="0" smtClean="0">
                <a:solidFill>
                  <a:schemeClr val="bg1"/>
                </a:solidFill>
              </a:rPr>
              <a:t>Aree protette </a:t>
            </a:r>
            <a:r>
              <a:rPr lang="it-IT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Riserve indiane precluse ad ogni forma di sviluppo economico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46216" y="5033709"/>
            <a:ext cx="10515600" cy="8002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sz="2800" dirty="0" smtClean="0">
                <a:solidFill>
                  <a:schemeClr val="bg1"/>
                </a:solidFill>
              </a:rPr>
              <a:t>Aree protette </a:t>
            </a:r>
            <a:r>
              <a:rPr lang="it-IT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Gioco per i naturalisti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38200" y="1745283"/>
            <a:ext cx="10515600" cy="9541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it-IT" sz="2800" dirty="0" smtClean="0">
              <a:solidFill>
                <a:schemeClr val="bg1"/>
              </a:solidFill>
            </a:endParaRPr>
          </a:p>
          <a:p>
            <a:r>
              <a:rPr lang="it-IT" sz="2800" dirty="0" smtClean="0">
                <a:solidFill>
                  <a:schemeClr val="bg1"/>
                </a:solidFill>
              </a:rPr>
              <a:t>Aree protette </a:t>
            </a:r>
            <a:r>
              <a:rPr lang="it-IT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Costo per la società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Diamo i numeri per sfatare alcuni miti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6600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838200" y="3038364"/>
            <a:ext cx="10515600" cy="9541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it-IT" sz="2800" dirty="0" smtClean="0">
              <a:solidFill>
                <a:schemeClr val="bg1"/>
              </a:solidFill>
            </a:endParaRPr>
          </a:p>
          <a:p>
            <a:r>
              <a:rPr lang="it-IT" sz="2800" dirty="0" smtClean="0">
                <a:solidFill>
                  <a:schemeClr val="bg1"/>
                </a:solidFill>
              </a:rPr>
              <a:t>Aree protette </a:t>
            </a:r>
            <a:r>
              <a:rPr lang="it-IT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Costo per la società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Diamo i numeri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7066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897966"/>
          </a:xfrm>
        </p:spPr>
        <p:txBody>
          <a:bodyPr>
            <a:normAutofit/>
          </a:bodyPr>
          <a:lstStyle/>
          <a:p>
            <a:r>
              <a:rPr lang="it-IT" dirty="0" smtClean="0"/>
              <a:t>Ministero </a:t>
            </a:r>
            <a:r>
              <a:rPr lang="it-IT" dirty="0"/>
              <a:t>dell'Ambiente e della Tutela del Territorio e del </a:t>
            </a:r>
            <a:r>
              <a:rPr lang="it-IT" dirty="0" smtClean="0"/>
              <a:t>Mare: RENDICONTARE!</a:t>
            </a:r>
          </a:p>
        </p:txBody>
      </p:sp>
      <p:pic>
        <p:nvPicPr>
          <p:cNvPr id="8194" name="Picture 2" descr="http://img.tgcom24.mediaset.it/binary/ufficio-stampa/1.$plit/C_4_articolo_2060189__ImageGallery__imageGalleryItem_8_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527" y="2373216"/>
            <a:ext cx="1182682" cy="86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Corte dei Conti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05" y="2400518"/>
            <a:ext cx="3333750" cy="42862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21" y="4717784"/>
            <a:ext cx="1865988" cy="77749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436" y="3629573"/>
            <a:ext cx="1326010" cy="103031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78" y="3680237"/>
            <a:ext cx="1357211" cy="101659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69" y="5819540"/>
            <a:ext cx="1678318" cy="96389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505" y="5563702"/>
            <a:ext cx="1702876" cy="1143537"/>
          </a:xfrm>
          <a:prstGeom prst="rect">
            <a:avLst/>
          </a:prstGeom>
        </p:spPr>
      </p:pic>
      <p:sp>
        <p:nvSpPr>
          <p:cNvPr id="10" name="Personalizzato 9">
            <a:hlinkClick r:id="" action="ppaction://noaction" highlightClick="1"/>
          </p:cNvPr>
          <p:cNvSpPr/>
          <p:nvPr/>
        </p:nvSpPr>
        <p:spPr>
          <a:xfrm>
            <a:off x="6096000" y="2876382"/>
            <a:ext cx="114677" cy="129368"/>
          </a:xfrm>
          <a:prstGeom prst="actionButtonBlank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Personalizzato 13">
            <a:hlinkClick r:id="" action="ppaction://noaction" highlightClick="1"/>
          </p:cNvPr>
          <p:cNvSpPr/>
          <p:nvPr/>
        </p:nvSpPr>
        <p:spPr>
          <a:xfrm>
            <a:off x="7131811" y="4764507"/>
            <a:ext cx="114677" cy="129368"/>
          </a:xfrm>
          <a:prstGeom prst="actionButtonBlank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Personalizzato 14">
            <a:hlinkClick r:id="" action="ppaction://noaction" highlightClick="1"/>
          </p:cNvPr>
          <p:cNvSpPr/>
          <p:nvPr/>
        </p:nvSpPr>
        <p:spPr>
          <a:xfrm>
            <a:off x="7140011" y="4949526"/>
            <a:ext cx="114677" cy="129368"/>
          </a:xfrm>
          <a:prstGeom prst="actionButtonBlank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Personalizzato 15">
            <a:hlinkClick r:id="" action="ppaction://noaction" highlightClick="1"/>
          </p:cNvPr>
          <p:cNvSpPr/>
          <p:nvPr/>
        </p:nvSpPr>
        <p:spPr>
          <a:xfrm>
            <a:off x="7024628" y="5355633"/>
            <a:ext cx="114677" cy="129368"/>
          </a:xfrm>
          <a:prstGeom prst="actionButtonBlank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Personalizzato 16">
            <a:hlinkClick r:id="" action="ppaction://noaction" highlightClick="1"/>
          </p:cNvPr>
          <p:cNvSpPr/>
          <p:nvPr/>
        </p:nvSpPr>
        <p:spPr>
          <a:xfrm>
            <a:off x="6519090" y="6034470"/>
            <a:ext cx="114677" cy="129368"/>
          </a:xfrm>
          <a:prstGeom prst="actionButtonBlank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Personalizzato 17">
            <a:hlinkClick r:id="" action="ppaction://noaction" highlightClick="1"/>
          </p:cNvPr>
          <p:cNvSpPr/>
          <p:nvPr/>
        </p:nvSpPr>
        <p:spPr>
          <a:xfrm>
            <a:off x="5009275" y="4764507"/>
            <a:ext cx="114677" cy="129368"/>
          </a:xfrm>
          <a:prstGeom prst="actionButtonBlank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Personalizzato 23">
            <a:hlinkClick r:id="" action="ppaction://noaction" highlightClick="1"/>
          </p:cNvPr>
          <p:cNvSpPr/>
          <p:nvPr/>
        </p:nvSpPr>
        <p:spPr>
          <a:xfrm>
            <a:off x="6576428" y="4227314"/>
            <a:ext cx="114677" cy="129368"/>
          </a:xfrm>
          <a:prstGeom prst="actionButtonBlank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410" y="3279395"/>
            <a:ext cx="1340799" cy="889008"/>
          </a:xfrm>
          <a:prstGeom prst="rect">
            <a:avLst/>
          </a:prstGeom>
        </p:spPr>
      </p:pic>
      <p:sp>
        <p:nvSpPr>
          <p:cNvPr id="19" name="Personalizzato 18">
            <a:hlinkClick r:id="" action="ppaction://noaction" highlightClick="1"/>
          </p:cNvPr>
          <p:cNvSpPr/>
          <p:nvPr/>
        </p:nvSpPr>
        <p:spPr>
          <a:xfrm>
            <a:off x="5009274" y="5282168"/>
            <a:ext cx="114677" cy="129368"/>
          </a:xfrm>
          <a:prstGeom prst="actionButtonBlank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0892" y="4875756"/>
            <a:ext cx="1299374" cy="84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5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4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Contabilità ambientale</a:t>
            </a:r>
            <a:endParaRPr lang="it-IT" dirty="0"/>
          </a:p>
        </p:txBody>
      </p:sp>
      <p:sp>
        <p:nvSpPr>
          <p:cNvPr id="4" name="AutoShape 3"/>
          <p:cNvSpPr>
            <a:spLocks/>
          </p:cNvSpPr>
          <p:nvPr/>
        </p:nvSpPr>
        <p:spPr bwMode="auto">
          <a:xfrm rot="16200000">
            <a:off x="7254875" y="3850005"/>
            <a:ext cx="533400" cy="3257550"/>
          </a:xfrm>
          <a:prstGeom prst="leftBrace">
            <a:avLst>
              <a:gd name="adj1" fmla="val 50893"/>
              <a:gd name="adj2" fmla="val 50000"/>
            </a:avLst>
          </a:prstGeom>
          <a:noFill/>
          <a:ln w="3810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+mj-lt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37190" y="5726430"/>
            <a:ext cx="6800850" cy="36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FontTx/>
              <a:buNone/>
            </a:pPr>
            <a:r>
              <a:rPr lang="it-IT" altLang="en-US" sz="2000" b="1" dirty="0" smtClean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  <a:sym typeface="Symbol" panose="05050102010706020507" pitchFamily="18" charset="2"/>
              </a:rPr>
              <a:t>somma </a:t>
            </a:r>
            <a:r>
              <a:rPr lang="it-IT" altLang="en-US" sz="2000" b="1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  <a:sym typeface="Symbol" panose="05050102010706020507" pitchFamily="18" charset="2"/>
              </a:rPr>
              <a:t>= ricchezza </a:t>
            </a:r>
            <a:r>
              <a:rPr lang="it-IT" altLang="en-US" sz="2000" b="1" dirty="0" smtClean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  <a:sym typeface="Symbol" panose="05050102010706020507" pitchFamily="18" charset="2"/>
              </a:rPr>
              <a:t>prodotta | consumata</a:t>
            </a:r>
            <a:endParaRPr lang="it-IT" altLang="en-US" sz="2000" b="1" dirty="0">
              <a:latin typeface="+mj-lt"/>
              <a:ea typeface="Lucida Sans Unicode" panose="020B0602030504020204" pitchFamily="34" charset="0"/>
              <a:cs typeface="Lucida Sans Unicode" panose="020B0602030504020204" pitchFamily="34" charset="0"/>
              <a:sym typeface="Symbol" panose="05050102010706020507" pitchFamily="18" charset="2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97050" y="1630680"/>
            <a:ext cx="8610600" cy="369888"/>
          </a:xfrm>
          <a:prstGeom prst="rect">
            <a:avLst/>
          </a:prstGeom>
          <a:solidFill>
            <a:srgbClr val="92D050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FontTx/>
              <a:buNone/>
            </a:pPr>
            <a:r>
              <a:rPr lang="it-IT" altLang="en-US" sz="2000" b="1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Contabilità </a:t>
            </a:r>
            <a:r>
              <a:rPr lang="it-IT" altLang="en-US" sz="2000" b="1" dirty="0" smtClean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ambientale</a:t>
            </a:r>
            <a:endParaRPr lang="it-IT" altLang="en-US" sz="2000" b="1" dirty="0">
              <a:latin typeface="+mj-lt"/>
              <a:ea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797050" y="1992630"/>
            <a:ext cx="2819400" cy="953723"/>
          </a:xfrm>
          <a:prstGeom prst="rect">
            <a:avLst/>
          </a:prstGeom>
          <a:solidFill>
            <a:srgbClr val="FF9900">
              <a:alpha val="50195"/>
            </a:srgbClr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FontTx/>
              <a:buNone/>
            </a:pPr>
            <a:r>
              <a:rPr lang="it-IT" altLang="en-US" sz="1800" b="1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Conto del patrimonio </a:t>
            </a:r>
            <a:r>
              <a:rPr lang="it-IT" altLang="en-US" sz="1800" b="1" dirty="0" smtClean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ambientale</a:t>
            </a:r>
          </a:p>
          <a:p>
            <a:pPr algn="ctr" eaLnBrk="1" hangingPunct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FontTx/>
              <a:buNone/>
            </a:pPr>
            <a:endParaRPr lang="it-IT" altLang="en-US" sz="1800" b="1" dirty="0">
              <a:latin typeface="+mj-lt"/>
              <a:ea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616450" y="1992630"/>
            <a:ext cx="5791200" cy="962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FontTx/>
              <a:buNone/>
            </a:pPr>
            <a:r>
              <a:rPr lang="it-IT" altLang="en-US" sz="1800" b="1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Conto dei flussi</a:t>
            </a:r>
            <a:br>
              <a:rPr lang="it-IT" altLang="en-US" sz="1800" b="1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it-IT" altLang="en-US" sz="1800" b="1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ambientali</a:t>
            </a:r>
          </a:p>
          <a:p>
            <a:pPr algn="ctr" eaLnBrk="1" hangingPunct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FontTx/>
              <a:buNone/>
            </a:pPr>
            <a:endParaRPr lang="it-IT" altLang="en-US" sz="1800" b="1" dirty="0">
              <a:latin typeface="+mj-lt"/>
              <a:ea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797050" y="2945130"/>
            <a:ext cx="2819400" cy="2282420"/>
          </a:xfrm>
          <a:prstGeom prst="rect">
            <a:avLst/>
          </a:prstGeom>
          <a:solidFill>
            <a:srgbClr val="FFCC00">
              <a:alpha val="50195"/>
            </a:srgbClr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FontTx/>
              <a:buNone/>
            </a:pPr>
            <a:r>
              <a:rPr lang="it-IT" altLang="en-US" sz="1800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Analisi qualitativa</a:t>
            </a:r>
            <a:br>
              <a:rPr lang="it-IT" altLang="en-US" sz="1800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it-IT" altLang="en-US" sz="1800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Analisi </a:t>
            </a:r>
            <a:r>
              <a:rPr lang="it-IT" altLang="en-US" sz="1800" dirty="0" smtClean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quantitativa:</a:t>
            </a:r>
          </a:p>
          <a:p>
            <a:pPr marL="449263" eaLnBrk="1" hangingPunct="1">
              <a:spcBef>
                <a:spcPct val="50000"/>
              </a:spcBef>
              <a:buClr>
                <a:srgbClr val="000000"/>
              </a:buClr>
              <a:buFontTx/>
              <a:buNone/>
            </a:pPr>
            <a:r>
              <a:rPr lang="it-IT" altLang="en-US" sz="1800" dirty="0" smtClean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Monitoraggi faunistici</a:t>
            </a:r>
            <a:r>
              <a:rPr lang="it-IT" altLang="en-US" sz="1800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it-IT" altLang="en-US" sz="1800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it-IT" altLang="en-US" sz="1800" i="1" dirty="0" smtClean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Visual </a:t>
            </a:r>
            <a:r>
              <a:rPr lang="it-IT" altLang="en-US" sz="1800" i="1" dirty="0" err="1" smtClean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census</a:t>
            </a:r>
            <a:r>
              <a:rPr lang="it-IT" altLang="en-US" sz="1800" i="1" dirty="0" smtClean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it-IT" altLang="en-US" sz="1800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it-IT" altLang="en-US" sz="1800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it-IT" altLang="en-US" sz="2400" dirty="0" smtClean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it-IT" altLang="en-US" sz="2400" dirty="0" smtClean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it-IT" altLang="en-US" sz="1800" dirty="0" smtClean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it-IT" altLang="en-US" sz="1800" dirty="0" smtClean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</a:br>
            <a:endParaRPr lang="it-IT" altLang="en-US" sz="2200" dirty="0">
              <a:latin typeface="+mj-lt"/>
              <a:ea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616450" y="2945130"/>
            <a:ext cx="2895600" cy="2260600"/>
          </a:xfrm>
          <a:prstGeom prst="rect">
            <a:avLst/>
          </a:prstGeom>
          <a:solidFill>
            <a:schemeClr val="accent5">
              <a:lumMod val="20000"/>
              <a:lumOff val="80000"/>
              <a:alpha val="50195"/>
            </a:schemeClr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49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FontTx/>
              <a:buNone/>
            </a:pPr>
            <a:r>
              <a:rPr lang="it-IT" altLang="en-US" sz="1800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Costi:</a:t>
            </a:r>
          </a:p>
          <a:p>
            <a:pPr eaLnBrk="1" hangingPunct="1">
              <a:lnSpc>
                <a:spcPct val="87000"/>
              </a:lnSpc>
              <a:spcBef>
                <a:spcPct val="50000"/>
              </a:spcBef>
              <a:buClr>
                <a:srgbClr val="000000"/>
              </a:buClr>
              <a:buFontTx/>
              <a:buNone/>
            </a:pPr>
            <a:endParaRPr lang="it-IT" altLang="en-US" sz="800" dirty="0">
              <a:latin typeface="+mj-lt"/>
              <a:ea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it-IT" altLang="en-US" sz="1800" dirty="0" smtClean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Economici</a:t>
            </a:r>
            <a:r>
              <a:rPr lang="it-IT" altLang="en-US" sz="1800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it-IT" altLang="en-US" sz="1800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it-IT" altLang="en-US" sz="1800" i="1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costi dell’Ente</a:t>
            </a:r>
            <a:br>
              <a:rPr lang="it-IT" altLang="en-US" sz="1800" i="1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it-IT" altLang="en-US" sz="2400" i="1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it-IT" altLang="en-US" sz="2400" i="1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it-IT" altLang="en-US" sz="1800" dirty="0" smtClean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Ambientali </a:t>
            </a:r>
            <a:r>
              <a:rPr lang="it-IT" altLang="en-US" sz="1800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it-IT" altLang="en-US" sz="1800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it-IT" altLang="en-US" sz="1800" i="1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costi ambientali</a:t>
            </a:r>
            <a:br>
              <a:rPr lang="it-IT" altLang="en-US" sz="1800" i="1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</a:br>
            <a:endParaRPr lang="it-IT" altLang="en-US" sz="1900" dirty="0">
              <a:latin typeface="+mj-lt"/>
              <a:ea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505700" y="2945130"/>
            <a:ext cx="2905125" cy="2260600"/>
          </a:xfrm>
          <a:prstGeom prst="rect">
            <a:avLst/>
          </a:prstGeom>
          <a:solidFill>
            <a:srgbClr val="00CCFF">
              <a:alpha val="50195"/>
            </a:srgbClr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7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it-IT" altLang="it-IT" sz="1800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Benefici:</a:t>
            </a:r>
          </a:p>
          <a:p>
            <a:pPr lvl="1" eaLnBrk="1" hangingPunct="1">
              <a:lnSpc>
                <a:spcPct val="87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endParaRPr lang="it-IT" altLang="it-IT" sz="1600" dirty="0">
              <a:latin typeface="+mj-lt"/>
              <a:ea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1" eaLnBrk="1" hangingPunct="1">
              <a:lnSpc>
                <a:spcPct val="87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it-IT" altLang="it-IT" sz="1800" dirty="0" smtClean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Economici</a:t>
            </a:r>
            <a:endParaRPr lang="it-IT" altLang="it-IT" sz="1800" dirty="0">
              <a:latin typeface="+mj-lt"/>
              <a:ea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it-IT" altLang="it-IT" sz="1800" i="1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ricavi dell’Ente</a:t>
            </a: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endParaRPr lang="it-IT" altLang="it-IT" sz="2400" i="1" dirty="0">
              <a:latin typeface="+mj-lt"/>
              <a:ea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it-IT" altLang="it-IT" sz="1800" dirty="0" smtClean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Ambientali</a:t>
            </a: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it-IT" altLang="it-IT" sz="1800" i="1" dirty="0" smtClean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benefici </a:t>
            </a:r>
            <a:r>
              <a:rPr lang="it-IT" altLang="it-IT" sz="1800" i="1" dirty="0"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ambientali</a:t>
            </a:r>
          </a:p>
          <a:p>
            <a:pPr eaLnBrk="1" hangingPunct="1">
              <a:lnSpc>
                <a:spcPct val="87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lang="it-IT" altLang="it-IT" sz="2100" dirty="0">
              <a:latin typeface="+mj-lt"/>
              <a:ea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01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Ricchezza prodotta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8027902"/>
              </p:ext>
            </p:extLst>
          </p:nvPr>
        </p:nvGraphicFramePr>
        <p:xfrm>
          <a:off x="838200" y="1690688"/>
          <a:ext cx="10515600" cy="4154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92439"/>
                <a:gridCol w="4023161"/>
              </a:tblGrid>
              <a:tr h="461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VOCI</a:t>
                      </a:r>
                      <a:endParaRPr lang="it-IT" sz="36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Area Marina Protetta Miramare</a:t>
                      </a:r>
                      <a:endParaRPr lang="it-IT" sz="3600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461656">
                <a:tc>
                  <a:txBody>
                    <a:bodyPr/>
                    <a:lstStyle/>
                    <a:p>
                      <a:pPr lvl="1" algn="just"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effectLst/>
                          <a:latin typeface="+mn-lt"/>
                        </a:rPr>
                        <a:t>Ricavi</a:t>
                      </a:r>
                      <a:r>
                        <a:rPr lang="en-GB" sz="2400" dirty="0">
                          <a:effectLst/>
                          <a:latin typeface="+mn-lt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+mn-lt"/>
                        </a:rPr>
                        <a:t>dell'Ente</a:t>
                      </a:r>
                      <a:r>
                        <a:rPr lang="en-GB" sz="2400" dirty="0">
                          <a:effectLst/>
                          <a:latin typeface="+mn-lt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+mn-lt"/>
                        </a:rPr>
                        <a:t>gestore</a:t>
                      </a:r>
                      <a:endParaRPr lang="it-IT" sz="3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+mn-lt"/>
                        </a:rPr>
                        <a:t>€ </a:t>
                      </a:r>
                      <a:r>
                        <a:rPr lang="en-GB" sz="2400" dirty="0" smtClean="0">
                          <a:effectLst/>
                          <a:latin typeface="+mn-lt"/>
                        </a:rPr>
                        <a:t>469.082</a:t>
                      </a:r>
                      <a:endParaRPr lang="it-IT" sz="3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461656">
                <a:tc>
                  <a:txBody>
                    <a:bodyPr/>
                    <a:lstStyle/>
                    <a:p>
                      <a:pPr lvl="1" algn="just"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effectLst/>
                          <a:latin typeface="+mn-lt"/>
                        </a:rPr>
                        <a:t>Costi</a:t>
                      </a:r>
                      <a:r>
                        <a:rPr lang="en-GB" sz="2400" dirty="0">
                          <a:effectLst/>
                          <a:latin typeface="+mn-lt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+mn-lt"/>
                        </a:rPr>
                        <a:t>dell'Ente</a:t>
                      </a:r>
                      <a:r>
                        <a:rPr lang="en-GB" sz="2400" dirty="0">
                          <a:effectLst/>
                          <a:latin typeface="+mn-lt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+mn-lt"/>
                        </a:rPr>
                        <a:t>gestore</a:t>
                      </a:r>
                      <a:endParaRPr lang="it-IT" sz="3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+mn-lt"/>
                        </a:rPr>
                        <a:t>€ </a:t>
                      </a:r>
                      <a:r>
                        <a:rPr lang="en-GB" sz="2400" dirty="0" smtClean="0">
                          <a:effectLst/>
                          <a:latin typeface="+mn-lt"/>
                        </a:rPr>
                        <a:t>516.865</a:t>
                      </a:r>
                      <a:endParaRPr lang="it-IT" sz="3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461656">
                <a:tc>
                  <a:txBody>
                    <a:bodyPr/>
                    <a:lstStyle/>
                    <a:p>
                      <a:pPr lvl="1" algn="just"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+mn-lt"/>
                        </a:rPr>
                        <a:t>Saldo dell’Ente gestore</a:t>
                      </a:r>
                      <a:endParaRPr lang="it-IT" sz="3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+mn-lt"/>
                        </a:rPr>
                        <a:t>€ </a:t>
                      </a:r>
                      <a:r>
                        <a:rPr lang="it-IT" sz="2400" dirty="0" smtClean="0">
                          <a:effectLst/>
                          <a:latin typeface="+mn-lt"/>
                        </a:rPr>
                        <a:t>- 47.783</a:t>
                      </a:r>
                      <a:endParaRPr lang="it-IT" sz="3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461656">
                <a:tc>
                  <a:txBody>
                    <a:bodyPr/>
                    <a:lstStyle/>
                    <a:p>
                      <a:pPr lvl="1" algn="just"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effectLst/>
                          <a:latin typeface="+mn-lt"/>
                        </a:rPr>
                        <a:t>Benefici</a:t>
                      </a:r>
                      <a:r>
                        <a:rPr lang="en-GB" sz="2400" dirty="0">
                          <a:effectLst/>
                          <a:latin typeface="+mn-lt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+mn-lt"/>
                        </a:rPr>
                        <a:t>ambientali</a:t>
                      </a:r>
                      <a:endParaRPr lang="it-IT" sz="3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+mn-lt"/>
                        </a:rPr>
                        <a:t>€ </a:t>
                      </a:r>
                      <a:r>
                        <a:rPr lang="en-GB" sz="2400" dirty="0" smtClean="0">
                          <a:effectLst/>
                          <a:latin typeface="+mn-lt"/>
                        </a:rPr>
                        <a:t>5.937.868</a:t>
                      </a:r>
                      <a:endParaRPr lang="it-IT" sz="3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461656">
                <a:tc>
                  <a:txBody>
                    <a:bodyPr/>
                    <a:lstStyle/>
                    <a:p>
                      <a:pPr lvl="1" algn="just">
                        <a:spcAft>
                          <a:spcPts val="0"/>
                        </a:spcAft>
                      </a:pPr>
                      <a:r>
                        <a:rPr lang="en-GB" sz="2400" dirty="0" err="1">
                          <a:effectLst/>
                          <a:latin typeface="+mn-lt"/>
                        </a:rPr>
                        <a:t>Costi</a:t>
                      </a:r>
                      <a:r>
                        <a:rPr lang="en-GB" sz="2400" dirty="0">
                          <a:effectLst/>
                          <a:latin typeface="+mn-lt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+mn-lt"/>
                        </a:rPr>
                        <a:t>ambientali</a:t>
                      </a:r>
                      <a:endParaRPr lang="it-IT" sz="3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+mn-lt"/>
                        </a:rPr>
                        <a:t>€ </a:t>
                      </a:r>
                      <a:r>
                        <a:rPr lang="en-GB" sz="2400" dirty="0" smtClean="0">
                          <a:effectLst/>
                          <a:latin typeface="+mn-lt"/>
                        </a:rPr>
                        <a:t>9.099</a:t>
                      </a:r>
                      <a:endParaRPr lang="it-IT" sz="3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461656">
                <a:tc>
                  <a:txBody>
                    <a:bodyPr/>
                    <a:lstStyle/>
                    <a:p>
                      <a:pPr lvl="1" algn="just"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+mn-lt"/>
                        </a:rPr>
                        <a:t>Saldo ambientale</a:t>
                      </a:r>
                      <a:endParaRPr lang="it-IT" sz="3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+mn-lt"/>
                        </a:rPr>
                        <a:t>€ </a:t>
                      </a:r>
                      <a:r>
                        <a:rPr lang="it-IT" sz="2400" dirty="0" smtClean="0">
                          <a:effectLst/>
                          <a:latin typeface="+mn-lt"/>
                        </a:rPr>
                        <a:t>5.928.769</a:t>
                      </a:r>
                      <a:endParaRPr lang="it-IT" sz="3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461656">
                <a:tc>
                  <a:txBody>
                    <a:bodyPr/>
                    <a:lstStyle/>
                    <a:p>
                      <a:pPr lvl="1" algn="just"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+mn-lt"/>
                        </a:rPr>
                        <a:t>Benefici netti (BN) totali </a:t>
                      </a:r>
                      <a:endParaRPr lang="it-IT" sz="3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+mn-lt"/>
                        </a:rPr>
                        <a:t>€ </a:t>
                      </a:r>
                      <a:r>
                        <a:rPr lang="en-GB" sz="2400" dirty="0" smtClean="0">
                          <a:effectLst/>
                          <a:latin typeface="+mn-lt"/>
                        </a:rPr>
                        <a:t>5.880.986</a:t>
                      </a:r>
                      <a:endParaRPr lang="it-IT" sz="3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461656">
                <a:tc>
                  <a:txBody>
                    <a:bodyPr/>
                    <a:lstStyle/>
                    <a:p>
                      <a:pPr lvl="1" algn="just"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+mn-lt"/>
                        </a:rPr>
                        <a:t>BN / Costi dell’Ente </a:t>
                      </a:r>
                      <a:r>
                        <a:rPr lang="it-IT" sz="2400" dirty="0" smtClean="0">
                          <a:effectLst/>
                          <a:latin typeface="+mn-lt"/>
                        </a:rPr>
                        <a:t>gestore 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effectLst/>
                          <a:latin typeface="+mn-lt"/>
                        </a:rPr>
                        <a:t> 12</a:t>
                      </a:r>
                      <a:endParaRPr lang="it-IT" sz="3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017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38200" y="3304791"/>
            <a:ext cx="10515600" cy="9541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Aree protette </a:t>
            </a:r>
            <a:r>
              <a:rPr lang="it-IT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Riserve indiane precluse ad ogni forma di sviluppo economico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Diamo i numeri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56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Area Marina Protetta Porto Cesareo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929" y="83010"/>
            <a:ext cx="1539478" cy="1710531"/>
          </a:xfrm>
          <a:prstGeom prst="rect">
            <a:avLst/>
          </a:prstGeom>
        </p:spPr>
      </p:pic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19" y="1269799"/>
            <a:ext cx="7979286" cy="558820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8071523" y="1716394"/>
            <a:ext cx="42003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Estensione	16.654 </a:t>
            </a:r>
            <a:r>
              <a:rPr lang="it-IT" dirty="0"/>
              <a:t>ettari</a:t>
            </a:r>
            <a:br>
              <a:rPr lang="it-IT" dirty="0"/>
            </a:br>
            <a:r>
              <a:rPr lang="it-IT" dirty="0"/>
              <a:t>Costa </a:t>
            </a:r>
            <a:r>
              <a:rPr lang="it-IT" dirty="0" smtClean="0"/>
              <a:t>interessata 	32.707 metri</a:t>
            </a:r>
          </a:p>
          <a:p>
            <a:r>
              <a:rPr lang="it-IT" dirty="0" smtClean="0"/>
              <a:t>Nord		Punta </a:t>
            </a:r>
            <a:r>
              <a:rPr lang="it-IT" dirty="0"/>
              <a:t>Prosciutto </a:t>
            </a:r>
            <a:endParaRPr lang="it-IT" dirty="0" smtClean="0"/>
          </a:p>
          <a:p>
            <a:r>
              <a:rPr lang="it-IT" dirty="0" smtClean="0"/>
              <a:t>Sud 		Torre </a:t>
            </a:r>
            <a:r>
              <a:rPr lang="it-IT" dirty="0" err="1" smtClean="0"/>
              <a:t>Inserraglio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Pesca		130 unità navali</a:t>
            </a:r>
          </a:p>
          <a:p>
            <a:r>
              <a:rPr lang="it-IT" dirty="0"/>
              <a:t>	</a:t>
            </a:r>
            <a:r>
              <a:rPr lang="it-IT" dirty="0" smtClean="0"/>
              <a:t>	250 pescatori</a:t>
            </a:r>
          </a:p>
          <a:p>
            <a:endParaRPr lang="it-IT" dirty="0"/>
          </a:p>
          <a:p>
            <a:r>
              <a:rPr lang="it-IT" dirty="0" smtClean="0"/>
              <a:t>Diportismo	5.000 diportisti/anno</a:t>
            </a:r>
          </a:p>
          <a:p>
            <a:endParaRPr lang="it-IT" dirty="0" smtClean="0"/>
          </a:p>
          <a:p>
            <a:r>
              <a:rPr lang="it-IT" dirty="0" smtClean="0"/>
              <a:t>Turismo	ufficiale	100.000 turisti/anno</a:t>
            </a:r>
          </a:p>
          <a:p>
            <a:r>
              <a:rPr lang="it-IT" dirty="0" smtClean="0"/>
              <a:t>	ufficioso 	1.000.000 turisti/anno</a:t>
            </a:r>
          </a:p>
          <a:p>
            <a:endParaRPr lang="it-IT" dirty="0"/>
          </a:p>
          <a:p>
            <a:r>
              <a:rPr lang="it-IT" dirty="0" smtClean="0"/>
              <a:t>Stabilimenti	31 stabilimenti </a:t>
            </a:r>
          </a:p>
          <a:p>
            <a:r>
              <a:rPr lang="it-IT" dirty="0" smtClean="0"/>
              <a:t>balneari		</a:t>
            </a:r>
            <a:r>
              <a:rPr lang="it-IT" dirty="0"/>
              <a:t>58.102 m2 </a:t>
            </a:r>
            <a:endParaRPr lang="it-IT" dirty="0" smtClean="0"/>
          </a:p>
          <a:p>
            <a:r>
              <a:rPr lang="it-IT" dirty="0"/>
              <a:t>	</a:t>
            </a:r>
            <a:r>
              <a:rPr lang="it-IT" dirty="0" smtClean="0"/>
              <a:t>	5.569 ombrelloni	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472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Area Marina Protetta Porto Cesareo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3765884" cy="2429603"/>
          </a:xfrm>
          <a:prstGeom prst="rect">
            <a:avLst/>
          </a:prstGeom>
        </p:spPr>
      </p:pic>
      <p:pic>
        <p:nvPicPr>
          <p:cNvPr id="12290" name="Picture 2" descr="http://www.parks.it/riserva.marina.porto.cesareo/foto/Subacquea3-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357" y="1825625"/>
            <a:ext cx="1747169" cy="131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encrypted-tbn2.gstatic.com/images?q=tbn:ANd9GcTkZza2kNuXJwTZzvqrKjrZrX8pSirbUCmzq3fP7bEbttHfb1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309" y="1825625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Risultati immagini per area marina protetta porto cesare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455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3433" y="3202846"/>
            <a:ext cx="4325018" cy="2884787"/>
          </a:xfrm>
          <a:prstGeom prst="rect">
            <a:avLst/>
          </a:prstGeom>
        </p:spPr>
      </p:pic>
      <p:pic>
        <p:nvPicPr>
          <p:cNvPr id="12296" name="Picture 8" descr="http://www.ampportocesareo.it/cache/com_zoo/images/Ampo_Porto_Cesareo_Tartaruga_4016fe9e1ddd8d6dbe737ac1db8b6d5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970" y="4500760"/>
            <a:ext cx="2115830" cy="158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5929" y="83010"/>
            <a:ext cx="1539478" cy="171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1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3629</TotalTime>
  <Words>322</Words>
  <Application>Microsoft Office PowerPoint</Application>
  <PresentationFormat>Widescreen</PresentationFormat>
  <Paragraphs>105</Paragraphs>
  <Slides>18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Lucida Sans Unicode</vt:lpstr>
      <vt:lpstr>Symbol</vt:lpstr>
      <vt:lpstr>Times New Roman</vt:lpstr>
      <vt:lpstr>Wingdings</vt:lpstr>
      <vt:lpstr>Tema di Office</vt:lpstr>
      <vt:lpstr>Presentazione standard di PowerPoint</vt:lpstr>
      <vt:lpstr>Diamo i numeri per sfatare alcuni miti</vt:lpstr>
      <vt:lpstr>Diamo i numeri</vt:lpstr>
      <vt:lpstr>La Corte dei Conti</vt:lpstr>
      <vt:lpstr>Contabilità ambientale</vt:lpstr>
      <vt:lpstr>Ricchezza prodotta</vt:lpstr>
      <vt:lpstr>Diamo i numeri</vt:lpstr>
      <vt:lpstr>Area Marina Protetta Porto Cesareo</vt:lpstr>
      <vt:lpstr>Area Marina Protetta Porto Cesareo</vt:lpstr>
      <vt:lpstr>Area Marina Protetta Porto Cesareo</vt:lpstr>
      <vt:lpstr>Che cosa rendicontiamo?</vt:lpstr>
      <vt:lpstr>Diamo i numeri</vt:lpstr>
      <vt:lpstr>Pavan Sukhdev The Economics of Ecosystems and Biodiversity – TEEB (2008)</vt:lpstr>
      <vt:lpstr>Il surrogato dell’ape</vt:lpstr>
      <vt:lpstr>Presentazione standard di PowerPoint</vt:lpstr>
      <vt:lpstr>Ecosistema – Servizi ecosistemici – Sistema antropico</vt:lpstr>
      <vt:lpstr>Value4money</vt:lpstr>
      <vt:lpstr>Grazie per l’attenzione ;-)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eFrame srl</dc:title>
  <dc:creator>eFrame Srl</dc:creator>
  <cp:lastModifiedBy>eFrame Srl</cp:lastModifiedBy>
  <cp:revision>409</cp:revision>
  <cp:lastPrinted>2015-10-22T09:01:23Z</cp:lastPrinted>
  <dcterms:created xsi:type="dcterms:W3CDTF">2015-10-19T10:10:52Z</dcterms:created>
  <dcterms:modified xsi:type="dcterms:W3CDTF">2018-06-08T10:47:48Z</dcterms:modified>
</cp:coreProperties>
</file>