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21" r:id="rId3"/>
  </p:sldMasterIdLst>
  <p:notesMasterIdLst>
    <p:notesMasterId r:id="rId16"/>
  </p:notesMasterIdLst>
  <p:sldIdLst>
    <p:sldId id="257" r:id="rId4"/>
    <p:sldId id="308" r:id="rId5"/>
    <p:sldId id="338" r:id="rId6"/>
    <p:sldId id="324" r:id="rId7"/>
    <p:sldId id="344" r:id="rId8"/>
    <p:sldId id="349" r:id="rId9"/>
    <p:sldId id="350" r:id="rId10"/>
    <p:sldId id="348" r:id="rId11"/>
    <p:sldId id="271" r:id="rId12"/>
    <p:sldId id="345" r:id="rId13"/>
    <p:sldId id="351" r:id="rId14"/>
    <p:sldId id="331" r:id="rId15"/>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5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autoAdjust="0"/>
  </p:normalViewPr>
  <p:slideViewPr>
    <p:cSldViewPr snapToGrid="0">
      <p:cViewPr varScale="1">
        <p:scale>
          <a:sx n="59" d="100"/>
          <a:sy n="59" d="100"/>
        </p:scale>
        <p:origin x="72" y="354"/>
      </p:cViewPr>
      <p:guideLst>
        <p:guide orient="horz" pos="1620"/>
        <p:guide pos="2857"/>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DFACD1-39BD-4DE8-BC66-562D3747C8E6}" type="datetimeFigureOut">
              <a:rPr lang="en-GB" smtClean="0"/>
              <a:t>07/06/2018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EBA820-6243-44C1-B813-477B00D16FD7}" type="slidenum">
              <a:rPr lang="en-GB" smtClean="0"/>
              <a:t>‹#›</a:t>
            </a:fld>
            <a:endParaRPr lang="en-GB"/>
          </a:p>
        </p:txBody>
      </p:sp>
    </p:spTree>
    <p:extLst>
      <p:ext uri="{BB962C8B-B14F-4D97-AF65-F5344CB8AC3E}">
        <p14:creationId xmlns:p14="http://schemas.microsoft.com/office/powerpoint/2010/main" val="3619215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Arial" panose="020B0604020202020204" pitchFamily="34" charset="0"/>
              </a:rPr>
              <a:t>NWS MFC - -model based forecasts and (re)analysis</a:t>
            </a:r>
          </a:p>
          <a:p>
            <a:r>
              <a:rPr lang="en-GB" altLang="en-US" smtClean="0">
                <a:latin typeface="Arial" panose="020B0604020202020204" pitchFamily="34" charset="0"/>
              </a:rPr>
              <a:t>Global SST/Ice = OSTIA</a:t>
            </a:r>
          </a:p>
          <a:p>
            <a:r>
              <a:rPr lang="en-GB" altLang="en-US" smtClean="0">
                <a:latin typeface="Arial" panose="020B0604020202020204" pitchFamily="34" charset="0"/>
              </a:rPr>
              <a:t>Global In Situ – Nick rayner in climate with Enact (EN4)</a:t>
            </a:r>
          </a:p>
          <a:p>
            <a:endParaRPr lang="en-GB" altLang="en-US" smtClean="0">
              <a:latin typeface="Arial" panose="020B0604020202020204" pitchFamily="34" charset="0"/>
            </a:endParaRPr>
          </a:p>
          <a:p>
            <a:r>
              <a:rPr lang="en-GB" altLang="en-US" smtClean="0">
                <a:latin typeface="Arial" panose="020B0604020202020204" pitchFamily="34" charset="0"/>
              </a:rPr>
              <a:t>Global Coupled – coupled NWS, ORCA025-N216 -</a:t>
            </a:r>
            <a:r>
              <a:rPr lang="en-GB" altLang="en-US" smtClean="0">
                <a:latin typeface="Arial" panose="020B0604020202020204" pitchFamily="34" charset="0"/>
                <a:sym typeface="Wingdings" panose="05000000000000000000" pitchFamily="2" charset="2"/>
              </a:rPr>
              <a:t> </a:t>
            </a:r>
            <a:endParaRPr lang="en-GB" altLang="en-US" smtClean="0">
              <a:latin typeface="Arial" panose="020B0604020202020204" pitchFamily="34" charset="0"/>
            </a:endParaRPr>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2"/>
                </a:solidFill>
                <a:latin typeface="Arial" panose="020B0604020202020204" pitchFamily="34" charset="0"/>
              </a:defRPr>
            </a:lvl1pPr>
            <a:lvl2pPr marL="742950" indent="-285750" eaLnBrk="0" hangingPunct="0">
              <a:defRPr sz="4400">
                <a:solidFill>
                  <a:schemeClr val="tx2"/>
                </a:solidFill>
                <a:latin typeface="Arial" panose="020B0604020202020204" pitchFamily="34" charset="0"/>
              </a:defRPr>
            </a:lvl2pPr>
            <a:lvl3pPr marL="1143000" indent="-228600" eaLnBrk="0" hangingPunct="0">
              <a:defRPr sz="4400">
                <a:solidFill>
                  <a:schemeClr val="tx2"/>
                </a:solidFill>
                <a:latin typeface="Arial" panose="020B0604020202020204" pitchFamily="34" charset="0"/>
              </a:defRPr>
            </a:lvl3pPr>
            <a:lvl4pPr marL="1600200" indent="-228600" eaLnBrk="0" hangingPunct="0">
              <a:defRPr sz="4400">
                <a:solidFill>
                  <a:schemeClr val="tx2"/>
                </a:solidFill>
                <a:latin typeface="Arial" panose="020B0604020202020204" pitchFamily="34" charset="0"/>
              </a:defRPr>
            </a:lvl4pPr>
            <a:lvl5pPr marL="2057400" indent="-228600" eaLnBrk="0" hangingPunct="0">
              <a:defRPr sz="4400">
                <a:solidFill>
                  <a:schemeClr val="tx2"/>
                </a:solidFill>
                <a:latin typeface="Arial" panose="020B0604020202020204" pitchFamily="34" charset="0"/>
              </a:defRPr>
            </a:lvl5pPr>
            <a:lvl6pPr marL="2514600" indent="-228600" eaLnBrk="0" fontAlgn="base" hangingPunct="0">
              <a:lnSpc>
                <a:spcPct val="85000"/>
              </a:lnSpc>
              <a:spcBef>
                <a:spcPct val="0"/>
              </a:spcBef>
              <a:spcAft>
                <a:spcPct val="0"/>
              </a:spcAft>
              <a:defRPr sz="4400">
                <a:solidFill>
                  <a:schemeClr val="tx2"/>
                </a:solidFill>
                <a:latin typeface="Arial" panose="020B0604020202020204" pitchFamily="34" charset="0"/>
              </a:defRPr>
            </a:lvl6pPr>
            <a:lvl7pPr marL="2971800" indent="-228600" eaLnBrk="0" fontAlgn="base" hangingPunct="0">
              <a:lnSpc>
                <a:spcPct val="85000"/>
              </a:lnSpc>
              <a:spcBef>
                <a:spcPct val="0"/>
              </a:spcBef>
              <a:spcAft>
                <a:spcPct val="0"/>
              </a:spcAft>
              <a:defRPr sz="4400">
                <a:solidFill>
                  <a:schemeClr val="tx2"/>
                </a:solidFill>
                <a:latin typeface="Arial" panose="020B0604020202020204" pitchFamily="34" charset="0"/>
              </a:defRPr>
            </a:lvl7pPr>
            <a:lvl8pPr marL="3429000" indent="-228600" eaLnBrk="0" fontAlgn="base" hangingPunct="0">
              <a:lnSpc>
                <a:spcPct val="85000"/>
              </a:lnSpc>
              <a:spcBef>
                <a:spcPct val="0"/>
              </a:spcBef>
              <a:spcAft>
                <a:spcPct val="0"/>
              </a:spcAft>
              <a:defRPr sz="4400">
                <a:solidFill>
                  <a:schemeClr val="tx2"/>
                </a:solidFill>
                <a:latin typeface="Arial" panose="020B0604020202020204" pitchFamily="34" charset="0"/>
              </a:defRPr>
            </a:lvl8pPr>
            <a:lvl9pPr marL="3886200" indent="-228600" eaLnBrk="0" fontAlgn="base" hangingPunct="0">
              <a:lnSpc>
                <a:spcPct val="85000"/>
              </a:lnSpc>
              <a:spcBef>
                <a:spcPct val="0"/>
              </a:spcBef>
              <a:spcAft>
                <a:spcPct val="0"/>
              </a:spcAft>
              <a:defRPr sz="4400">
                <a:solidFill>
                  <a:schemeClr val="tx2"/>
                </a:solidFill>
                <a:latin typeface="Arial" panose="020B0604020202020204" pitchFamily="34" charset="0"/>
              </a:defRPr>
            </a:lvl9pPr>
          </a:lstStyle>
          <a:p>
            <a:pPr eaLnBrk="1" hangingPunct="1"/>
            <a:fld id="{012C4E83-6516-4ED4-88D2-64C98E557956}" type="slidenum">
              <a:rPr lang="en-GB" altLang="en-US" sz="1200">
                <a:solidFill>
                  <a:srgbClr val="1F497D"/>
                </a:solidFill>
              </a:rPr>
              <a:pPr eaLnBrk="1" hangingPunct="1"/>
              <a:t>4</a:t>
            </a:fld>
            <a:endParaRPr lang="en-GB" altLang="en-US" sz="1200">
              <a:solidFill>
                <a:srgbClr val="1F497D"/>
              </a:solidFill>
            </a:endParaRPr>
          </a:p>
        </p:txBody>
      </p:sp>
    </p:spTree>
    <p:extLst>
      <p:ext uri="{BB962C8B-B14F-4D97-AF65-F5344CB8AC3E}">
        <p14:creationId xmlns:p14="http://schemas.microsoft.com/office/powerpoint/2010/main" val="2033257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Arial" panose="020B0604020202020204" pitchFamily="34" charset="0"/>
              </a:rPr>
              <a:t>NWS MFC - -model based forecasts and (re)analysis</a:t>
            </a:r>
          </a:p>
          <a:p>
            <a:r>
              <a:rPr lang="en-GB" altLang="en-US" smtClean="0">
                <a:latin typeface="Arial" panose="020B0604020202020204" pitchFamily="34" charset="0"/>
              </a:rPr>
              <a:t>Global SST/Ice = OSTIA</a:t>
            </a:r>
          </a:p>
          <a:p>
            <a:r>
              <a:rPr lang="en-GB" altLang="en-US" smtClean="0">
                <a:latin typeface="Arial" panose="020B0604020202020204" pitchFamily="34" charset="0"/>
              </a:rPr>
              <a:t>Global In Situ – Nick rayner in climate with Enact (EN4)</a:t>
            </a:r>
          </a:p>
          <a:p>
            <a:endParaRPr lang="en-GB" altLang="en-US" smtClean="0">
              <a:latin typeface="Arial" panose="020B0604020202020204" pitchFamily="34" charset="0"/>
            </a:endParaRPr>
          </a:p>
          <a:p>
            <a:r>
              <a:rPr lang="en-GB" altLang="en-US" smtClean="0">
                <a:latin typeface="Arial" panose="020B0604020202020204" pitchFamily="34" charset="0"/>
              </a:rPr>
              <a:t>Global Coupled – coupled NWS, ORCA025-N216 -</a:t>
            </a:r>
            <a:r>
              <a:rPr lang="en-GB" altLang="en-US" smtClean="0">
                <a:latin typeface="Arial" panose="020B0604020202020204" pitchFamily="34" charset="0"/>
                <a:sym typeface="Wingdings" panose="05000000000000000000" pitchFamily="2" charset="2"/>
              </a:rPr>
              <a:t> </a:t>
            </a:r>
            <a:endParaRPr lang="en-GB" altLang="en-US" smtClean="0">
              <a:latin typeface="Arial" panose="020B0604020202020204" pitchFamily="34" charset="0"/>
            </a:endParaRPr>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2"/>
                </a:solidFill>
                <a:latin typeface="Arial" panose="020B0604020202020204" pitchFamily="34" charset="0"/>
              </a:defRPr>
            </a:lvl1pPr>
            <a:lvl2pPr marL="742950" indent="-285750" eaLnBrk="0" hangingPunct="0">
              <a:defRPr sz="4400">
                <a:solidFill>
                  <a:schemeClr val="tx2"/>
                </a:solidFill>
                <a:latin typeface="Arial" panose="020B0604020202020204" pitchFamily="34" charset="0"/>
              </a:defRPr>
            </a:lvl2pPr>
            <a:lvl3pPr marL="1143000" indent="-228600" eaLnBrk="0" hangingPunct="0">
              <a:defRPr sz="4400">
                <a:solidFill>
                  <a:schemeClr val="tx2"/>
                </a:solidFill>
                <a:latin typeface="Arial" panose="020B0604020202020204" pitchFamily="34" charset="0"/>
              </a:defRPr>
            </a:lvl3pPr>
            <a:lvl4pPr marL="1600200" indent="-228600" eaLnBrk="0" hangingPunct="0">
              <a:defRPr sz="4400">
                <a:solidFill>
                  <a:schemeClr val="tx2"/>
                </a:solidFill>
                <a:latin typeface="Arial" panose="020B0604020202020204" pitchFamily="34" charset="0"/>
              </a:defRPr>
            </a:lvl4pPr>
            <a:lvl5pPr marL="2057400" indent="-228600" eaLnBrk="0" hangingPunct="0">
              <a:defRPr sz="4400">
                <a:solidFill>
                  <a:schemeClr val="tx2"/>
                </a:solidFill>
                <a:latin typeface="Arial" panose="020B0604020202020204" pitchFamily="34" charset="0"/>
              </a:defRPr>
            </a:lvl5pPr>
            <a:lvl6pPr marL="2514600" indent="-228600" eaLnBrk="0" fontAlgn="base" hangingPunct="0">
              <a:lnSpc>
                <a:spcPct val="85000"/>
              </a:lnSpc>
              <a:spcBef>
                <a:spcPct val="0"/>
              </a:spcBef>
              <a:spcAft>
                <a:spcPct val="0"/>
              </a:spcAft>
              <a:defRPr sz="4400">
                <a:solidFill>
                  <a:schemeClr val="tx2"/>
                </a:solidFill>
                <a:latin typeface="Arial" panose="020B0604020202020204" pitchFamily="34" charset="0"/>
              </a:defRPr>
            </a:lvl6pPr>
            <a:lvl7pPr marL="2971800" indent="-228600" eaLnBrk="0" fontAlgn="base" hangingPunct="0">
              <a:lnSpc>
                <a:spcPct val="85000"/>
              </a:lnSpc>
              <a:spcBef>
                <a:spcPct val="0"/>
              </a:spcBef>
              <a:spcAft>
                <a:spcPct val="0"/>
              </a:spcAft>
              <a:defRPr sz="4400">
                <a:solidFill>
                  <a:schemeClr val="tx2"/>
                </a:solidFill>
                <a:latin typeface="Arial" panose="020B0604020202020204" pitchFamily="34" charset="0"/>
              </a:defRPr>
            </a:lvl7pPr>
            <a:lvl8pPr marL="3429000" indent="-228600" eaLnBrk="0" fontAlgn="base" hangingPunct="0">
              <a:lnSpc>
                <a:spcPct val="85000"/>
              </a:lnSpc>
              <a:spcBef>
                <a:spcPct val="0"/>
              </a:spcBef>
              <a:spcAft>
                <a:spcPct val="0"/>
              </a:spcAft>
              <a:defRPr sz="4400">
                <a:solidFill>
                  <a:schemeClr val="tx2"/>
                </a:solidFill>
                <a:latin typeface="Arial" panose="020B0604020202020204" pitchFamily="34" charset="0"/>
              </a:defRPr>
            </a:lvl8pPr>
            <a:lvl9pPr marL="3886200" indent="-228600" eaLnBrk="0" fontAlgn="base" hangingPunct="0">
              <a:lnSpc>
                <a:spcPct val="85000"/>
              </a:lnSpc>
              <a:spcBef>
                <a:spcPct val="0"/>
              </a:spcBef>
              <a:spcAft>
                <a:spcPct val="0"/>
              </a:spcAft>
              <a:defRPr sz="4400">
                <a:solidFill>
                  <a:schemeClr val="tx2"/>
                </a:solidFill>
                <a:latin typeface="Arial" panose="020B0604020202020204" pitchFamily="34" charset="0"/>
              </a:defRPr>
            </a:lvl9pPr>
          </a:lstStyle>
          <a:p>
            <a:pPr eaLnBrk="1" hangingPunct="1"/>
            <a:fld id="{012C4E83-6516-4ED4-88D2-64C98E557956}" type="slidenum">
              <a:rPr lang="en-GB" altLang="en-US" sz="1200">
                <a:solidFill>
                  <a:srgbClr val="1F497D"/>
                </a:solidFill>
              </a:rPr>
              <a:pPr eaLnBrk="1" hangingPunct="1"/>
              <a:t>6</a:t>
            </a:fld>
            <a:endParaRPr lang="en-GB" altLang="en-US" sz="1200">
              <a:solidFill>
                <a:srgbClr val="1F497D"/>
              </a:solidFill>
            </a:endParaRPr>
          </a:p>
        </p:txBody>
      </p:sp>
    </p:spTree>
    <p:extLst>
      <p:ext uri="{BB962C8B-B14F-4D97-AF65-F5344CB8AC3E}">
        <p14:creationId xmlns:p14="http://schemas.microsoft.com/office/powerpoint/2010/main" val="1639229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Arial" panose="020B0604020202020204" pitchFamily="34" charset="0"/>
              </a:rPr>
              <a:t>NWS MFC - -model based forecasts and (re)analysis</a:t>
            </a:r>
          </a:p>
          <a:p>
            <a:r>
              <a:rPr lang="en-GB" altLang="en-US" smtClean="0">
                <a:latin typeface="Arial" panose="020B0604020202020204" pitchFamily="34" charset="0"/>
              </a:rPr>
              <a:t>Global SST/Ice = OSTIA</a:t>
            </a:r>
          </a:p>
          <a:p>
            <a:r>
              <a:rPr lang="en-GB" altLang="en-US" smtClean="0">
                <a:latin typeface="Arial" panose="020B0604020202020204" pitchFamily="34" charset="0"/>
              </a:rPr>
              <a:t>Global In Situ – Nick rayner in climate with Enact (EN4)</a:t>
            </a:r>
          </a:p>
          <a:p>
            <a:endParaRPr lang="en-GB" altLang="en-US" smtClean="0">
              <a:latin typeface="Arial" panose="020B0604020202020204" pitchFamily="34" charset="0"/>
            </a:endParaRPr>
          </a:p>
          <a:p>
            <a:r>
              <a:rPr lang="en-GB" altLang="en-US" smtClean="0">
                <a:latin typeface="Arial" panose="020B0604020202020204" pitchFamily="34" charset="0"/>
              </a:rPr>
              <a:t>Global Coupled – coupled NWS, ORCA025-N216 -</a:t>
            </a:r>
            <a:r>
              <a:rPr lang="en-GB" altLang="en-US" smtClean="0">
                <a:latin typeface="Arial" panose="020B0604020202020204" pitchFamily="34" charset="0"/>
                <a:sym typeface="Wingdings" panose="05000000000000000000" pitchFamily="2" charset="2"/>
              </a:rPr>
              <a:t> </a:t>
            </a:r>
            <a:endParaRPr lang="en-GB" altLang="en-US" smtClean="0">
              <a:latin typeface="Arial" panose="020B0604020202020204" pitchFamily="34" charset="0"/>
            </a:endParaRPr>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2"/>
                </a:solidFill>
                <a:latin typeface="Arial" panose="020B0604020202020204" pitchFamily="34" charset="0"/>
              </a:defRPr>
            </a:lvl1pPr>
            <a:lvl2pPr marL="742950" indent="-285750" eaLnBrk="0" hangingPunct="0">
              <a:defRPr sz="4400">
                <a:solidFill>
                  <a:schemeClr val="tx2"/>
                </a:solidFill>
                <a:latin typeface="Arial" panose="020B0604020202020204" pitchFamily="34" charset="0"/>
              </a:defRPr>
            </a:lvl2pPr>
            <a:lvl3pPr marL="1143000" indent="-228600" eaLnBrk="0" hangingPunct="0">
              <a:defRPr sz="4400">
                <a:solidFill>
                  <a:schemeClr val="tx2"/>
                </a:solidFill>
                <a:latin typeface="Arial" panose="020B0604020202020204" pitchFamily="34" charset="0"/>
              </a:defRPr>
            </a:lvl3pPr>
            <a:lvl4pPr marL="1600200" indent="-228600" eaLnBrk="0" hangingPunct="0">
              <a:defRPr sz="4400">
                <a:solidFill>
                  <a:schemeClr val="tx2"/>
                </a:solidFill>
                <a:latin typeface="Arial" panose="020B0604020202020204" pitchFamily="34" charset="0"/>
              </a:defRPr>
            </a:lvl4pPr>
            <a:lvl5pPr marL="2057400" indent="-228600" eaLnBrk="0" hangingPunct="0">
              <a:defRPr sz="4400">
                <a:solidFill>
                  <a:schemeClr val="tx2"/>
                </a:solidFill>
                <a:latin typeface="Arial" panose="020B0604020202020204" pitchFamily="34" charset="0"/>
              </a:defRPr>
            </a:lvl5pPr>
            <a:lvl6pPr marL="2514600" indent="-228600" eaLnBrk="0" fontAlgn="base" hangingPunct="0">
              <a:lnSpc>
                <a:spcPct val="85000"/>
              </a:lnSpc>
              <a:spcBef>
                <a:spcPct val="0"/>
              </a:spcBef>
              <a:spcAft>
                <a:spcPct val="0"/>
              </a:spcAft>
              <a:defRPr sz="4400">
                <a:solidFill>
                  <a:schemeClr val="tx2"/>
                </a:solidFill>
                <a:latin typeface="Arial" panose="020B0604020202020204" pitchFamily="34" charset="0"/>
              </a:defRPr>
            </a:lvl6pPr>
            <a:lvl7pPr marL="2971800" indent="-228600" eaLnBrk="0" fontAlgn="base" hangingPunct="0">
              <a:lnSpc>
                <a:spcPct val="85000"/>
              </a:lnSpc>
              <a:spcBef>
                <a:spcPct val="0"/>
              </a:spcBef>
              <a:spcAft>
                <a:spcPct val="0"/>
              </a:spcAft>
              <a:defRPr sz="4400">
                <a:solidFill>
                  <a:schemeClr val="tx2"/>
                </a:solidFill>
                <a:latin typeface="Arial" panose="020B0604020202020204" pitchFamily="34" charset="0"/>
              </a:defRPr>
            </a:lvl7pPr>
            <a:lvl8pPr marL="3429000" indent="-228600" eaLnBrk="0" fontAlgn="base" hangingPunct="0">
              <a:lnSpc>
                <a:spcPct val="85000"/>
              </a:lnSpc>
              <a:spcBef>
                <a:spcPct val="0"/>
              </a:spcBef>
              <a:spcAft>
                <a:spcPct val="0"/>
              </a:spcAft>
              <a:defRPr sz="4400">
                <a:solidFill>
                  <a:schemeClr val="tx2"/>
                </a:solidFill>
                <a:latin typeface="Arial" panose="020B0604020202020204" pitchFamily="34" charset="0"/>
              </a:defRPr>
            </a:lvl8pPr>
            <a:lvl9pPr marL="3886200" indent="-228600" eaLnBrk="0" fontAlgn="base" hangingPunct="0">
              <a:lnSpc>
                <a:spcPct val="85000"/>
              </a:lnSpc>
              <a:spcBef>
                <a:spcPct val="0"/>
              </a:spcBef>
              <a:spcAft>
                <a:spcPct val="0"/>
              </a:spcAft>
              <a:defRPr sz="4400">
                <a:solidFill>
                  <a:schemeClr val="tx2"/>
                </a:solidFill>
                <a:latin typeface="Arial" panose="020B0604020202020204" pitchFamily="34" charset="0"/>
              </a:defRPr>
            </a:lvl9pPr>
          </a:lstStyle>
          <a:p>
            <a:pPr eaLnBrk="1" hangingPunct="1"/>
            <a:fld id="{012C4E83-6516-4ED4-88D2-64C98E557956}" type="slidenum">
              <a:rPr lang="en-GB" altLang="en-US" sz="1200">
                <a:solidFill>
                  <a:srgbClr val="1F497D"/>
                </a:solidFill>
              </a:rPr>
              <a:pPr eaLnBrk="1" hangingPunct="1"/>
              <a:t>7</a:t>
            </a:fld>
            <a:endParaRPr lang="en-GB" altLang="en-US" sz="1200">
              <a:solidFill>
                <a:srgbClr val="1F497D"/>
              </a:solidFill>
            </a:endParaRPr>
          </a:p>
        </p:txBody>
      </p:sp>
    </p:spTree>
    <p:extLst>
      <p:ext uri="{BB962C8B-B14F-4D97-AF65-F5344CB8AC3E}">
        <p14:creationId xmlns:p14="http://schemas.microsoft.com/office/powerpoint/2010/main" val="804824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Note adjustment for MSL with </a:t>
            </a:r>
            <a:r>
              <a:rPr lang="en-GB" dirty="0" err="1" smtClean="0"/>
              <a:t>EMODnet</a:t>
            </a:r>
            <a:endParaRPr lang="en-GB"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D8FE2B-25DB-43E2-8FA6-09927BC1A3D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61567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extLst/>
          </a:blip>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smtClean="0">
                <a:solidFill>
                  <a:srgbClr val="FFFFFF"/>
                </a:solidFill>
                <a:sym typeface="Helvetica Light"/>
              </a:rPr>
              <a:t>www.metoffice.gov.uk																									                      © Crown Copyright 2017, Met Office</a:t>
            </a:r>
            <a:endParaRPr lang="en-GB" kern="0" dirty="0">
              <a:solidFill>
                <a:srgbClr val="FFFFFF"/>
              </a:solidFill>
              <a:sym typeface="Helvetica Light"/>
            </a:endParaRPr>
          </a:p>
        </p:txBody>
      </p:sp>
    </p:spTree>
    <p:extLst>
      <p:ext uri="{BB962C8B-B14F-4D97-AF65-F5344CB8AC3E}">
        <p14:creationId xmlns:p14="http://schemas.microsoft.com/office/powerpoint/2010/main" val="35402575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ext Placeholder 4"/>
          <p:cNvSpPr>
            <a:spLocks noGrp="1"/>
          </p:cNvSpPr>
          <p:nvPr>
            <p:ph type="body" sz="quarter" idx="11" hasCustomPrompt="1"/>
          </p:nvPr>
        </p:nvSpPr>
        <p:spPr>
          <a:xfrm>
            <a:off x="197645"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6" name="Text Placeholder 4"/>
          <p:cNvSpPr>
            <a:spLocks noGrp="1"/>
          </p:cNvSpPr>
          <p:nvPr>
            <p:ph type="body" sz="quarter" idx="13" hasCustomPrompt="1"/>
          </p:nvPr>
        </p:nvSpPr>
        <p:spPr>
          <a:xfrm>
            <a:off x="3127178"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Tree>
    <p:extLst>
      <p:ext uri="{BB962C8B-B14F-4D97-AF65-F5344CB8AC3E}">
        <p14:creationId xmlns:p14="http://schemas.microsoft.com/office/powerpoint/2010/main" val="242223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1"/>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2" name="Footer Placeholder 1"/>
          <p:cNvSpPr>
            <a:spLocks noGrp="1"/>
          </p:cNvSpPr>
          <p:nvPr>
            <p:ph type="ftr" sz="quarter" idx="15"/>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15" name="Text Placeholder 4"/>
          <p:cNvSpPr>
            <a:spLocks noGrp="1"/>
          </p:cNvSpPr>
          <p:nvPr>
            <p:ph type="body" sz="quarter" idx="11" hasCustomPrompt="1"/>
          </p:nvPr>
        </p:nvSpPr>
        <p:spPr>
          <a:xfrm>
            <a:off x="197645" y="1773777"/>
            <a:ext cx="4050506" cy="271403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a:t>
            </a:r>
            <a:endParaRPr lang="en-US" dirty="0"/>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301116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15" name="Text Placeholder 4"/>
          <p:cNvSpPr>
            <a:spLocks noGrp="1"/>
          </p:cNvSpPr>
          <p:nvPr>
            <p:ph type="body" sz="quarter" idx="11" hasCustomPrompt="1"/>
          </p:nvPr>
        </p:nvSpPr>
        <p:spPr>
          <a:xfrm>
            <a:off x="197645" y="1773777"/>
            <a:ext cx="4050506" cy="271403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a:t>
            </a:r>
            <a:endParaRPr lang="en-US" dirty="0"/>
          </a:p>
        </p:txBody>
      </p:sp>
      <p:sp>
        <p:nvSpPr>
          <p:cNvPr id="6" name="Table Placeholder 5"/>
          <p:cNvSpPr>
            <a:spLocks noGrp="1"/>
          </p:cNvSpPr>
          <p:nvPr>
            <p:ph type="tbl" sz="quarter" idx="17" hasCustomPrompt="1"/>
          </p:nvPr>
        </p:nvSpPr>
        <p:spPr>
          <a:xfrm>
            <a:off x="4572000" y="1761530"/>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389483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6" name="Picture Placeholder 4"/>
          <p:cNvSpPr>
            <a:spLocks noGrp="1"/>
          </p:cNvSpPr>
          <p:nvPr>
            <p:ph type="pic" sz="quarter" idx="16" hasCustomPrompt="1"/>
          </p:nvPr>
        </p:nvSpPr>
        <p:spPr>
          <a:xfrm>
            <a:off x="0" y="748904"/>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Tree>
    <p:extLst>
      <p:ext uri="{BB962C8B-B14F-4D97-AF65-F5344CB8AC3E}">
        <p14:creationId xmlns:p14="http://schemas.microsoft.com/office/powerpoint/2010/main" val="105163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ext Placeholder 4"/>
          <p:cNvSpPr>
            <a:spLocks noGrp="1"/>
          </p:cNvSpPr>
          <p:nvPr>
            <p:ph type="body" sz="quarter" idx="11" hasCustomPrompt="1"/>
          </p:nvPr>
        </p:nvSpPr>
        <p:spPr>
          <a:xfrm>
            <a:off x="197644" y="1761530"/>
            <a:ext cx="8437364"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422196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0"/>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ext Placeholder 4"/>
          <p:cNvSpPr>
            <a:spLocks noGrp="1"/>
          </p:cNvSpPr>
          <p:nvPr>
            <p:ph type="body" sz="quarter" idx="12" hasCustomPrompt="1"/>
          </p:nvPr>
        </p:nvSpPr>
        <p:spPr>
          <a:xfrm>
            <a:off x="4585693" y="1761530"/>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159385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7" name="Picture Placeholder 4"/>
          <p:cNvSpPr>
            <a:spLocks noGrp="1"/>
          </p:cNvSpPr>
          <p:nvPr>
            <p:ph type="pic" sz="quarter" idx="16" hasCustomPrompt="1"/>
          </p:nvPr>
        </p:nvSpPr>
        <p:spPr>
          <a:xfrm>
            <a:off x="4572000" y="1"/>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5" name="Text Placeholder 4"/>
          <p:cNvSpPr>
            <a:spLocks noGrp="1"/>
          </p:cNvSpPr>
          <p:nvPr>
            <p:ph type="body" sz="quarter" idx="11" hasCustomPrompt="1"/>
          </p:nvPr>
        </p:nvSpPr>
        <p:spPr>
          <a:xfrm>
            <a:off x="197644" y="1761530"/>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71243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6" name="Table Placeholder 5"/>
          <p:cNvSpPr>
            <a:spLocks noGrp="1"/>
          </p:cNvSpPr>
          <p:nvPr>
            <p:ph type="tbl" sz="quarter" idx="17" hasCustomPrompt="1"/>
          </p:nvPr>
        </p:nvSpPr>
        <p:spPr>
          <a:xfrm>
            <a:off x="4572000" y="1761530"/>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5" name="Text Placeholder 4"/>
          <p:cNvSpPr>
            <a:spLocks noGrp="1"/>
          </p:cNvSpPr>
          <p:nvPr>
            <p:ph type="body" sz="quarter" idx="11" hasCustomPrompt="1"/>
          </p:nvPr>
        </p:nvSpPr>
        <p:spPr>
          <a:xfrm>
            <a:off x="197644" y="1761530"/>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37838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4" y="1761530"/>
            <a:ext cx="2578894"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8" name="Text Placeholder 4"/>
          <p:cNvSpPr>
            <a:spLocks noGrp="1"/>
          </p:cNvSpPr>
          <p:nvPr>
            <p:ph type="body" sz="quarter" idx="12" hasCustomPrompt="1"/>
          </p:nvPr>
        </p:nvSpPr>
        <p:spPr>
          <a:xfrm>
            <a:off x="3118107" y="1761530"/>
            <a:ext cx="2594681"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9" name="Text Placeholder 4"/>
          <p:cNvSpPr>
            <a:spLocks noGrp="1"/>
          </p:cNvSpPr>
          <p:nvPr>
            <p:ph type="body" sz="quarter" idx="13" hasCustomPrompt="1"/>
          </p:nvPr>
        </p:nvSpPr>
        <p:spPr>
          <a:xfrm>
            <a:off x="6054357" y="1761531"/>
            <a:ext cx="2578894" cy="270898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8140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baseline="0"/>
            </a:lvl1pPr>
          </a:lstStyle>
          <a:p>
            <a:r>
              <a:rPr lang="en-US" dirty="0"/>
              <a:t>Slide title</a:t>
            </a:r>
            <a:endParaRPr lang="en-GB" dirty="0"/>
          </a:p>
        </p:txBody>
      </p:sp>
      <p:sp>
        <p:nvSpPr>
          <p:cNvPr id="14" name="Text Placeholder 4"/>
          <p:cNvSpPr>
            <a:spLocks noGrp="1"/>
          </p:cNvSpPr>
          <p:nvPr>
            <p:ph type="body" sz="quarter" idx="11" hasCustomPrompt="1"/>
          </p:nvPr>
        </p:nvSpPr>
        <p:spPr>
          <a:xfrm>
            <a:off x="197645"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7" y="1761530"/>
            <a:ext cx="2594681"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ext Placeholder 4"/>
          <p:cNvSpPr>
            <a:spLocks noGrp="1"/>
          </p:cNvSpPr>
          <p:nvPr>
            <p:ph type="body" sz="quarter" idx="13" hasCustomPrompt="1"/>
          </p:nvPr>
        </p:nvSpPr>
        <p:spPr>
          <a:xfrm>
            <a:off x="6054357" y="1761531"/>
            <a:ext cx="2578894" cy="270898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56848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9144000" cy="51435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smtClean="0">
                <a:solidFill>
                  <a:srgbClr val="FFFFFF"/>
                </a:solidFill>
                <a:sym typeface="Helvetica Light"/>
              </a:rPr>
              <a:t>www.metoffice.gov.uk																									                      © Crown Copyright 2017, Met Office</a:t>
            </a:r>
            <a:endParaRPr lang="en-GB" kern="0" dirty="0">
              <a:solidFill>
                <a:srgbClr val="FFFFFF"/>
              </a:solidFill>
              <a:sym typeface="Helvetica Light"/>
            </a:endParaRPr>
          </a:p>
        </p:txBody>
      </p:sp>
    </p:spTree>
    <p:extLst>
      <p:ext uri="{BB962C8B-B14F-4D97-AF65-F5344CB8AC3E}">
        <p14:creationId xmlns:p14="http://schemas.microsoft.com/office/powerpoint/2010/main" val="825342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21"/>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6" name="Text Placeholder 4"/>
          <p:cNvSpPr>
            <a:spLocks noGrp="1"/>
          </p:cNvSpPr>
          <p:nvPr>
            <p:ph type="body" sz="quarter" idx="11" hasCustomPrompt="1"/>
          </p:nvPr>
        </p:nvSpPr>
        <p:spPr>
          <a:xfrm>
            <a:off x="197645" y="1770460"/>
            <a:ext cx="5508427"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 snowflakes</a:t>
            </a:r>
            <a:endParaRPr lang="en-US" dirty="0"/>
          </a:p>
        </p:txBody>
      </p:sp>
      <p:sp>
        <p:nvSpPr>
          <p:cNvPr id="7" name="Text Placeholder 4"/>
          <p:cNvSpPr>
            <a:spLocks noGrp="1"/>
          </p:cNvSpPr>
          <p:nvPr>
            <p:ph type="body" sz="quarter" idx="13" hasCustomPrompt="1"/>
          </p:nvPr>
        </p:nvSpPr>
        <p:spPr>
          <a:xfrm>
            <a:off x="6054357" y="1761531"/>
            <a:ext cx="2578894" cy="270898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85673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1"/>
            <a:ext cx="9144002" cy="339366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166122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19586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5" hangingPunct="0">
              <a:defRPr>
                <a:solidFill>
                  <a:schemeClr val="bg2"/>
                </a:solidFill>
              </a:defRPr>
            </a:lvl1pPr>
          </a:lstStyle>
          <a:p>
            <a:r>
              <a:rPr lang="en-GB" kern="0" dirty="0" smtClean="0">
                <a:solidFill>
                  <a:srgbClr val="FFFFFF"/>
                </a:solidFill>
                <a:sym typeface="Helvetica Light"/>
              </a:rPr>
              <a:t>www.metoffice.gov.uk																									                 © Crown Copyright 2017, Met Office</a:t>
            </a:r>
            <a:endParaRPr lang="en-GB" kern="0" dirty="0">
              <a:solidFill>
                <a:srgbClr val="FFFFFF"/>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71950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3"/>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5" hangingPunct="0">
              <a:defRPr>
                <a:solidFill>
                  <a:schemeClr val="tx1"/>
                </a:solidFill>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68602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5" hangingPunct="0">
              <a:defRPr>
                <a:solidFill>
                  <a:schemeClr val="tx1"/>
                </a:solidFill>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3063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0" y="1761530"/>
            <a:ext cx="9144002" cy="311557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t" anchorCtr="0"/>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print">
            <a:extLst/>
          </a:blip>
          <a:stretch>
            <a:fillRect/>
          </a:stretch>
        </p:blipFill>
        <p:spPr>
          <a:xfrm>
            <a:off x="224460" y="3131815"/>
            <a:ext cx="350571" cy="386900"/>
          </a:xfrm>
          <a:prstGeom prst="rect">
            <a:avLst/>
          </a:prstGeom>
          <a:ln w="12700">
            <a:miter lim="400000"/>
          </a:ln>
        </p:spPr>
      </p:pic>
      <p:pic>
        <p:nvPicPr>
          <p:cNvPr id="203" name="phone-icon.png"/>
          <p:cNvPicPr>
            <a:picLocks noChangeAspect="1"/>
          </p:cNvPicPr>
          <p:nvPr/>
        </p:nvPicPr>
        <p:blipFill>
          <a:blip r:embed="rId4" cstate="print">
            <a:extLst/>
          </a:blip>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print">
            <a:extLst/>
          </a:blip>
          <a:stretch>
            <a:fillRect/>
          </a:stretch>
        </p:blipFill>
        <p:spPr>
          <a:xfrm>
            <a:off x="197503" y="2617307"/>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3" y="2571741"/>
            <a:ext cx="7837739" cy="415499"/>
          </a:xfrm>
          <a:prstGeom prst="rect">
            <a:avLst/>
          </a:prstGeom>
        </p:spPr>
        <p:txBody>
          <a:bodyPr lIns="270000" anchor="t">
            <a:spAutoFit/>
          </a:bodyPr>
          <a:lstStyle>
            <a:lvl1pPr marL="0" indent="0" defTabSz="342900">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1" y="3107335"/>
            <a:ext cx="7830741" cy="415499"/>
          </a:xfrm>
          <a:prstGeom prst="rect">
            <a:avLst/>
          </a:prstGeom>
        </p:spPr>
        <p:txBody>
          <a:bodyPr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2"/>
            <a:ext cx="1330302"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4" y="3663112"/>
            <a:ext cx="1691733" cy="415499"/>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8" y="3663112"/>
            <a:ext cx="1984929"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2" y="3663112"/>
            <a:ext cx="1691733" cy="761747"/>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83086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Tree>
    <p:extLst>
      <p:ext uri="{BB962C8B-B14F-4D97-AF65-F5344CB8AC3E}">
        <p14:creationId xmlns:p14="http://schemas.microsoft.com/office/powerpoint/2010/main" val="173788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Main content">
    <p:spTree>
      <p:nvGrpSpPr>
        <p:cNvPr id="1" name=""/>
        <p:cNvGrpSpPr/>
        <p:nvPr/>
      </p:nvGrpSpPr>
      <p:grpSpPr>
        <a:xfrm>
          <a:off x="0" y="0"/>
          <a:ext cx="0" cy="0"/>
          <a:chOff x="0" y="0"/>
          <a:chExt cx="0" cy="0"/>
        </a:xfrm>
      </p:grpSpPr>
      <p:sp>
        <p:nvSpPr>
          <p:cNvPr id="8" name="Rectangle 2"/>
          <p:cNvSpPr>
            <a:spLocks noGrp="1" noChangeArrowheads="1"/>
          </p:cNvSpPr>
          <p:nvPr>
            <p:ph type="ctrTitle"/>
          </p:nvPr>
        </p:nvSpPr>
        <p:spPr>
          <a:xfrm>
            <a:off x="2123728" y="650307"/>
            <a:ext cx="6984776" cy="484748"/>
          </a:xfrm>
          <a:prstGeom prst="rect">
            <a:avLst/>
          </a:prstGeom>
          <a:ln>
            <a:noFill/>
          </a:ln>
        </p:spPr>
        <p:txBody>
          <a:bodyPr anchor="b" anchorCtr="0"/>
          <a:lstStyle>
            <a:lvl1pPr algn="l">
              <a:defRPr sz="2700" baseline="0">
                <a:ln>
                  <a:noFill/>
                </a:ln>
                <a:solidFill>
                  <a:schemeClr val="bg2"/>
                </a:solidFill>
                <a:latin typeface="Arial"/>
                <a:cs typeface="Arial"/>
              </a:defRPr>
            </a:lvl1pPr>
          </a:lstStyle>
          <a:p>
            <a:r>
              <a:rPr lang="en-US" smtClean="0"/>
              <a:t>Click to edit Master title style</a:t>
            </a:r>
            <a:endParaRPr lang="en-US" dirty="0"/>
          </a:p>
        </p:txBody>
      </p:sp>
      <p:sp>
        <p:nvSpPr>
          <p:cNvPr id="9" name="Rectangle 3"/>
          <p:cNvSpPr>
            <a:spLocks noGrp="1" noChangeArrowheads="1"/>
          </p:cNvSpPr>
          <p:nvPr>
            <p:ph type="subTitle" idx="1"/>
          </p:nvPr>
        </p:nvSpPr>
        <p:spPr>
          <a:xfrm>
            <a:off x="2123728" y="1155887"/>
            <a:ext cx="6984776" cy="378042"/>
          </a:xfrm>
          <a:prstGeom prst="rect">
            <a:avLst/>
          </a:prstGeom>
        </p:spPr>
        <p:txBody>
          <a:bodyPr/>
          <a:lstStyle>
            <a:lvl1pPr marL="0" indent="0" algn="l">
              <a:buFontTx/>
              <a:buNone/>
              <a:defRPr sz="1500">
                <a:solidFill>
                  <a:schemeClr val="bg2"/>
                </a:solidFill>
                <a:latin typeface="Arial"/>
                <a:cs typeface="Arial"/>
              </a:defRPr>
            </a:lvl1pPr>
          </a:lstStyle>
          <a:p>
            <a:r>
              <a:rPr lang="en-US" smtClean="0"/>
              <a:t>Click to edit Master subtitle style</a:t>
            </a:r>
            <a:endParaRPr lang="en-US" dirty="0"/>
          </a:p>
        </p:txBody>
      </p:sp>
    </p:spTree>
    <p:extLst>
      <p:ext uri="{BB962C8B-B14F-4D97-AF65-F5344CB8AC3E}">
        <p14:creationId xmlns:p14="http://schemas.microsoft.com/office/powerpoint/2010/main" val="1264999098"/>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extLst/>
          </a:blip>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smtClean="0">
                <a:solidFill>
                  <a:srgbClr val="FFFFFF"/>
                </a:solidFill>
                <a:sym typeface="Helvetica Light"/>
              </a:rPr>
              <a:t>www.metoffice.gov.uk																									                      © Crown Copyright 2017, Met Office</a:t>
            </a:r>
            <a:endParaRPr lang="en-GB" kern="0" dirty="0">
              <a:solidFill>
                <a:srgbClr val="FFFFFF"/>
              </a:solidFill>
              <a:sym typeface="Helvetica Light"/>
            </a:endParaRPr>
          </a:p>
        </p:txBody>
      </p:sp>
    </p:spTree>
    <p:extLst>
      <p:ext uri="{BB962C8B-B14F-4D97-AF65-F5344CB8AC3E}">
        <p14:creationId xmlns:p14="http://schemas.microsoft.com/office/powerpoint/2010/main" val="12341578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62323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9144000" cy="51435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smtClean="0">
                <a:solidFill>
                  <a:srgbClr val="FFFFFF"/>
                </a:solidFill>
                <a:sym typeface="Helvetica Light"/>
              </a:rPr>
              <a:t>www.metoffice.gov.uk																									                      © Crown Copyright 2017, Met Office</a:t>
            </a:r>
            <a:endParaRPr lang="en-GB" kern="0" dirty="0">
              <a:solidFill>
                <a:srgbClr val="FFFFFF"/>
              </a:solidFill>
              <a:sym typeface="Helvetica Light"/>
            </a:endParaRPr>
          </a:p>
        </p:txBody>
      </p:sp>
    </p:spTree>
    <p:extLst>
      <p:ext uri="{BB962C8B-B14F-4D97-AF65-F5344CB8AC3E}">
        <p14:creationId xmlns:p14="http://schemas.microsoft.com/office/powerpoint/2010/main" val="21236072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 full image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smtClean="0">
                <a:solidFill>
                  <a:srgbClr val="FFFFFF"/>
                </a:solidFill>
                <a:sym typeface="Helvetica Light"/>
              </a:rPr>
              <a:t>www.metoffice.gov.uk																									                      © Crown Copyright 2017, Met Office</a:t>
            </a:r>
            <a:endParaRPr lang="en-GB" kern="0" dirty="0">
              <a:solidFill>
                <a:srgbClr val="FFFFFF"/>
              </a:solidFill>
              <a:sym typeface="Helvetica Light"/>
            </a:endParaRPr>
          </a:p>
        </p:txBody>
      </p:sp>
    </p:spTree>
    <p:extLst>
      <p:ext uri="{BB962C8B-B14F-4D97-AF65-F5344CB8AC3E}">
        <p14:creationId xmlns:p14="http://schemas.microsoft.com/office/powerpoint/2010/main" val="12575334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211281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70435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89"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smtClean="0"/>
              <a:t>Click icon to add picture</a:t>
            </a:r>
            <a:endParaRPr lang="en-GB" dirty="0"/>
          </a:p>
        </p:txBody>
      </p:sp>
      <p:sp>
        <p:nvSpPr>
          <p:cNvPr id="70" name="Shape 70"/>
          <p:cNvSpPr>
            <a:spLocks noGrp="1"/>
          </p:cNvSpPr>
          <p:nvPr>
            <p:ph type="pic" sz="quarter" idx="14"/>
          </p:nvPr>
        </p:nvSpPr>
        <p:spPr>
          <a:xfrm>
            <a:off x="357793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smtClean="0"/>
              <a:t>Click icon to add picture</a:t>
            </a:r>
            <a:endParaRPr dirty="0"/>
          </a:p>
        </p:txBody>
      </p:sp>
      <p:sp>
        <p:nvSpPr>
          <p:cNvPr id="71" name="Shape 71"/>
          <p:cNvSpPr>
            <a:spLocks noGrp="1"/>
          </p:cNvSpPr>
          <p:nvPr>
            <p:ph type="pic" sz="quarter" idx="15"/>
          </p:nvPr>
        </p:nvSpPr>
        <p:spPr>
          <a:xfrm>
            <a:off x="49281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smtClean="0"/>
              <a:t>Click icon to add picture</a:t>
            </a:r>
            <a:endParaRPr dirty="0"/>
          </a:p>
        </p:txBody>
      </p:sp>
      <p:sp>
        <p:nvSpPr>
          <p:cNvPr id="2" name="Footer Placeholder 1"/>
          <p:cNvSpPr>
            <a:spLocks noGrp="1"/>
          </p:cNvSpPr>
          <p:nvPr>
            <p:ph type="ftr" sz="quarter" idx="16"/>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2"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smtClean="0"/>
              <a:t>Click icon to add picture</a:t>
            </a:r>
            <a:endParaRPr dirty="0"/>
          </a:p>
        </p:txBody>
      </p:sp>
      <p:sp>
        <p:nvSpPr>
          <p:cNvPr id="17"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78451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0"/>
            <a:ext cx="9144000" cy="411361"/>
          </a:xfrm>
          <a:prstGeom prst="rect">
            <a:avLst/>
          </a:prstGeom>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pic>
        <p:nvPicPr>
          <p:cNvPr id="14"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8"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78625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0"/>
            <a:ext cx="9144000" cy="411361"/>
          </a:xfrm>
          <a:prstGeom prst="rect">
            <a:avLst/>
          </a:prstGeom>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89"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smtClean="0"/>
              <a:t>Click icon to add picture</a:t>
            </a:r>
            <a:endParaRPr lang="en-GB" dirty="0"/>
          </a:p>
        </p:txBody>
      </p:sp>
      <p:sp>
        <p:nvSpPr>
          <p:cNvPr id="14" name="Shape 70"/>
          <p:cNvSpPr>
            <a:spLocks noGrp="1"/>
          </p:cNvSpPr>
          <p:nvPr>
            <p:ph type="pic" sz="quarter" idx="14"/>
          </p:nvPr>
        </p:nvSpPr>
        <p:spPr>
          <a:xfrm>
            <a:off x="357793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smtClean="0"/>
              <a:t>Click icon to add picture</a:t>
            </a:r>
            <a:endParaRPr dirty="0"/>
          </a:p>
        </p:txBody>
      </p:sp>
      <p:sp>
        <p:nvSpPr>
          <p:cNvPr id="15" name="Shape 71"/>
          <p:cNvSpPr>
            <a:spLocks noGrp="1"/>
          </p:cNvSpPr>
          <p:nvPr>
            <p:ph type="pic" sz="quarter" idx="15"/>
          </p:nvPr>
        </p:nvSpPr>
        <p:spPr>
          <a:xfrm>
            <a:off x="49281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smtClean="0"/>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2"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smtClean="0"/>
              <a:t>Click icon to add picture</a:t>
            </a:r>
            <a:endParaRPr dirty="0"/>
          </a:p>
        </p:txBody>
      </p:sp>
      <p:pic>
        <p:nvPicPr>
          <p:cNvPr id="23"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20"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200260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ext Placeholder 4"/>
          <p:cNvSpPr>
            <a:spLocks noGrp="1"/>
          </p:cNvSpPr>
          <p:nvPr>
            <p:ph type="body" sz="quarter" idx="11" hasCustomPrompt="1"/>
          </p:nvPr>
        </p:nvSpPr>
        <p:spPr>
          <a:xfrm>
            <a:off x="197644" y="1770460"/>
            <a:ext cx="8424863" cy="270510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 snowflakes snow squall stable/stability </a:t>
            </a:r>
            <a:r>
              <a:rPr lang="en-GB" dirty="0" err="1"/>
              <a:t>stratiform</a:t>
            </a:r>
            <a:r>
              <a:rPr lang="en-GB" dirty="0"/>
              <a:t> summation layer amount sun pillar </a:t>
            </a:r>
            <a:r>
              <a:rPr lang="en-GB" dirty="0" err="1" smtClean="0"/>
              <a:t>updraught</a:t>
            </a:r>
            <a:r>
              <a:rPr lang="en-GB" dirty="0" smtClean="0"/>
              <a:t> </a:t>
            </a:r>
            <a:r>
              <a:rPr lang="en-GB" dirty="0"/>
              <a:t>upslope effect warning waterspout wind vane. </a:t>
            </a:r>
          </a:p>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a:t>
            </a:r>
          </a:p>
          <a:p>
            <a:pPr lvl="0"/>
            <a:endParaRPr lang="en-US" dirty="0"/>
          </a:p>
        </p:txBody>
      </p:sp>
    </p:spTree>
    <p:extLst>
      <p:ext uri="{BB962C8B-B14F-4D97-AF65-F5344CB8AC3E}">
        <p14:creationId xmlns:p14="http://schemas.microsoft.com/office/powerpoint/2010/main" val="348585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ext Placeholder 4"/>
          <p:cNvSpPr>
            <a:spLocks noGrp="1"/>
          </p:cNvSpPr>
          <p:nvPr>
            <p:ph type="body" sz="quarter" idx="11" hasCustomPrompt="1"/>
          </p:nvPr>
        </p:nvSpPr>
        <p:spPr>
          <a:xfrm>
            <a:off x="197645" y="1770460"/>
            <a:ext cx="4050506"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 snowflakes</a:t>
            </a:r>
            <a:endParaRPr lang="en-US" dirty="0"/>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 snowflakes</a:t>
            </a:r>
            <a:endParaRPr lang="en-US" dirty="0"/>
          </a:p>
        </p:txBody>
      </p:sp>
    </p:spTree>
    <p:extLst>
      <p:ext uri="{BB962C8B-B14F-4D97-AF65-F5344CB8AC3E}">
        <p14:creationId xmlns:p14="http://schemas.microsoft.com/office/powerpoint/2010/main" val="74184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ext Placeholder 4"/>
          <p:cNvSpPr>
            <a:spLocks noGrp="1"/>
          </p:cNvSpPr>
          <p:nvPr>
            <p:ph type="body" sz="quarter" idx="11" hasCustomPrompt="1"/>
          </p:nvPr>
        </p:nvSpPr>
        <p:spPr>
          <a:xfrm>
            <a:off x="197645"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6" name="Text Placeholder 4"/>
          <p:cNvSpPr>
            <a:spLocks noGrp="1"/>
          </p:cNvSpPr>
          <p:nvPr>
            <p:ph type="body" sz="quarter" idx="13" hasCustomPrompt="1"/>
          </p:nvPr>
        </p:nvSpPr>
        <p:spPr>
          <a:xfrm>
            <a:off x="3127178"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Tree>
    <p:extLst>
      <p:ext uri="{BB962C8B-B14F-4D97-AF65-F5344CB8AC3E}">
        <p14:creationId xmlns:p14="http://schemas.microsoft.com/office/powerpoint/2010/main" val="160653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205315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1"/>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2" name="Footer Placeholder 1"/>
          <p:cNvSpPr>
            <a:spLocks noGrp="1"/>
          </p:cNvSpPr>
          <p:nvPr>
            <p:ph type="ftr" sz="quarter" idx="15"/>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15" name="Text Placeholder 4"/>
          <p:cNvSpPr>
            <a:spLocks noGrp="1"/>
          </p:cNvSpPr>
          <p:nvPr>
            <p:ph type="body" sz="quarter" idx="11" hasCustomPrompt="1"/>
          </p:nvPr>
        </p:nvSpPr>
        <p:spPr>
          <a:xfrm>
            <a:off x="197645" y="1773777"/>
            <a:ext cx="4050506" cy="271403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a:t>
            </a:r>
            <a:endParaRPr lang="en-US" dirty="0"/>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01768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15" name="Text Placeholder 4"/>
          <p:cNvSpPr>
            <a:spLocks noGrp="1"/>
          </p:cNvSpPr>
          <p:nvPr>
            <p:ph type="body" sz="quarter" idx="11" hasCustomPrompt="1"/>
          </p:nvPr>
        </p:nvSpPr>
        <p:spPr>
          <a:xfrm>
            <a:off x="197645" y="1773777"/>
            <a:ext cx="4050506" cy="271403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a:t>
            </a:r>
            <a:endParaRPr lang="en-US" dirty="0"/>
          </a:p>
        </p:txBody>
      </p:sp>
      <p:sp>
        <p:nvSpPr>
          <p:cNvPr id="6" name="Table Placeholder 5"/>
          <p:cNvSpPr>
            <a:spLocks noGrp="1"/>
          </p:cNvSpPr>
          <p:nvPr>
            <p:ph type="tbl" sz="quarter" idx="17" hasCustomPrompt="1"/>
          </p:nvPr>
        </p:nvSpPr>
        <p:spPr>
          <a:xfrm>
            <a:off x="4572000" y="1761530"/>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4931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6" name="Picture Placeholder 4"/>
          <p:cNvSpPr>
            <a:spLocks noGrp="1"/>
          </p:cNvSpPr>
          <p:nvPr>
            <p:ph type="pic" sz="quarter" idx="16" hasCustomPrompt="1"/>
          </p:nvPr>
        </p:nvSpPr>
        <p:spPr>
          <a:xfrm>
            <a:off x="0" y="748904"/>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Tree>
    <p:extLst>
      <p:ext uri="{BB962C8B-B14F-4D97-AF65-F5344CB8AC3E}">
        <p14:creationId xmlns:p14="http://schemas.microsoft.com/office/powerpoint/2010/main" val="303705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ext Placeholder 4"/>
          <p:cNvSpPr>
            <a:spLocks noGrp="1"/>
          </p:cNvSpPr>
          <p:nvPr>
            <p:ph type="body" sz="quarter" idx="11" hasCustomPrompt="1"/>
          </p:nvPr>
        </p:nvSpPr>
        <p:spPr>
          <a:xfrm>
            <a:off x="197644" y="1761530"/>
            <a:ext cx="8437364"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18111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0"/>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ext Placeholder 4"/>
          <p:cNvSpPr>
            <a:spLocks noGrp="1"/>
          </p:cNvSpPr>
          <p:nvPr>
            <p:ph type="body" sz="quarter" idx="12" hasCustomPrompt="1"/>
          </p:nvPr>
        </p:nvSpPr>
        <p:spPr>
          <a:xfrm>
            <a:off x="4585693" y="1761530"/>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33968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7" name="Picture Placeholder 4"/>
          <p:cNvSpPr>
            <a:spLocks noGrp="1"/>
          </p:cNvSpPr>
          <p:nvPr>
            <p:ph type="pic" sz="quarter" idx="16" hasCustomPrompt="1"/>
          </p:nvPr>
        </p:nvSpPr>
        <p:spPr>
          <a:xfrm>
            <a:off x="4572000" y="1"/>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5" name="Text Placeholder 4"/>
          <p:cNvSpPr>
            <a:spLocks noGrp="1"/>
          </p:cNvSpPr>
          <p:nvPr>
            <p:ph type="body" sz="quarter" idx="11" hasCustomPrompt="1"/>
          </p:nvPr>
        </p:nvSpPr>
        <p:spPr>
          <a:xfrm>
            <a:off x="197644" y="1761530"/>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02197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6" name="Table Placeholder 5"/>
          <p:cNvSpPr>
            <a:spLocks noGrp="1"/>
          </p:cNvSpPr>
          <p:nvPr>
            <p:ph type="tbl" sz="quarter" idx="17" hasCustomPrompt="1"/>
          </p:nvPr>
        </p:nvSpPr>
        <p:spPr>
          <a:xfrm>
            <a:off x="4572000" y="1761530"/>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5" name="Text Placeholder 4"/>
          <p:cNvSpPr>
            <a:spLocks noGrp="1"/>
          </p:cNvSpPr>
          <p:nvPr>
            <p:ph type="body" sz="quarter" idx="11" hasCustomPrompt="1"/>
          </p:nvPr>
        </p:nvSpPr>
        <p:spPr>
          <a:xfrm>
            <a:off x="197644" y="1761530"/>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87783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4" y="1761530"/>
            <a:ext cx="2578894"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8" name="Text Placeholder 4"/>
          <p:cNvSpPr>
            <a:spLocks noGrp="1"/>
          </p:cNvSpPr>
          <p:nvPr>
            <p:ph type="body" sz="quarter" idx="12" hasCustomPrompt="1"/>
          </p:nvPr>
        </p:nvSpPr>
        <p:spPr>
          <a:xfrm>
            <a:off x="3118107" y="1761530"/>
            <a:ext cx="2594681"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9" name="Text Placeholder 4"/>
          <p:cNvSpPr>
            <a:spLocks noGrp="1"/>
          </p:cNvSpPr>
          <p:nvPr>
            <p:ph type="body" sz="quarter" idx="13" hasCustomPrompt="1"/>
          </p:nvPr>
        </p:nvSpPr>
        <p:spPr>
          <a:xfrm>
            <a:off x="6054357" y="1761531"/>
            <a:ext cx="2578894" cy="270898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320467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baseline="0"/>
            </a:lvl1pPr>
          </a:lstStyle>
          <a:p>
            <a:r>
              <a:rPr lang="en-US" dirty="0"/>
              <a:t>Slide title</a:t>
            </a:r>
            <a:endParaRPr lang="en-GB" dirty="0"/>
          </a:p>
        </p:txBody>
      </p:sp>
      <p:sp>
        <p:nvSpPr>
          <p:cNvPr id="14" name="Text Placeholder 4"/>
          <p:cNvSpPr>
            <a:spLocks noGrp="1"/>
          </p:cNvSpPr>
          <p:nvPr>
            <p:ph type="body" sz="quarter" idx="11" hasCustomPrompt="1"/>
          </p:nvPr>
        </p:nvSpPr>
        <p:spPr>
          <a:xfrm>
            <a:off x="197645"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7" y="1761530"/>
            <a:ext cx="2594681"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ext Placeholder 4"/>
          <p:cNvSpPr>
            <a:spLocks noGrp="1"/>
          </p:cNvSpPr>
          <p:nvPr>
            <p:ph type="body" sz="quarter" idx="13" hasCustomPrompt="1"/>
          </p:nvPr>
        </p:nvSpPr>
        <p:spPr>
          <a:xfrm>
            <a:off x="6054357" y="1761531"/>
            <a:ext cx="2578894" cy="270898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75123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21"/>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6" name="Text Placeholder 4"/>
          <p:cNvSpPr>
            <a:spLocks noGrp="1"/>
          </p:cNvSpPr>
          <p:nvPr>
            <p:ph type="body" sz="quarter" idx="11" hasCustomPrompt="1"/>
          </p:nvPr>
        </p:nvSpPr>
        <p:spPr>
          <a:xfrm>
            <a:off x="197645" y="1770460"/>
            <a:ext cx="5508427"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 snowflakes</a:t>
            </a:r>
            <a:endParaRPr lang="en-US" dirty="0"/>
          </a:p>
        </p:txBody>
      </p:sp>
      <p:sp>
        <p:nvSpPr>
          <p:cNvPr id="7" name="Text Placeholder 4"/>
          <p:cNvSpPr>
            <a:spLocks noGrp="1"/>
          </p:cNvSpPr>
          <p:nvPr>
            <p:ph type="body" sz="quarter" idx="13" hasCustomPrompt="1"/>
          </p:nvPr>
        </p:nvSpPr>
        <p:spPr>
          <a:xfrm>
            <a:off x="6054357" y="1761531"/>
            <a:ext cx="2578894" cy="270898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349195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89"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smtClean="0"/>
              <a:t>Click icon to add picture</a:t>
            </a:r>
            <a:endParaRPr lang="en-GB" dirty="0"/>
          </a:p>
        </p:txBody>
      </p:sp>
      <p:sp>
        <p:nvSpPr>
          <p:cNvPr id="70" name="Shape 70"/>
          <p:cNvSpPr>
            <a:spLocks noGrp="1"/>
          </p:cNvSpPr>
          <p:nvPr>
            <p:ph type="pic" sz="quarter" idx="14"/>
          </p:nvPr>
        </p:nvSpPr>
        <p:spPr>
          <a:xfrm>
            <a:off x="357793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smtClean="0"/>
              <a:t>Click icon to add picture</a:t>
            </a:r>
            <a:endParaRPr dirty="0"/>
          </a:p>
        </p:txBody>
      </p:sp>
      <p:sp>
        <p:nvSpPr>
          <p:cNvPr id="71" name="Shape 71"/>
          <p:cNvSpPr>
            <a:spLocks noGrp="1"/>
          </p:cNvSpPr>
          <p:nvPr>
            <p:ph type="pic" sz="quarter" idx="15"/>
          </p:nvPr>
        </p:nvSpPr>
        <p:spPr>
          <a:xfrm>
            <a:off x="49281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smtClean="0"/>
              <a:t>Click icon to add picture</a:t>
            </a:r>
            <a:endParaRPr dirty="0"/>
          </a:p>
        </p:txBody>
      </p:sp>
      <p:sp>
        <p:nvSpPr>
          <p:cNvPr id="2" name="Footer Placeholder 1"/>
          <p:cNvSpPr>
            <a:spLocks noGrp="1"/>
          </p:cNvSpPr>
          <p:nvPr>
            <p:ph type="ftr" sz="quarter" idx="16"/>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2"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smtClean="0"/>
              <a:t>Click icon to add picture</a:t>
            </a:r>
            <a:endParaRPr dirty="0"/>
          </a:p>
        </p:txBody>
      </p:sp>
      <p:sp>
        <p:nvSpPr>
          <p:cNvPr id="17"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297013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1"/>
            <a:ext cx="9144002" cy="339366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297761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9079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5" hangingPunct="0">
              <a:defRPr>
                <a:solidFill>
                  <a:schemeClr val="bg2"/>
                </a:solidFill>
              </a:defRPr>
            </a:lvl1pPr>
          </a:lstStyle>
          <a:p>
            <a:r>
              <a:rPr lang="en-GB" kern="0" dirty="0" smtClean="0">
                <a:solidFill>
                  <a:srgbClr val="FFFFFF"/>
                </a:solidFill>
                <a:sym typeface="Helvetica Light"/>
              </a:rPr>
              <a:t>www.metoffice.gov.uk																									                 © Crown Copyright 2017, Met Office</a:t>
            </a:r>
            <a:endParaRPr lang="en-GB" kern="0" dirty="0">
              <a:solidFill>
                <a:srgbClr val="FFFFFF"/>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89625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3"/>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5" hangingPunct="0">
              <a:defRPr>
                <a:solidFill>
                  <a:schemeClr val="tx1"/>
                </a:solidFill>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46920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5" hangingPunct="0">
              <a:defRPr>
                <a:solidFill>
                  <a:schemeClr val="tx1"/>
                </a:solidFill>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67838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0" y="1761530"/>
            <a:ext cx="9144002" cy="311557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t" anchorCtr="0"/>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print">
            <a:extLst/>
          </a:blip>
          <a:stretch>
            <a:fillRect/>
          </a:stretch>
        </p:blipFill>
        <p:spPr>
          <a:xfrm>
            <a:off x="224460" y="3131815"/>
            <a:ext cx="350571" cy="386900"/>
          </a:xfrm>
          <a:prstGeom prst="rect">
            <a:avLst/>
          </a:prstGeom>
          <a:ln w="12700">
            <a:miter lim="400000"/>
          </a:ln>
        </p:spPr>
      </p:pic>
      <p:pic>
        <p:nvPicPr>
          <p:cNvPr id="203" name="phone-icon.png"/>
          <p:cNvPicPr>
            <a:picLocks noChangeAspect="1"/>
          </p:cNvPicPr>
          <p:nvPr/>
        </p:nvPicPr>
        <p:blipFill>
          <a:blip r:embed="rId4" cstate="print">
            <a:extLst/>
          </a:blip>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print">
            <a:extLst/>
          </a:blip>
          <a:stretch>
            <a:fillRect/>
          </a:stretch>
        </p:blipFill>
        <p:spPr>
          <a:xfrm>
            <a:off x="197503" y="2617307"/>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3" y="2571741"/>
            <a:ext cx="7837739" cy="415499"/>
          </a:xfrm>
          <a:prstGeom prst="rect">
            <a:avLst/>
          </a:prstGeom>
        </p:spPr>
        <p:txBody>
          <a:bodyPr lIns="270000" anchor="t">
            <a:spAutoFit/>
          </a:bodyPr>
          <a:lstStyle>
            <a:lvl1pPr marL="0" indent="0" defTabSz="342900">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1" y="3107335"/>
            <a:ext cx="7830741" cy="415499"/>
          </a:xfrm>
          <a:prstGeom prst="rect">
            <a:avLst/>
          </a:prstGeom>
        </p:spPr>
        <p:txBody>
          <a:bodyPr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2"/>
            <a:ext cx="1330302"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4" y="3663112"/>
            <a:ext cx="1691733" cy="415499"/>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8" y="3663112"/>
            <a:ext cx="1984929"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2" y="3663112"/>
            <a:ext cx="1691733" cy="761747"/>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333566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Tree>
    <p:extLst>
      <p:ext uri="{BB962C8B-B14F-4D97-AF65-F5344CB8AC3E}">
        <p14:creationId xmlns:p14="http://schemas.microsoft.com/office/powerpoint/2010/main" val="325148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Main cont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5" name="Picture 3" descr="MO_RGB_whitebackg.jpg"/>
          <p:cNvPicPr>
            <a:picLocks noChangeAspect="1"/>
          </p:cNvPicPr>
          <p:nvPr userDrawn="1"/>
        </p:nvPicPr>
        <p:blipFill>
          <a:blip r:embed="rId3" cstate="print"/>
          <a:srcRect/>
          <a:stretch>
            <a:fillRect/>
          </a:stretch>
        </p:blipFill>
        <p:spPr bwMode="auto">
          <a:xfrm>
            <a:off x="107950" y="106363"/>
            <a:ext cx="1219200" cy="1116012"/>
          </a:xfrm>
          <a:prstGeom prst="rect">
            <a:avLst/>
          </a:prstGeom>
          <a:noFill/>
          <a:ln w="9525">
            <a:noFill/>
            <a:miter lim="800000"/>
            <a:headEnd/>
            <a:tailEnd/>
          </a:ln>
        </p:spPr>
      </p:pic>
      <p:sp>
        <p:nvSpPr>
          <p:cNvPr id="6" name="TextBox 5"/>
          <p:cNvSpPr txBox="1">
            <a:spLocks noChangeArrowheads="1"/>
          </p:cNvSpPr>
          <p:nvPr userDrawn="1"/>
        </p:nvSpPr>
        <p:spPr bwMode="auto">
          <a:xfrm>
            <a:off x="179388" y="4833938"/>
            <a:ext cx="2089150" cy="185737"/>
          </a:xfrm>
          <a:prstGeom prst="rect">
            <a:avLst/>
          </a:prstGeom>
          <a:noFill/>
          <a:ln w="9525">
            <a:noFill/>
            <a:miter lim="800000"/>
            <a:headEnd/>
            <a:tailEnd/>
          </a:ln>
        </p:spPr>
        <p:txBody>
          <a:bodyPr>
            <a:spAutoFit/>
          </a:bodyPr>
          <a:lstStyle/>
          <a:p>
            <a:pPr>
              <a:lnSpc>
                <a:spcPct val="85000"/>
              </a:lnSpc>
            </a:pPr>
            <a:r>
              <a:rPr lang="en-US" sz="700">
                <a:solidFill>
                  <a:srgbClr val="000000"/>
                </a:solidFill>
              </a:rPr>
              <a:t>www.metoffice.gov.uk</a:t>
            </a:r>
          </a:p>
        </p:txBody>
      </p:sp>
      <p:sp>
        <p:nvSpPr>
          <p:cNvPr id="7" name="TextBox 6"/>
          <p:cNvSpPr txBox="1">
            <a:spLocks noChangeArrowheads="1"/>
          </p:cNvSpPr>
          <p:nvPr userDrawn="1"/>
        </p:nvSpPr>
        <p:spPr bwMode="auto">
          <a:xfrm>
            <a:off x="7380288" y="4833938"/>
            <a:ext cx="1763712" cy="185737"/>
          </a:xfrm>
          <a:prstGeom prst="rect">
            <a:avLst/>
          </a:prstGeom>
          <a:noFill/>
          <a:ln w="9525">
            <a:noFill/>
            <a:miter lim="800000"/>
            <a:headEnd/>
            <a:tailEnd/>
          </a:ln>
        </p:spPr>
        <p:txBody>
          <a:bodyPr>
            <a:spAutoFit/>
          </a:bodyPr>
          <a:lstStyle/>
          <a:p>
            <a:pPr>
              <a:lnSpc>
                <a:spcPct val="85000"/>
              </a:lnSpc>
            </a:pPr>
            <a:r>
              <a:rPr lang="en-US" sz="700">
                <a:solidFill>
                  <a:schemeClr val="bg2"/>
                </a:solidFill>
              </a:rPr>
              <a:t>© Crown Copyright 2016, Met Office</a:t>
            </a:r>
          </a:p>
        </p:txBody>
      </p:sp>
      <p:sp>
        <p:nvSpPr>
          <p:cNvPr id="11" name="Rectangle 2"/>
          <p:cNvSpPr>
            <a:spLocks noGrp="1" noChangeArrowheads="1"/>
          </p:cNvSpPr>
          <p:nvPr>
            <p:ph type="ctrTitle"/>
          </p:nvPr>
        </p:nvSpPr>
        <p:spPr>
          <a:xfrm>
            <a:off x="1619672" y="250302"/>
            <a:ext cx="7344816" cy="934656"/>
          </a:xfrm>
          <a:prstGeom prst="rect">
            <a:avLst/>
          </a:prstGeom>
          <a:ln>
            <a:noFill/>
          </a:ln>
        </p:spPr>
        <p:txBody>
          <a:bodyPr anchor="b" anchorCtr="0"/>
          <a:lstStyle>
            <a:lvl1pPr algn="l">
              <a:defRPr sz="3600" baseline="0">
                <a:ln>
                  <a:noFill/>
                </a:ln>
                <a:solidFill>
                  <a:schemeClr val="bg2"/>
                </a:solidFill>
                <a:latin typeface="Arial"/>
                <a:cs typeface="Arial"/>
              </a:defRPr>
            </a:lvl1pPr>
          </a:lstStyle>
          <a:p>
            <a:r>
              <a:rPr lang="en-US" smtClean="0"/>
              <a:t>Click to edit Master title style</a:t>
            </a:r>
            <a:endParaRPr lang="en-US" dirty="0"/>
          </a:p>
        </p:txBody>
      </p:sp>
      <p:sp>
        <p:nvSpPr>
          <p:cNvPr id="12" name="Rectangle 3"/>
          <p:cNvSpPr>
            <a:spLocks noGrp="1" noChangeArrowheads="1"/>
          </p:cNvSpPr>
          <p:nvPr>
            <p:ph type="subTitle" idx="1"/>
          </p:nvPr>
        </p:nvSpPr>
        <p:spPr>
          <a:xfrm>
            <a:off x="1619672" y="1212734"/>
            <a:ext cx="7344816" cy="504056"/>
          </a:xfrm>
          <a:prstGeom prst="rect">
            <a:avLst/>
          </a:prstGeom>
        </p:spPr>
        <p:txBody>
          <a:bodyPr/>
          <a:lstStyle>
            <a:lvl1pPr marL="0" indent="0" algn="l">
              <a:buFontTx/>
              <a:buNone/>
              <a:defRPr sz="2000" baseline="0">
                <a:solidFill>
                  <a:schemeClr val="bg2"/>
                </a:solidFill>
                <a:latin typeface="Arial"/>
                <a:cs typeface="Arial"/>
              </a:defRPr>
            </a:lvl1pPr>
          </a:lstStyle>
          <a:p>
            <a:r>
              <a:rPr lang="en-US" smtClean="0"/>
              <a:t>Click to edit Master subtitle style</a:t>
            </a:r>
            <a:endParaRPr lang="en-US" dirty="0"/>
          </a:p>
        </p:txBody>
      </p:sp>
      <p:sp>
        <p:nvSpPr>
          <p:cNvPr id="13" name="Text Placeholder 2"/>
          <p:cNvSpPr>
            <a:spLocks noGrp="1"/>
          </p:cNvSpPr>
          <p:nvPr>
            <p:ph type="body" sz="quarter" idx="10"/>
          </p:nvPr>
        </p:nvSpPr>
        <p:spPr>
          <a:xfrm>
            <a:off x="1619250" y="1924050"/>
            <a:ext cx="7345238" cy="3023964"/>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9155613"/>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680152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extLst/>
          </a:blip>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21886178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0"/>
            <a:ext cx="9144000" cy="411361"/>
          </a:xfrm>
          <a:prstGeom prst="rect">
            <a:avLst/>
          </a:prstGeom>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pic>
        <p:nvPicPr>
          <p:cNvPr id="14"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8"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51518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9144000" cy="51435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31354040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44743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09418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89" y="240515"/>
            <a:ext cx="1594673" cy="2025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71" name="Shape 71"/>
          <p:cNvSpPr>
            <a:spLocks noGrp="1"/>
          </p:cNvSpPr>
          <p:nvPr>
            <p:ph type="pic" sz="quarter" idx="15"/>
          </p:nvPr>
        </p:nvSpPr>
        <p:spPr>
          <a:xfrm>
            <a:off x="49281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2"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7"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214840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0"/>
            <a:ext cx="9144000" cy="411361"/>
          </a:xfrm>
          <a:prstGeom prst="rect">
            <a:avLst/>
          </a:prstGeom>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pic>
        <p:nvPicPr>
          <p:cNvPr id="14"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8"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58789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0"/>
            <a:ext cx="9144000" cy="411361"/>
          </a:xfrm>
          <a:prstGeom prst="rect">
            <a:avLst/>
          </a:prstGeom>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89" y="240515"/>
            <a:ext cx="1594673" cy="2025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5" name="Shape 71"/>
          <p:cNvSpPr>
            <a:spLocks noGrp="1"/>
          </p:cNvSpPr>
          <p:nvPr>
            <p:ph type="pic" sz="quarter" idx="15"/>
          </p:nvPr>
        </p:nvSpPr>
        <p:spPr>
          <a:xfrm>
            <a:off x="49281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2"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pic>
        <p:nvPicPr>
          <p:cNvPr id="23"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20"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414676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70460"/>
            <a:ext cx="8424863" cy="270510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 snow squall stable/stability </a:t>
            </a:r>
            <a:r>
              <a:rPr lang="en-GB" dirty="0" err="1"/>
              <a:t>stratiform</a:t>
            </a:r>
            <a:r>
              <a:rPr lang="en-GB" dirty="0"/>
              <a:t> summation layer amount sun pillar </a:t>
            </a:r>
            <a:r>
              <a:rPr lang="en-GB" dirty="0" err="1"/>
              <a:t>updraught</a:t>
            </a:r>
            <a:r>
              <a:rPr lang="en-GB" dirty="0"/>
              <a:t> upslope effect warning waterspout wind vane. </a:t>
            </a:r>
          </a:p>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a:t>
            </a:r>
          </a:p>
          <a:p>
            <a:pPr lvl="0"/>
            <a:endParaRPr lang="en-US" dirty="0"/>
          </a:p>
        </p:txBody>
      </p:sp>
    </p:spTree>
    <p:extLst>
      <p:ext uri="{BB962C8B-B14F-4D97-AF65-F5344CB8AC3E}">
        <p14:creationId xmlns:p14="http://schemas.microsoft.com/office/powerpoint/2010/main" val="354801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5" y="1770460"/>
            <a:ext cx="4050506"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Tree>
    <p:extLst>
      <p:ext uri="{BB962C8B-B14F-4D97-AF65-F5344CB8AC3E}">
        <p14:creationId xmlns:p14="http://schemas.microsoft.com/office/powerpoint/2010/main" val="180620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5"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6" name="Text Placeholder 4"/>
          <p:cNvSpPr>
            <a:spLocks noGrp="1"/>
          </p:cNvSpPr>
          <p:nvPr>
            <p:ph type="body" sz="quarter" idx="13" hasCustomPrompt="1"/>
          </p:nvPr>
        </p:nvSpPr>
        <p:spPr>
          <a:xfrm>
            <a:off x="3127178"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Tree>
    <p:extLst>
      <p:ext uri="{BB962C8B-B14F-4D97-AF65-F5344CB8AC3E}">
        <p14:creationId xmlns:p14="http://schemas.microsoft.com/office/powerpoint/2010/main" val="71174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1"/>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5" y="1773777"/>
            <a:ext cx="4050506" cy="271403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46474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0"/>
            <a:ext cx="9144000" cy="411361"/>
          </a:xfrm>
          <a:prstGeom prst="rect">
            <a:avLst/>
          </a:prstGeom>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89"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smtClean="0"/>
              <a:t>Click icon to add picture</a:t>
            </a:r>
            <a:endParaRPr lang="en-GB" dirty="0"/>
          </a:p>
        </p:txBody>
      </p:sp>
      <p:sp>
        <p:nvSpPr>
          <p:cNvPr id="14" name="Shape 70"/>
          <p:cNvSpPr>
            <a:spLocks noGrp="1"/>
          </p:cNvSpPr>
          <p:nvPr>
            <p:ph type="pic" sz="quarter" idx="14"/>
          </p:nvPr>
        </p:nvSpPr>
        <p:spPr>
          <a:xfrm>
            <a:off x="357793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smtClean="0"/>
              <a:t>Click icon to add picture</a:t>
            </a:r>
            <a:endParaRPr dirty="0"/>
          </a:p>
        </p:txBody>
      </p:sp>
      <p:sp>
        <p:nvSpPr>
          <p:cNvPr id="15" name="Shape 71"/>
          <p:cNvSpPr>
            <a:spLocks noGrp="1"/>
          </p:cNvSpPr>
          <p:nvPr>
            <p:ph type="pic" sz="quarter" idx="15"/>
          </p:nvPr>
        </p:nvSpPr>
        <p:spPr>
          <a:xfrm>
            <a:off x="49281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smtClean="0"/>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2"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smtClean="0"/>
              <a:t>Click icon to add picture</a:t>
            </a:r>
            <a:endParaRPr dirty="0"/>
          </a:p>
        </p:txBody>
      </p:sp>
      <p:pic>
        <p:nvPicPr>
          <p:cNvPr id="23"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20"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5820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5" y="1773777"/>
            <a:ext cx="4050506" cy="271403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able Placeholder 5"/>
          <p:cNvSpPr>
            <a:spLocks noGrp="1"/>
          </p:cNvSpPr>
          <p:nvPr>
            <p:ph type="tbl" sz="quarter" idx="17" hasCustomPrompt="1"/>
          </p:nvPr>
        </p:nvSpPr>
        <p:spPr>
          <a:xfrm>
            <a:off x="4572000" y="1761530"/>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33347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748904"/>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Tree>
    <p:extLst>
      <p:ext uri="{BB962C8B-B14F-4D97-AF65-F5344CB8AC3E}">
        <p14:creationId xmlns:p14="http://schemas.microsoft.com/office/powerpoint/2010/main" val="152549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61530"/>
            <a:ext cx="8437364"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391798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0"/>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ext Placeholder 4"/>
          <p:cNvSpPr>
            <a:spLocks noGrp="1"/>
          </p:cNvSpPr>
          <p:nvPr>
            <p:ph type="body" sz="quarter" idx="12" hasCustomPrompt="1"/>
          </p:nvPr>
        </p:nvSpPr>
        <p:spPr>
          <a:xfrm>
            <a:off x="4585693" y="1761530"/>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60865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1"/>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5" name="Text Placeholder 4"/>
          <p:cNvSpPr>
            <a:spLocks noGrp="1"/>
          </p:cNvSpPr>
          <p:nvPr>
            <p:ph type="body" sz="quarter" idx="11" hasCustomPrompt="1"/>
          </p:nvPr>
        </p:nvSpPr>
        <p:spPr>
          <a:xfrm>
            <a:off x="197644" y="1761530"/>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6243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0" y="1761530"/>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5" name="Text Placeholder 4"/>
          <p:cNvSpPr>
            <a:spLocks noGrp="1"/>
          </p:cNvSpPr>
          <p:nvPr>
            <p:ph type="body" sz="quarter" idx="11" hasCustomPrompt="1"/>
          </p:nvPr>
        </p:nvSpPr>
        <p:spPr>
          <a:xfrm>
            <a:off x="197644" y="1761530"/>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371004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4" y="1761530"/>
            <a:ext cx="2578894"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8" name="Text Placeholder 4"/>
          <p:cNvSpPr>
            <a:spLocks noGrp="1"/>
          </p:cNvSpPr>
          <p:nvPr>
            <p:ph type="body" sz="quarter" idx="12" hasCustomPrompt="1"/>
          </p:nvPr>
        </p:nvSpPr>
        <p:spPr>
          <a:xfrm>
            <a:off x="3118107" y="1761530"/>
            <a:ext cx="2594681"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9" name="Text Placeholder 4"/>
          <p:cNvSpPr>
            <a:spLocks noGrp="1"/>
          </p:cNvSpPr>
          <p:nvPr>
            <p:ph type="body" sz="quarter" idx="13" hasCustomPrompt="1"/>
          </p:nvPr>
        </p:nvSpPr>
        <p:spPr>
          <a:xfrm>
            <a:off x="6054357" y="1761531"/>
            <a:ext cx="2578894" cy="270898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67703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Slide title</a:t>
            </a:r>
            <a:endParaRPr lang="en-GB" dirty="0"/>
          </a:p>
        </p:txBody>
      </p:sp>
      <p:sp>
        <p:nvSpPr>
          <p:cNvPr id="14" name="Text Placeholder 4"/>
          <p:cNvSpPr>
            <a:spLocks noGrp="1"/>
          </p:cNvSpPr>
          <p:nvPr>
            <p:ph type="body" sz="quarter" idx="11" hasCustomPrompt="1"/>
          </p:nvPr>
        </p:nvSpPr>
        <p:spPr>
          <a:xfrm>
            <a:off x="197645"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7" y="1761530"/>
            <a:ext cx="2594681"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ext Placeholder 4"/>
          <p:cNvSpPr>
            <a:spLocks noGrp="1"/>
          </p:cNvSpPr>
          <p:nvPr>
            <p:ph type="body" sz="quarter" idx="13" hasCustomPrompt="1"/>
          </p:nvPr>
        </p:nvSpPr>
        <p:spPr>
          <a:xfrm>
            <a:off x="6054357" y="1761531"/>
            <a:ext cx="2578894" cy="270898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45007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21"/>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5" y="1770460"/>
            <a:ext cx="5508427"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7" name="Text Placeholder 4"/>
          <p:cNvSpPr>
            <a:spLocks noGrp="1"/>
          </p:cNvSpPr>
          <p:nvPr>
            <p:ph type="body" sz="quarter" idx="13" hasCustomPrompt="1"/>
          </p:nvPr>
        </p:nvSpPr>
        <p:spPr>
          <a:xfrm>
            <a:off x="6054357" y="1761531"/>
            <a:ext cx="2578894" cy="270898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101738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1"/>
            <a:ext cx="9144002" cy="3393665"/>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11564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ext Placeholder 4"/>
          <p:cNvSpPr>
            <a:spLocks noGrp="1"/>
          </p:cNvSpPr>
          <p:nvPr>
            <p:ph type="body" sz="quarter" idx="11" hasCustomPrompt="1"/>
          </p:nvPr>
        </p:nvSpPr>
        <p:spPr>
          <a:xfrm>
            <a:off x="197644" y="1770460"/>
            <a:ext cx="8424863" cy="270510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 snowflakes snow squall stable/stability </a:t>
            </a:r>
            <a:r>
              <a:rPr lang="en-GB" dirty="0" err="1"/>
              <a:t>stratiform</a:t>
            </a:r>
            <a:r>
              <a:rPr lang="en-GB" dirty="0"/>
              <a:t> summation layer amount sun pillar </a:t>
            </a:r>
            <a:r>
              <a:rPr lang="en-GB" dirty="0" err="1" smtClean="0"/>
              <a:t>updraught</a:t>
            </a:r>
            <a:r>
              <a:rPr lang="en-GB" dirty="0" smtClean="0"/>
              <a:t> </a:t>
            </a:r>
            <a:r>
              <a:rPr lang="en-GB" dirty="0"/>
              <a:t>upslope effect warning waterspout wind vane. </a:t>
            </a:r>
          </a:p>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a:t>
            </a:r>
          </a:p>
          <a:p>
            <a:pPr lvl="0"/>
            <a:endParaRPr lang="en-US" dirty="0"/>
          </a:p>
        </p:txBody>
      </p:sp>
    </p:spTree>
    <p:extLst>
      <p:ext uri="{BB962C8B-B14F-4D97-AF65-F5344CB8AC3E}">
        <p14:creationId xmlns:p14="http://schemas.microsoft.com/office/powerpoint/2010/main" val="387650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27385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5"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63528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5"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95309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5"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76444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0" y="1761530"/>
            <a:ext cx="9144002" cy="3115575"/>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t" anchorCtr="0"/>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print">
            <a:extLst/>
          </a:blip>
          <a:stretch>
            <a:fillRect/>
          </a:stretch>
        </p:blipFill>
        <p:spPr>
          <a:xfrm>
            <a:off x="224460" y="3131815"/>
            <a:ext cx="350571" cy="386900"/>
          </a:xfrm>
          <a:prstGeom prst="rect">
            <a:avLst/>
          </a:prstGeom>
          <a:ln w="12700">
            <a:miter lim="400000"/>
          </a:ln>
        </p:spPr>
      </p:pic>
      <p:pic>
        <p:nvPicPr>
          <p:cNvPr id="203" name="phone-icon.png"/>
          <p:cNvPicPr>
            <a:picLocks noChangeAspect="1"/>
          </p:cNvPicPr>
          <p:nvPr/>
        </p:nvPicPr>
        <p:blipFill>
          <a:blip r:embed="rId4" cstate="print">
            <a:extLst/>
          </a:blip>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print">
            <a:extLst/>
          </a:blip>
          <a:stretch>
            <a:fillRect/>
          </a:stretch>
        </p:blipFill>
        <p:spPr>
          <a:xfrm>
            <a:off x="197503" y="2617307"/>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3" y="2571741"/>
            <a:ext cx="7837739" cy="415499"/>
          </a:xfrm>
          <a:prstGeom prst="rect">
            <a:avLst/>
          </a:prstGeom>
        </p:spPr>
        <p:txBody>
          <a:bodyPr lIns="270000" anchor="t">
            <a:spAutoFit/>
          </a:bodyPr>
          <a:lstStyle>
            <a:lvl1pPr marL="0" indent="0" defTabSz="342900">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1" y="3107335"/>
            <a:ext cx="7830741" cy="415499"/>
          </a:xfrm>
          <a:prstGeom prst="rect">
            <a:avLst/>
          </a:prstGeom>
        </p:spPr>
        <p:txBody>
          <a:bodyPr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2"/>
            <a:ext cx="1330302"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4" y="3663112"/>
            <a:ext cx="1691733" cy="415499"/>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8" y="3663112"/>
            <a:ext cx="1984929"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2" y="3663112"/>
            <a:ext cx="1691733" cy="761747"/>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388918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425581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5AC7BB9-1B34-4540-82B9-E055B3AC9749}" type="slidenum">
              <a:rPr lang="en-GB" smtClean="0"/>
              <a:pPr>
                <a:defRPr/>
              </a:pPr>
              <a:t>‹#›</a:t>
            </a:fld>
            <a:endParaRPr lang="en-GB"/>
          </a:p>
        </p:txBody>
      </p:sp>
    </p:spTree>
    <p:extLst>
      <p:ext uri="{BB962C8B-B14F-4D97-AF65-F5344CB8AC3E}">
        <p14:creationId xmlns:p14="http://schemas.microsoft.com/office/powerpoint/2010/main" val="403908815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ext Placeholder 4"/>
          <p:cNvSpPr>
            <a:spLocks noGrp="1"/>
          </p:cNvSpPr>
          <p:nvPr>
            <p:ph type="body" sz="quarter" idx="11" hasCustomPrompt="1"/>
          </p:nvPr>
        </p:nvSpPr>
        <p:spPr>
          <a:xfrm>
            <a:off x="197645" y="1770460"/>
            <a:ext cx="4050506"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 snowflakes</a:t>
            </a:r>
            <a:endParaRPr lang="en-US" dirty="0"/>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 snowflakes</a:t>
            </a:r>
            <a:endParaRPr lang="en-US" dirty="0"/>
          </a:p>
        </p:txBody>
      </p:sp>
    </p:spTree>
    <p:extLst>
      <p:ext uri="{BB962C8B-B14F-4D97-AF65-F5344CB8AC3E}">
        <p14:creationId xmlns:p14="http://schemas.microsoft.com/office/powerpoint/2010/main" val="13534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image" Target="../media/image1.png"/><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theme" Target="../theme/theme2.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theme" Target="../theme/theme3.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30" cstate="print">
            <a:extLst/>
          </a:blip>
          <a:stretch>
            <a:fillRect/>
          </a:stretch>
        </p:blipFill>
        <p:spPr>
          <a:xfrm>
            <a:off x="65664" y="40425"/>
            <a:ext cx="1805643" cy="566234"/>
          </a:xfrm>
          <a:prstGeom prst="rect">
            <a:avLst/>
          </a:prstGeom>
          <a:ln w="12700">
            <a:miter lim="400000"/>
          </a:ln>
        </p:spPr>
      </p:pic>
      <p:sp>
        <p:nvSpPr>
          <p:cNvPr id="4" name="Footer Placeholder 5"/>
          <p:cNvSpPr>
            <a:spLocks noGrp="1"/>
          </p:cNvSpPr>
          <p:nvPr>
            <p:ph type="ftr" sz="quarter" idx="3"/>
          </p:nvPr>
        </p:nvSpPr>
        <p:spPr>
          <a:xfrm>
            <a:off x="0" y="4732140"/>
            <a:ext cx="9144000" cy="411361"/>
          </a:xfrm>
          <a:prstGeom prst="rect">
            <a:avLst/>
          </a:prstGeom>
          <a:solidFill>
            <a:schemeClr val="bg1"/>
          </a:solidFill>
        </p:spPr>
        <p:txBody>
          <a:bodyPr vert="horz" lIns="252000" tIns="36000" rIns="68580" bIns="27000" rtlCol="0" anchor="ctr"/>
          <a:lstStyle>
            <a:lvl1pPr algn="l" defTabSz="219075" hangingPunct="0">
              <a:defRPr sz="800">
                <a:solidFill>
                  <a:schemeClr val="tx1"/>
                </a:solidFill>
                <a:latin typeface="+mn-lt"/>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itle Placeholder 4"/>
          <p:cNvSpPr>
            <a:spLocks noGrp="1"/>
          </p:cNvSpPr>
          <p:nvPr>
            <p:ph type="title"/>
          </p:nvPr>
        </p:nvSpPr>
        <p:spPr>
          <a:xfrm>
            <a:off x="197644" y="1039783"/>
            <a:ext cx="8437500" cy="623248"/>
          </a:xfrm>
          <a:prstGeom prst="rect">
            <a:avLst/>
          </a:prstGeom>
        </p:spPr>
        <p:txBody>
          <a:bodyPr vert="horz" wrap="square" lIns="68580" tIns="34290" rIns="68580" bIns="34290" rtlCol="0" anchor="t" anchorCtr="0">
            <a:spAutoFit/>
          </a:bodyPr>
          <a:lstStyle/>
          <a:p>
            <a:r>
              <a:rPr lang="en-US" smtClean="0"/>
              <a:t>Click to edit Master title style</a:t>
            </a:r>
            <a:endParaRPr lang="en-GB" dirty="0"/>
          </a:p>
        </p:txBody>
      </p:sp>
      <p:sp>
        <p:nvSpPr>
          <p:cNvPr id="2" name="Text Placeholder 1"/>
          <p:cNvSpPr>
            <a:spLocks noGrp="1"/>
          </p:cNvSpPr>
          <p:nvPr>
            <p:ph type="body" idx="1"/>
          </p:nvPr>
        </p:nvSpPr>
        <p:spPr>
          <a:xfrm>
            <a:off x="197644"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spTree>
    <p:extLst>
      <p:ext uri="{BB962C8B-B14F-4D97-AF65-F5344CB8AC3E}">
        <p14:creationId xmlns:p14="http://schemas.microsoft.com/office/powerpoint/2010/main" val="18061643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7"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757"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5"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80000" marR="0" indent="-180000" algn="l" defTabSz="21907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50" marR="0" indent="-285750" algn="l" defTabSz="21907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25" marR="0" indent="-285750" algn="l" defTabSz="67500"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500" algn="l"/>
        </a:tabLst>
        <a:defRPr sz="1500" b="0" i="0" u="none" strike="noStrike" cap="none" spc="0" baseline="0">
          <a:ln>
            <a:noFill/>
          </a:ln>
          <a:solidFill>
            <a:schemeClr val="tx1"/>
          </a:solidFill>
          <a:uFillTx/>
          <a:latin typeface="+mn-lt"/>
          <a:ea typeface="+mn-ea"/>
          <a:cs typeface="+mn-cs"/>
          <a:sym typeface="Helvetica Light"/>
        </a:defRPr>
      </a:lvl4pPr>
      <a:lvl5pPr marL="285750" marR="0" indent="-285750" algn="l" defTabSz="21907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40000" marR="0" indent="-180000" algn="l" defTabSz="21907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90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6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5011"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mod="1">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32" cstate="print">
            <a:extLst/>
          </a:blip>
          <a:stretch>
            <a:fillRect/>
          </a:stretch>
        </p:blipFill>
        <p:spPr>
          <a:xfrm>
            <a:off x="65664" y="40425"/>
            <a:ext cx="1805643" cy="566234"/>
          </a:xfrm>
          <a:prstGeom prst="rect">
            <a:avLst/>
          </a:prstGeom>
          <a:ln w="12700">
            <a:miter lim="400000"/>
          </a:ln>
        </p:spPr>
      </p:pic>
      <p:sp>
        <p:nvSpPr>
          <p:cNvPr id="4" name="Footer Placeholder 5"/>
          <p:cNvSpPr>
            <a:spLocks noGrp="1"/>
          </p:cNvSpPr>
          <p:nvPr>
            <p:ph type="ftr" sz="quarter" idx="3"/>
          </p:nvPr>
        </p:nvSpPr>
        <p:spPr>
          <a:xfrm>
            <a:off x="0" y="4732140"/>
            <a:ext cx="9144000" cy="411361"/>
          </a:xfrm>
          <a:prstGeom prst="rect">
            <a:avLst/>
          </a:prstGeom>
          <a:solidFill>
            <a:schemeClr val="bg1"/>
          </a:solidFill>
        </p:spPr>
        <p:txBody>
          <a:bodyPr vert="horz" lIns="252000" tIns="36000" rIns="68580" bIns="27000" rtlCol="0" anchor="ctr"/>
          <a:lstStyle>
            <a:lvl1pPr algn="l" defTabSz="219075" hangingPunct="0">
              <a:defRPr sz="800">
                <a:solidFill>
                  <a:schemeClr val="tx1"/>
                </a:solidFill>
                <a:latin typeface="+mn-lt"/>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itle Placeholder 4"/>
          <p:cNvSpPr>
            <a:spLocks noGrp="1"/>
          </p:cNvSpPr>
          <p:nvPr>
            <p:ph type="title"/>
          </p:nvPr>
        </p:nvSpPr>
        <p:spPr>
          <a:xfrm>
            <a:off x="197644" y="1039783"/>
            <a:ext cx="8437500" cy="623248"/>
          </a:xfrm>
          <a:prstGeom prst="rect">
            <a:avLst/>
          </a:prstGeom>
        </p:spPr>
        <p:txBody>
          <a:bodyPr vert="horz" wrap="square" lIns="68580" tIns="34290" rIns="68580" bIns="34290" rtlCol="0" anchor="t" anchorCtr="0">
            <a:spAutoFit/>
          </a:bodyPr>
          <a:lstStyle/>
          <a:p>
            <a:r>
              <a:rPr lang="en-US" smtClean="0"/>
              <a:t>Click to edit Master title style</a:t>
            </a:r>
            <a:endParaRPr lang="en-GB" dirty="0"/>
          </a:p>
        </p:txBody>
      </p:sp>
      <p:sp>
        <p:nvSpPr>
          <p:cNvPr id="2" name="Text Placeholder 1"/>
          <p:cNvSpPr>
            <a:spLocks noGrp="1"/>
          </p:cNvSpPr>
          <p:nvPr>
            <p:ph type="body" idx="1"/>
          </p:nvPr>
        </p:nvSpPr>
        <p:spPr>
          <a:xfrm>
            <a:off x="197644"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spTree>
    <p:extLst>
      <p:ext uri="{BB962C8B-B14F-4D97-AF65-F5344CB8AC3E}">
        <p14:creationId xmlns:p14="http://schemas.microsoft.com/office/powerpoint/2010/main" val="224351635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53"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5"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80000" marR="0" indent="-180000" algn="l" defTabSz="21907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50" marR="0" indent="-285750" algn="l" defTabSz="21907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25" marR="0" indent="-285750" algn="l" defTabSz="67500"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500" algn="l"/>
        </a:tabLst>
        <a:defRPr sz="1500" b="0" i="0" u="none" strike="noStrike" cap="none" spc="0" baseline="0">
          <a:ln>
            <a:noFill/>
          </a:ln>
          <a:solidFill>
            <a:schemeClr val="tx1"/>
          </a:solidFill>
          <a:uFillTx/>
          <a:latin typeface="+mn-lt"/>
          <a:ea typeface="+mn-ea"/>
          <a:cs typeface="+mn-cs"/>
          <a:sym typeface="Helvetica Light"/>
        </a:defRPr>
      </a:lvl4pPr>
      <a:lvl5pPr marL="285750" marR="0" indent="-285750" algn="l" defTabSz="21907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40000" marR="0" indent="-180000" algn="l" defTabSz="21907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90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6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5011"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mod="1">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30" cstate="print">
            <a:extLst/>
          </a:blip>
          <a:stretch>
            <a:fillRect/>
          </a:stretch>
        </p:blipFill>
        <p:spPr>
          <a:xfrm>
            <a:off x="65664" y="40425"/>
            <a:ext cx="1805643" cy="566234"/>
          </a:xfrm>
          <a:prstGeom prst="rect">
            <a:avLst/>
          </a:prstGeom>
          <a:ln w="12700">
            <a:miter lim="400000"/>
          </a:ln>
        </p:spPr>
      </p:pic>
      <p:sp>
        <p:nvSpPr>
          <p:cNvPr id="4" name="Footer Placeholder 5"/>
          <p:cNvSpPr>
            <a:spLocks noGrp="1"/>
          </p:cNvSpPr>
          <p:nvPr>
            <p:ph type="ftr" sz="quarter" idx="3"/>
          </p:nvPr>
        </p:nvSpPr>
        <p:spPr>
          <a:xfrm>
            <a:off x="0" y="4732140"/>
            <a:ext cx="9144000" cy="411361"/>
          </a:xfrm>
          <a:prstGeom prst="rect">
            <a:avLst/>
          </a:prstGeom>
          <a:solidFill>
            <a:schemeClr val="bg1"/>
          </a:solidFill>
        </p:spPr>
        <p:txBody>
          <a:bodyPr vert="horz" lIns="252000" tIns="36000" rIns="68580" bIns="27000" rtlCol="0" anchor="ctr"/>
          <a:lstStyle>
            <a:lvl1pPr algn="l" defTabSz="219075" hangingPunct="0">
              <a:defRPr sz="800">
                <a:solidFill>
                  <a:schemeClr val="tx1"/>
                </a:solidFill>
                <a:latin typeface="+mn-lt"/>
              </a:defRPr>
            </a:lvl1pPr>
          </a:lstStyle>
          <a:p>
            <a:r>
              <a:rPr lang="en-GB" kern="0" dirty="0">
                <a:solidFill>
                  <a:srgbClr val="2A2A2A"/>
                </a:solidFill>
                <a:sym typeface="Helvetica Light"/>
              </a:rPr>
              <a:t>www.metoffice.gov.uk																									             	       © Crown Copyright 2017, Met Office</a:t>
            </a:r>
          </a:p>
        </p:txBody>
      </p:sp>
      <p:sp>
        <p:nvSpPr>
          <p:cNvPr id="5" name="Title Placeholder 4"/>
          <p:cNvSpPr>
            <a:spLocks noGrp="1"/>
          </p:cNvSpPr>
          <p:nvPr>
            <p:ph type="title"/>
          </p:nvPr>
        </p:nvSpPr>
        <p:spPr>
          <a:xfrm>
            <a:off x="197644" y="1039783"/>
            <a:ext cx="8437500" cy="6232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4"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spTree>
    <p:extLst>
      <p:ext uri="{BB962C8B-B14F-4D97-AF65-F5344CB8AC3E}">
        <p14:creationId xmlns:p14="http://schemas.microsoft.com/office/powerpoint/2010/main" val="86765418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5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5"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80000" marR="0" indent="-180000" algn="l" defTabSz="21907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50" marR="0" indent="-285750" algn="l" defTabSz="21907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25" marR="0" indent="-285750" algn="l" defTabSz="67500"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500" algn="l"/>
        </a:tabLst>
        <a:defRPr sz="1500" b="0" i="0" u="none" strike="noStrike" cap="none" spc="0" baseline="0">
          <a:ln>
            <a:noFill/>
          </a:ln>
          <a:solidFill>
            <a:schemeClr val="tx1"/>
          </a:solidFill>
          <a:uFillTx/>
          <a:latin typeface="+mn-lt"/>
          <a:ea typeface="+mn-ea"/>
          <a:cs typeface="+mn-cs"/>
          <a:sym typeface="Helvetica Light"/>
        </a:defRPr>
      </a:lvl4pPr>
      <a:lvl5pPr marL="285750" marR="0" indent="-285750" algn="l" defTabSz="21907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40000" marR="0" indent="-180000" algn="l" defTabSz="21907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90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6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5011"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mod="1">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gif"/><Relationship Id="rId1" Type="http://schemas.openxmlformats.org/officeDocument/2006/relationships/slideLayout" Target="../slideLayouts/slideLayout27.xml"/><Relationship Id="rId5" Type="http://schemas.openxmlformats.org/officeDocument/2006/relationships/image" Target="../media/image17.gif"/><Relationship Id="rId4" Type="http://schemas.openxmlformats.org/officeDocument/2006/relationships/image" Target="../media/image16.gif"/></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23.pn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8.xml"/><Relationship Id="rId5" Type="http://schemas.openxmlformats.org/officeDocument/2006/relationships/image" Target="../media/image25.jpe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62744" y="604009"/>
            <a:ext cx="5377656" cy="2039020"/>
          </a:xfrm>
        </p:spPr>
        <p:txBody>
          <a:bodyPr/>
          <a:lstStyle/>
          <a:p>
            <a:r>
              <a:rPr lang="it-IT" sz="3200" dirty="0"/>
              <a:t>Utilizzo dei dati EMODnet nel </a:t>
            </a:r>
            <a:r>
              <a:rPr lang="it-IT" sz="3200" dirty="0" smtClean="0"/>
              <a:t>sistema </a:t>
            </a:r>
            <a:r>
              <a:rPr lang="it-IT" sz="3200" dirty="0"/>
              <a:t>di previsione oceanografica </a:t>
            </a:r>
            <a:r>
              <a:rPr lang="it-IT" sz="3200" dirty="0" smtClean="0"/>
              <a:t/>
            </a:r>
            <a:br>
              <a:rPr lang="it-IT" sz="3200" dirty="0" smtClean="0"/>
            </a:br>
            <a:r>
              <a:rPr lang="it-IT" sz="3200" dirty="0" smtClean="0"/>
              <a:t>dell’UK </a:t>
            </a:r>
            <a:r>
              <a:rPr lang="it-IT" sz="3200" dirty="0"/>
              <a:t>Met Office</a:t>
            </a:r>
            <a:endParaRPr lang="en-GB" sz="3200" dirty="0"/>
          </a:p>
        </p:txBody>
      </p:sp>
      <p:sp>
        <p:nvSpPr>
          <p:cNvPr id="14" name="Text Placeholder 13"/>
          <p:cNvSpPr>
            <a:spLocks noGrp="1"/>
          </p:cNvSpPr>
          <p:nvPr>
            <p:ph type="body" sz="quarter" idx="10"/>
          </p:nvPr>
        </p:nvSpPr>
        <p:spPr>
          <a:xfrm>
            <a:off x="248444" y="3672422"/>
            <a:ext cx="8437500" cy="611706"/>
          </a:xfrm>
        </p:spPr>
        <p:txBody>
          <a:bodyPr/>
          <a:lstStyle/>
          <a:p>
            <a:r>
              <a:rPr lang="en-GB" dirty="0" smtClean="0"/>
              <a:t>Marina Tonani</a:t>
            </a:r>
          </a:p>
          <a:p>
            <a:r>
              <a:rPr lang="en-GB" dirty="0" smtClean="0"/>
              <a:t>Manager Shelf Seas Forecasting</a:t>
            </a:r>
          </a:p>
          <a:p>
            <a:r>
              <a:rPr lang="en-GB" dirty="0" smtClean="0"/>
              <a:t>EMODNET Italia, 22</a:t>
            </a:r>
            <a:r>
              <a:rPr lang="en-GB" baseline="30000" dirty="0" smtClean="0"/>
              <a:t>nd</a:t>
            </a:r>
            <a:r>
              <a:rPr lang="en-GB" dirty="0" smtClean="0"/>
              <a:t> May 2018</a:t>
            </a:r>
            <a:endParaRPr lang="en-GB" dirty="0"/>
          </a:p>
        </p:txBody>
      </p:sp>
      <p:sp>
        <p:nvSpPr>
          <p:cNvPr id="4" name="Footer Placeholder 3"/>
          <p:cNvSpPr>
            <a:spLocks noGrp="1"/>
          </p:cNvSpPr>
          <p:nvPr>
            <p:ph type="ftr" sz="quarter" idx="11"/>
          </p:nvPr>
        </p:nvSpPr>
        <p:spPr/>
        <p:txBody>
          <a:bodyPr/>
          <a:lstStyle/>
          <a:p>
            <a:r>
              <a:rPr lang="en-GB" kern="0" dirty="0" smtClean="0">
                <a:sym typeface="Helvetica Light"/>
              </a:rPr>
              <a:t>www.metoffice.gov.uk																									                       © Crown Copyright 2017, Met Office</a:t>
            </a:r>
            <a:endParaRPr lang="en-GB" kern="0" dirty="0">
              <a:sym typeface="Helvetica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711" y="533523"/>
            <a:ext cx="8437500" cy="623248"/>
          </a:xfrm>
        </p:spPr>
        <p:txBody>
          <a:bodyPr/>
          <a:lstStyle/>
          <a:p>
            <a:r>
              <a:rPr lang="en-GB" dirty="0" smtClean="0"/>
              <a:t>North West-European shelf 1.5 km</a:t>
            </a:r>
            <a:endParaRPr lang="en-GB" dirty="0"/>
          </a:p>
        </p:txBody>
      </p:sp>
      <p:sp>
        <p:nvSpPr>
          <p:cNvPr id="8" name="Text Placeholder 2">
            <a:extLst>
              <a:ext uri="{FF2B5EF4-FFF2-40B4-BE49-F238E27FC236}">
                <a16:creationId xmlns:a16="http://schemas.microsoft.com/office/drawing/2014/main" id="{7CD173DB-770E-48F3-8DCB-4BDA6383A2FF}"/>
              </a:ext>
            </a:extLst>
          </p:cNvPr>
          <p:cNvSpPr txBox="1">
            <a:spLocks/>
          </p:cNvSpPr>
          <p:nvPr/>
        </p:nvSpPr>
        <p:spPr>
          <a:xfrm>
            <a:off x="1005359" y="1313454"/>
            <a:ext cx="6910203" cy="760275"/>
          </a:xfrm>
          <a:prstGeom prst="rect">
            <a:avLst/>
          </a:prstGeom>
        </p:spPr>
        <p:txBody>
          <a:bodyPr vert="horz" lIns="68580" tIns="34290" rIns="68580" bIns="34290" rtlCol="0">
            <a:noAutofit/>
          </a:bodyPr>
          <a:lstStyle>
            <a:lvl1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80000" marR="0" indent="-180000" algn="l" defTabSz="21907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50" marR="0" indent="-285750" algn="l" defTabSz="21907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25" marR="0" indent="-285750" algn="l" defTabSz="67500"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500" algn="l"/>
              </a:tabLst>
              <a:defRPr sz="1500" b="0" i="0" u="none" strike="noStrike" cap="none" spc="0" baseline="0">
                <a:ln>
                  <a:noFill/>
                </a:ln>
                <a:solidFill>
                  <a:schemeClr val="tx1"/>
                </a:solidFill>
                <a:uFillTx/>
                <a:latin typeface="+mn-lt"/>
                <a:ea typeface="+mn-ea"/>
                <a:cs typeface="+mn-cs"/>
                <a:sym typeface="Helvetica Light"/>
              </a:defRPr>
            </a:lvl4pPr>
            <a:lvl5pPr marL="285750" marR="0" indent="-285750" algn="l" defTabSz="21907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40000" marR="0" indent="-180000" algn="l" defTabSz="21907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90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6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5011"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a:lstStyle>
          <a:p>
            <a:r>
              <a:rPr lang="en-US" sz="1600" kern="0" dirty="0" smtClean="0"/>
              <a:t>Improved bathymetry: impact on tides, topographic steering, mixing etc.</a:t>
            </a:r>
          </a:p>
          <a:p>
            <a:r>
              <a:rPr lang="en-US" sz="1600" kern="0" dirty="0" smtClean="0"/>
              <a:t>Note: both models use 51 </a:t>
            </a:r>
            <a:r>
              <a:rPr lang="el-GR" sz="1600" kern="0" dirty="0" smtClean="0"/>
              <a:t>σ</a:t>
            </a:r>
            <a:r>
              <a:rPr lang="en-US" sz="1600" kern="0" dirty="0" smtClean="0"/>
              <a:t>-levels.</a:t>
            </a:r>
            <a:endParaRPr lang="en-US" sz="1600" kern="0" dirty="0"/>
          </a:p>
        </p:txBody>
      </p:sp>
      <p:pic>
        <p:nvPicPr>
          <p:cNvPr id="9" name="Picture 8">
            <a:extLst>
              <a:ext uri="{FF2B5EF4-FFF2-40B4-BE49-F238E27FC236}">
                <a16:creationId xmlns:a16="http://schemas.microsoft.com/office/drawing/2014/main" id="{65CFB6CC-A2BA-475B-9A2B-34B495C12D65}"/>
              </a:ext>
            </a:extLst>
          </p:cNvPr>
          <p:cNvPicPr>
            <a:picLocks noChangeAspect="1"/>
          </p:cNvPicPr>
          <p:nvPr/>
        </p:nvPicPr>
        <p:blipFill>
          <a:blip r:embed="rId2"/>
          <a:stretch>
            <a:fillRect/>
          </a:stretch>
        </p:blipFill>
        <p:spPr>
          <a:xfrm>
            <a:off x="853432" y="1947326"/>
            <a:ext cx="3728567" cy="3103651"/>
          </a:xfrm>
          <a:prstGeom prst="rect">
            <a:avLst/>
          </a:prstGeom>
        </p:spPr>
      </p:pic>
      <p:pic>
        <p:nvPicPr>
          <p:cNvPr id="10" name="Picture 9">
            <a:extLst>
              <a:ext uri="{FF2B5EF4-FFF2-40B4-BE49-F238E27FC236}">
                <a16:creationId xmlns:a16="http://schemas.microsoft.com/office/drawing/2014/main" id="{D086DB27-F358-481E-A403-92D00475668F}"/>
              </a:ext>
            </a:extLst>
          </p:cNvPr>
          <p:cNvPicPr>
            <a:picLocks noChangeAspect="1"/>
          </p:cNvPicPr>
          <p:nvPr/>
        </p:nvPicPr>
        <p:blipFill>
          <a:blip r:embed="rId3"/>
          <a:stretch>
            <a:fillRect/>
          </a:stretch>
        </p:blipFill>
        <p:spPr>
          <a:xfrm>
            <a:off x="4733926" y="1947326"/>
            <a:ext cx="3775369" cy="3142608"/>
          </a:xfrm>
          <a:prstGeom prst="rect">
            <a:avLst/>
          </a:prstGeom>
        </p:spPr>
      </p:pic>
    </p:spTree>
    <p:extLst>
      <p:ext uri="{BB962C8B-B14F-4D97-AF65-F5344CB8AC3E}">
        <p14:creationId xmlns:p14="http://schemas.microsoft.com/office/powerpoint/2010/main" val="381818716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711" y="533523"/>
            <a:ext cx="8437500" cy="992579"/>
          </a:xfrm>
        </p:spPr>
        <p:txBody>
          <a:bodyPr/>
          <a:lstStyle/>
          <a:p>
            <a:r>
              <a:rPr lang="en-GB" dirty="0" smtClean="0"/>
              <a:t>North West-European shelf 1.5 km</a:t>
            </a:r>
            <a:br>
              <a:rPr lang="en-GB" dirty="0" smtClean="0"/>
            </a:br>
            <a:r>
              <a:rPr lang="en-GB" sz="2400" dirty="0" smtClean="0"/>
              <a:t>with </a:t>
            </a:r>
            <a:r>
              <a:rPr lang="en-GB" sz="2400" dirty="0" smtClean="0"/>
              <a:t>wetting and drying </a:t>
            </a:r>
            <a:endParaRPr lang="en-GB" sz="2400" dirty="0"/>
          </a:p>
        </p:txBody>
      </p:sp>
      <p:sp>
        <p:nvSpPr>
          <p:cNvPr id="8" name="Text Placeholder 2">
            <a:extLst>
              <a:ext uri="{FF2B5EF4-FFF2-40B4-BE49-F238E27FC236}">
                <a16:creationId xmlns:a16="http://schemas.microsoft.com/office/drawing/2014/main" id="{7CD173DB-770E-48F3-8DCB-4BDA6383A2FF}"/>
              </a:ext>
            </a:extLst>
          </p:cNvPr>
          <p:cNvSpPr txBox="1">
            <a:spLocks/>
          </p:cNvSpPr>
          <p:nvPr/>
        </p:nvSpPr>
        <p:spPr>
          <a:xfrm>
            <a:off x="744102" y="1759753"/>
            <a:ext cx="6910203" cy="760275"/>
          </a:xfrm>
          <a:prstGeom prst="rect">
            <a:avLst/>
          </a:prstGeom>
        </p:spPr>
        <p:txBody>
          <a:bodyPr vert="horz" lIns="68580" tIns="34290" rIns="68580" bIns="34290" rtlCol="0">
            <a:noAutofit/>
          </a:bodyPr>
          <a:lstStyle>
            <a:lvl1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80000" marR="0" indent="-180000" algn="l" defTabSz="21907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50" marR="0" indent="-285750" algn="l" defTabSz="21907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25" marR="0" indent="-285750" algn="l" defTabSz="67500"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500" algn="l"/>
              </a:tabLst>
              <a:defRPr sz="1500" b="0" i="0" u="none" strike="noStrike" cap="none" spc="0" baseline="0">
                <a:ln>
                  <a:noFill/>
                </a:ln>
                <a:solidFill>
                  <a:schemeClr val="tx1"/>
                </a:solidFill>
                <a:uFillTx/>
                <a:latin typeface="+mn-lt"/>
                <a:ea typeface="+mn-ea"/>
                <a:cs typeface="+mn-cs"/>
                <a:sym typeface="Helvetica Light"/>
              </a:defRPr>
            </a:lvl4pPr>
            <a:lvl5pPr marL="285750" marR="0" indent="-285750" algn="l" defTabSz="21907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40000" marR="0" indent="-180000" algn="l" defTabSz="21907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90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6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5011"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a:lstStyle>
          <a:p>
            <a:r>
              <a:rPr lang="en-US" dirty="0"/>
              <a:t>In regions where the tide is important, the treatment and the representation of the wetting and drying process within the model is crucial to have an accurate description of the local dynamics.</a:t>
            </a:r>
            <a:endParaRPr lang="en-US" sz="1600" kern="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7206" t="51535" r="4604"/>
          <a:stretch/>
        </p:blipFill>
        <p:spPr>
          <a:xfrm>
            <a:off x="5486400" y="2579914"/>
            <a:ext cx="2253343" cy="2492799"/>
          </a:xfrm>
          <a:prstGeom prst="rect">
            <a:avLst/>
          </a:prstGeom>
        </p:spPr>
      </p:pic>
      <p:sp>
        <p:nvSpPr>
          <p:cNvPr id="4" name="TextBox 3"/>
          <p:cNvSpPr txBox="1"/>
          <p:nvPr/>
        </p:nvSpPr>
        <p:spPr>
          <a:xfrm>
            <a:off x="5763985" y="4713000"/>
            <a:ext cx="1646284" cy="3597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b="0" i="0" u="none" strike="noStrike" cap="none" spc="0" normalizeH="0" baseline="0" dirty="0" smtClean="0">
                <a:ln>
                  <a:noFill/>
                </a:ln>
                <a:solidFill>
                  <a:schemeClr val="tx1"/>
                </a:solidFill>
                <a:effectLst/>
                <a:uFillTx/>
                <a:latin typeface="+mn-lt"/>
                <a:ea typeface="+mn-ea"/>
                <a:cs typeface="+mn-cs"/>
                <a:sym typeface="Helvetica Light"/>
              </a:rPr>
              <a:t>Ireland-west coast</a:t>
            </a:r>
            <a:endParaRPr kumimoji="0" lang="en-GB" b="0" i="0" u="none" strike="noStrike" cap="none" spc="0" normalizeH="0" baseline="0" dirty="0" smtClean="0">
              <a:ln>
                <a:noFill/>
              </a:ln>
              <a:solidFill>
                <a:schemeClr val="tx1"/>
              </a:solidFill>
              <a:effectLst/>
              <a:uFillTx/>
              <a:latin typeface="+mn-lt"/>
              <a:ea typeface="+mn-ea"/>
              <a:cs typeface="+mn-cs"/>
              <a:sym typeface="Helvetica Light"/>
            </a:endParaRPr>
          </a:p>
        </p:txBody>
      </p:sp>
      <p:sp>
        <p:nvSpPr>
          <p:cNvPr id="5" name="Rectangle 4"/>
          <p:cNvSpPr/>
          <p:nvPr/>
        </p:nvSpPr>
        <p:spPr>
          <a:xfrm>
            <a:off x="744102" y="2930626"/>
            <a:ext cx="4572000" cy="954107"/>
          </a:xfrm>
          <a:prstGeom prst="rect">
            <a:avLst/>
          </a:prstGeom>
        </p:spPr>
        <p:txBody>
          <a:bodyPr>
            <a:spAutoFit/>
          </a:bodyPr>
          <a:lstStyle/>
          <a:p>
            <a:r>
              <a:rPr lang="en-US" dirty="0">
                <a:solidFill>
                  <a:srgbClr val="4A4A4A"/>
                </a:solidFill>
                <a:latin typeface="gotham"/>
              </a:rPr>
              <a:t>There are some issues with negative depth bathy in recent EMODNET </a:t>
            </a:r>
            <a:r>
              <a:rPr lang="en-US" dirty="0" smtClean="0">
                <a:solidFill>
                  <a:srgbClr val="4A4A4A"/>
                </a:solidFill>
                <a:latin typeface="gotham"/>
              </a:rPr>
              <a:t>data </a:t>
            </a:r>
            <a:r>
              <a:rPr lang="en-US" dirty="0" smtClean="0">
                <a:solidFill>
                  <a:srgbClr val="4A4A4A"/>
                </a:solidFill>
                <a:latin typeface="gotham"/>
                <a:sym typeface="Wingdings" panose="05000000000000000000" pitchFamily="2" charset="2"/>
              </a:rPr>
              <a:t> in </a:t>
            </a:r>
            <a:r>
              <a:rPr lang="en-US" dirty="0" smtClean="0"/>
              <a:t>near </a:t>
            </a:r>
            <a:r>
              <a:rPr lang="en-US" dirty="0"/>
              <a:t>coastal locations there are points that are sea </a:t>
            </a:r>
            <a:r>
              <a:rPr lang="en-US" dirty="0" smtClean="0"/>
              <a:t>but </a:t>
            </a:r>
            <a:r>
              <a:rPr lang="en-US" dirty="0"/>
              <a:t>have very large negative depths.</a:t>
            </a:r>
            <a:endParaRPr lang="en-GB" dirty="0"/>
          </a:p>
        </p:txBody>
      </p:sp>
      <p:sp>
        <p:nvSpPr>
          <p:cNvPr id="6" name="TextBox 5"/>
          <p:cNvSpPr txBox="1"/>
          <p:nvPr/>
        </p:nvSpPr>
        <p:spPr>
          <a:xfrm>
            <a:off x="744102" y="4409070"/>
            <a:ext cx="4035334" cy="452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smtClean="0">
                <a:ln>
                  <a:noFill/>
                </a:ln>
                <a:solidFill>
                  <a:schemeClr val="tx1"/>
                </a:solidFill>
                <a:effectLst/>
                <a:uFillTx/>
                <a:latin typeface="+mn-lt"/>
                <a:ea typeface="+mn-ea"/>
                <a:cs typeface="+mn-cs"/>
                <a:sym typeface="Helvetica Light"/>
              </a:rPr>
              <a:t>Reference:</a:t>
            </a:r>
            <a:r>
              <a:rPr kumimoji="0" lang="en-GB" sz="2000" b="0" i="0" u="none" strike="noStrike" cap="none" spc="0" normalizeH="0" dirty="0" smtClean="0">
                <a:ln>
                  <a:noFill/>
                </a:ln>
                <a:solidFill>
                  <a:schemeClr val="tx1"/>
                </a:solidFill>
                <a:effectLst/>
                <a:uFillTx/>
                <a:latin typeface="+mn-lt"/>
                <a:ea typeface="+mn-ea"/>
                <a:cs typeface="+mn-cs"/>
                <a:sym typeface="Helvetica Light"/>
              </a:rPr>
              <a:t> </a:t>
            </a:r>
            <a:r>
              <a:rPr kumimoji="0" lang="en-GB" sz="2000" b="0" i="0" u="none" strike="noStrike" cap="none" spc="0" normalizeH="0" baseline="0" dirty="0" smtClean="0">
                <a:ln>
                  <a:noFill/>
                </a:ln>
                <a:solidFill>
                  <a:schemeClr val="tx1"/>
                </a:solidFill>
                <a:effectLst/>
                <a:uFillTx/>
                <a:latin typeface="+mn-lt"/>
                <a:ea typeface="+mn-ea"/>
                <a:cs typeface="+mn-cs"/>
                <a:sym typeface="Helvetica Light"/>
              </a:rPr>
              <a:t>Low Astronomical</a:t>
            </a:r>
            <a:r>
              <a:rPr kumimoji="0" lang="en-GB" sz="2000" b="0" i="0" u="none" strike="noStrike" cap="none" spc="0" normalizeH="0" dirty="0" smtClean="0">
                <a:ln>
                  <a:noFill/>
                </a:ln>
                <a:solidFill>
                  <a:schemeClr val="tx1"/>
                </a:solidFill>
                <a:effectLst/>
                <a:uFillTx/>
                <a:latin typeface="+mn-lt"/>
                <a:ea typeface="+mn-ea"/>
                <a:cs typeface="+mn-cs"/>
                <a:sym typeface="Helvetica Light"/>
              </a:rPr>
              <a:t> Tide</a:t>
            </a:r>
            <a:endParaRPr kumimoji="0" lang="en-GB" sz="2000" b="0" i="0" u="none" strike="noStrike" cap="none" spc="0" normalizeH="0" baseline="0" dirty="0" smtClean="0">
              <a:ln>
                <a:noFill/>
              </a:ln>
              <a:solidFill>
                <a:schemeClr val="tx1"/>
              </a:solidFill>
              <a:effectLst/>
              <a:uFillTx/>
              <a:latin typeface="+mn-lt"/>
              <a:ea typeface="+mn-ea"/>
              <a:cs typeface="+mn-cs"/>
              <a:sym typeface="Helvetica Light"/>
            </a:endParaRPr>
          </a:p>
        </p:txBody>
      </p:sp>
    </p:spTree>
    <p:extLst>
      <p:ext uri="{BB962C8B-B14F-4D97-AF65-F5344CB8AC3E}">
        <p14:creationId xmlns:p14="http://schemas.microsoft.com/office/powerpoint/2010/main" val="227268411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Conclusion</a:t>
            </a:r>
            <a:endParaRPr lang="en-GB" dirty="0"/>
          </a:p>
        </p:txBody>
      </p:sp>
    </p:spTree>
    <p:extLst>
      <p:ext uri="{BB962C8B-B14F-4D97-AF65-F5344CB8AC3E}">
        <p14:creationId xmlns:p14="http://schemas.microsoft.com/office/powerpoint/2010/main" val="362199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p:nvPr>
        </p:nvSpPr>
        <p:spPr>
          <a:xfrm>
            <a:off x="197644" y="1039783"/>
            <a:ext cx="8437500" cy="623248"/>
          </a:xfrm>
        </p:spPr>
        <p:txBody>
          <a:bodyPr/>
          <a:lstStyle/>
          <a:p>
            <a:r>
              <a:rPr lang="en-GB" dirty="0" smtClean="0"/>
              <a:t>Topics:</a:t>
            </a:r>
            <a:endParaRPr lang="en-GB" dirty="0"/>
          </a:p>
        </p:txBody>
      </p:sp>
      <p:sp>
        <p:nvSpPr>
          <p:cNvPr id="4" name="TextBox 3"/>
          <p:cNvSpPr txBox="1"/>
          <p:nvPr/>
        </p:nvSpPr>
        <p:spPr>
          <a:xfrm>
            <a:off x="501184" y="2263676"/>
            <a:ext cx="7597788" cy="18678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457200" marR="0" indent="-4572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800" b="0" i="0" u="none" strike="noStrike" cap="none" spc="0" normalizeH="0" baseline="0" dirty="0" smtClean="0">
                <a:ln>
                  <a:noFill/>
                </a:ln>
                <a:solidFill>
                  <a:schemeClr val="tx1"/>
                </a:solidFill>
                <a:effectLst/>
                <a:uFillTx/>
                <a:sym typeface="Helvetica Light"/>
              </a:rPr>
              <a:t>Met Office ocean forecasting systems</a:t>
            </a:r>
          </a:p>
          <a:p>
            <a:pPr marL="457200" marR="0" indent="-4572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2800" dirty="0" err="1" smtClean="0">
                <a:sym typeface="Helvetica Light"/>
              </a:rPr>
              <a:t>EMODnet</a:t>
            </a:r>
            <a:r>
              <a:rPr lang="en-GB" sz="2800" dirty="0" smtClean="0">
                <a:sym typeface="Helvetica Light"/>
              </a:rPr>
              <a:t>-physics  data for model validation</a:t>
            </a:r>
          </a:p>
          <a:p>
            <a:pPr marL="457200" marR="0" indent="-4572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800" b="0" i="0" u="none" strike="noStrike" cap="none" spc="0" normalizeH="0" baseline="0" dirty="0" err="1" smtClean="0">
                <a:ln>
                  <a:noFill/>
                </a:ln>
                <a:solidFill>
                  <a:schemeClr val="tx1"/>
                </a:solidFill>
                <a:effectLst/>
                <a:uFillTx/>
                <a:sym typeface="Helvetica Light"/>
              </a:rPr>
              <a:t>EMODnet</a:t>
            </a:r>
            <a:r>
              <a:rPr lang="en-GB" sz="2800" dirty="0" smtClean="0">
                <a:sym typeface="Helvetica Light"/>
              </a:rPr>
              <a:t>-bathymetry for high resolution model</a:t>
            </a:r>
          </a:p>
        </p:txBody>
      </p:sp>
    </p:spTree>
    <p:extLst>
      <p:ext uri="{BB962C8B-B14F-4D97-AF65-F5344CB8AC3E}">
        <p14:creationId xmlns:p14="http://schemas.microsoft.com/office/powerpoint/2010/main" val="241375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7" descr="kurus_drifter_vs_ssh_V2bulk"/>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871" y="3701791"/>
            <a:ext cx="2257425" cy="1575197"/>
          </a:xfrm>
          <a:prstGeom prst="rect">
            <a:avLst/>
          </a:prstGeom>
          <a:solidFill>
            <a:schemeClr val="bg2"/>
          </a:solidFill>
          <a:ln>
            <a:noFill/>
          </a:ln>
        </p:spPr>
      </p:pic>
      <p:pic>
        <p:nvPicPr>
          <p:cNvPr id="59395" name="Picture 5" descr="globe_ss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4168" y="54780"/>
            <a:ext cx="1493044" cy="149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2"/>
          <p:cNvSpPr>
            <a:spLocks noGrp="1"/>
          </p:cNvSpPr>
          <p:nvPr>
            <p:ph type="title" idx="4294967295"/>
          </p:nvPr>
        </p:nvSpPr>
        <p:spPr>
          <a:xfrm>
            <a:off x="2513410" y="427136"/>
            <a:ext cx="6156722" cy="480420"/>
          </a:xfrm>
          <a:noFill/>
        </p:spPr>
        <p:txBody>
          <a:bodyPr vert="horz" wrap="square" lIns="64294" tIns="32147" rIns="64294" bIns="32147" rtlCol="0" anchor="ctr" anchorCtr="0">
            <a:spAutoFit/>
          </a:bodyPr>
          <a:lstStyle/>
          <a:p>
            <a:pPr defTabSz="639366"/>
            <a:r>
              <a:rPr lang="en-GB" altLang="en-US" sz="2700"/>
              <a:t>Models and Systems</a:t>
            </a:r>
          </a:p>
        </p:txBody>
      </p:sp>
      <p:sp>
        <p:nvSpPr>
          <p:cNvPr id="10" name="Rectangle 3"/>
          <p:cNvSpPr txBox="1">
            <a:spLocks noChangeArrowheads="1"/>
          </p:cNvSpPr>
          <p:nvPr/>
        </p:nvSpPr>
        <p:spPr>
          <a:xfrm>
            <a:off x="2894410" y="1040390"/>
            <a:ext cx="5775722" cy="1384697"/>
          </a:xfrm>
          <a:prstGeom prst="rect">
            <a:avLst/>
          </a:prstGeom>
        </p:spPr>
        <p:txBody>
          <a:bodyPr/>
          <a:lstStyle/>
          <a:p>
            <a:pPr marL="196454" indent="-196454">
              <a:spcAft>
                <a:spcPts val="450"/>
              </a:spcAft>
              <a:defRPr/>
            </a:pPr>
            <a:endParaRPr lang="en-GB" sz="1600" kern="0" dirty="0">
              <a:solidFill>
                <a:srgbClr val="000000"/>
              </a:solidFill>
              <a:latin typeface="Arial"/>
            </a:endParaRPr>
          </a:p>
          <a:p>
            <a:pPr marL="196454" indent="-196454">
              <a:spcAft>
                <a:spcPts val="450"/>
              </a:spcAft>
              <a:buFontTx/>
              <a:buChar char="•"/>
              <a:defRPr/>
            </a:pPr>
            <a:r>
              <a:rPr lang="en-GB" sz="1600" kern="0" dirty="0">
                <a:solidFill>
                  <a:srgbClr val="000000"/>
                </a:solidFill>
                <a:latin typeface="Arial"/>
              </a:rPr>
              <a:t>Surface </a:t>
            </a:r>
            <a:r>
              <a:rPr lang="en-GB" sz="1600" kern="0" dirty="0">
                <a:solidFill>
                  <a:srgbClr val="00B3F2"/>
                </a:solidFill>
                <a:latin typeface="Arial"/>
              </a:rPr>
              <a:t>waves</a:t>
            </a:r>
            <a:r>
              <a:rPr lang="en-GB" sz="1600" kern="0" dirty="0">
                <a:solidFill>
                  <a:srgbClr val="000000"/>
                </a:solidFill>
                <a:latin typeface="Arial"/>
              </a:rPr>
              <a:t> based on NCEP’s </a:t>
            </a:r>
            <a:r>
              <a:rPr lang="en-GB" sz="1600" dirty="0">
                <a:solidFill>
                  <a:srgbClr val="000000"/>
                </a:solidFill>
              </a:rPr>
              <a:t>WAVEWATCH III®</a:t>
            </a:r>
          </a:p>
          <a:p>
            <a:pPr marL="539354" lvl="1" indent="-196454">
              <a:spcAft>
                <a:spcPts val="450"/>
              </a:spcAft>
              <a:buFontTx/>
              <a:buChar char="•"/>
              <a:defRPr/>
            </a:pPr>
            <a:r>
              <a:rPr lang="en-GB" sz="1600" kern="0" dirty="0">
                <a:solidFill>
                  <a:srgbClr val="000000"/>
                </a:solidFill>
                <a:latin typeface="Arial"/>
              </a:rPr>
              <a:t>Runs 4 x daily, including an ensemble</a:t>
            </a:r>
          </a:p>
          <a:p>
            <a:pPr marL="196454" indent="-196454">
              <a:spcAft>
                <a:spcPts val="450"/>
              </a:spcAft>
              <a:buFontTx/>
              <a:buChar char="•"/>
              <a:defRPr/>
            </a:pPr>
            <a:r>
              <a:rPr lang="en-GB" sz="1600" kern="0" dirty="0">
                <a:solidFill>
                  <a:srgbClr val="000000"/>
                </a:solidFill>
                <a:latin typeface="Arial"/>
              </a:rPr>
              <a:t>Storm </a:t>
            </a:r>
            <a:r>
              <a:rPr lang="en-GB" sz="1600" kern="0" dirty="0">
                <a:solidFill>
                  <a:srgbClr val="00B3F2"/>
                </a:solidFill>
                <a:latin typeface="Arial"/>
              </a:rPr>
              <a:t>surge</a:t>
            </a:r>
            <a:r>
              <a:rPr lang="en-GB" sz="1600" kern="0" dirty="0">
                <a:solidFill>
                  <a:srgbClr val="000000"/>
                </a:solidFill>
                <a:latin typeface="Arial"/>
              </a:rPr>
              <a:t> based on POLCOMS (moving to NEMO)</a:t>
            </a:r>
          </a:p>
          <a:p>
            <a:pPr marL="539354" lvl="1" indent="-196454">
              <a:spcAft>
                <a:spcPts val="450"/>
              </a:spcAft>
              <a:buFontTx/>
              <a:buChar char="•"/>
              <a:defRPr/>
            </a:pPr>
            <a:r>
              <a:rPr lang="en-GB" sz="1600" kern="0" dirty="0">
                <a:solidFill>
                  <a:srgbClr val="000000"/>
                </a:solidFill>
              </a:rPr>
              <a:t>Runs 4 x daily, including an ensemble</a:t>
            </a:r>
            <a:endParaRPr lang="en-GB" sz="1600" kern="0" dirty="0">
              <a:solidFill>
                <a:srgbClr val="000000"/>
              </a:solidFill>
              <a:latin typeface="Arial"/>
            </a:endParaRPr>
          </a:p>
          <a:p>
            <a:pPr marL="196454" indent="-196454">
              <a:spcAft>
                <a:spcPts val="450"/>
              </a:spcAft>
              <a:buFontTx/>
              <a:buChar char="•"/>
              <a:defRPr/>
            </a:pPr>
            <a:r>
              <a:rPr lang="en-GB" sz="1600" kern="0" dirty="0">
                <a:solidFill>
                  <a:srgbClr val="00B3F2"/>
                </a:solidFill>
                <a:latin typeface="Arial"/>
              </a:rPr>
              <a:t>SST</a:t>
            </a:r>
            <a:r>
              <a:rPr lang="en-GB" sz="1600" kern="0" dirty="0">
                <a:solidFill>
                  <a:srgbClr val="000000"/>
                </a:solidFill>
                <a:latin typeface="Arial"/>
              </a:rPr>
              <a:t> </a:t>
            </a:r>
            <a:r>
              <a:rPr lang="en-GB" sz="1600" kern="0" dirty="0">
                <a:solidFill>
                  <a:srgbClr val="00B3F2"/>
                </a:solidFill>
                <a:latin typeface="Arial"/>
              </a:rPr>
              <a:t>&amp; sea-ice </a:t>
            </a:r>
            <a:r>
              <a:rPr lang="en-GB" sz="1600" kern="0" dirty="0">
                <a:solidFill>
                  <a:srgbClr val="000000"/>
                </a:solidFill>
                <a:latin typeface="Arial"/>
              </a:rPr>
              <a:t>satellite and in situ </a:t>
            </a:r>
            <a:r>
              <a:rPr lang="en-GB" sz="1600" kern="0" dirty="0" err="1">
                <a:solidFill>
                  <a:srgbClr val="000000"/>
                </a:solidFill>
                <a:latin typeface="Arial"/>
              </a:rPr>
              <a:t>obs</a:t>
            </a:r>
            <a:r>
              <a:rPr lang="en-GB" sz="1600" kern="0" dirty="0">
                <a:solidFill>
                  <a:srgbClr val="000000"/>
                </a:solidFill>
                <a:latin typeface="Arial"/>
              </a:rPr>
              <a:t> analysis (OSTIA)</a:t>
            </a:r>
          </a:p>
          <a:p>
            <a:pPr marL="539354" lvl="1" indent="-196454">
              <a:spcAft>
                <a:spcPts val="450"/>
              </a:spcAft>
              <a:buFontTx/>
              <a:buChar char="•"/>
              <a:defRPr/>
            </a:pPr>
            <a:r>
              <a:rPr lang="en-GB" sz="1600" kern="0" dirty="0">
                <a:solidFill>
                  <a:srgbClr val="000000"/>
                </a:solidFill>
                <a:latin typeface="Arial"/>
              </a:rPr>
              <a:t>foundation </a:t>
            </a:r>
            <a:r>
              <a:rPr lang="en-GB" sz="1800" kern="0" dirty="0">
                <a:solidFill>
                  <a:srgbClr val="000000"/>
                </a:solidFill>
                <a:latin typeface="Arial"/>
              </a:rPr>
              <a:t>SST</a:t>
            </a:r>
            <a:r>
              <a:rPr lang="en-GB" sz="1600" kern="0" dirty="0">
                <a:solidFill>
                  <a:srgbClr val="000000"/>
                </a:solidFill>
                <a:latin typeface="Arial"/>
              </a:rPr>
              <a:t> and diurnal temperature</a:t>
            </a:r>
          </a:p>
          <a:p>
            <a:pPr marL="196454" indent="-196454">
              <a:spcAft>
                <a:spcPts val="450"/>
              </a:spcAft>
              <a:buFontTx/>
              <a:buChar char="•"/>
              <a:defRPr/>
            </a:pPr>
            <a:r>
              <a:rPr lang="en-GB" sz="1600" kern="0" dirty="0">
                <a:solidFill>
                  <a:srgbClr val="00B3F2"/>
                </a:solidFill>
                <a:latin typeface="Arial"/>
              </a:rPr>
              <a:t>Ocean</a:t>
            </a:r>
            <a:r>
              <a:rPr lang="en-GB" sz="1600" kern="0" dirty="0">
                <a:solidFill>
                  <a:srgbClr val="000000"/>
                </a:solidFill>
                <a:latin typeface="Arial"/>
              </a:rPr>
              <a:t> (FOAM) using NEMO-CICE with NEMOVAR data assimilation</a:t>
            </a:r>
          </a:p>
          <a:p>
            <a:pPr marL="539354" lvl="1" indent="-196454">
              <a:spcAft>
                <a:spcPts val="450"/>
              </a:spcAft>
              <a:buFontTx/>
              <a:buChar char="•"/>
              <a:defRPr/>
            </a:pPr>
            <a:r>
              <a:rPr lang="en-GB" sz="1600" kern="0" dirty="0">
                <a:solidFill>
                  <a:srgbClr val="000000"/>
                </a:solidFill>
                <a:latin typeface="Arial"/>
              </a:rPr>
              <a:t>3D monitoring and prediction, including biogeochemistry</a:t>
            </a:r>
          </a:p>
          <a:p>
            <a:pPr marL="196454" indent="-196454">
              <a:spcAft>
                <a:spcPts val="450"/>
              </a:spcAft>
              <a:buFontTx/>
              <a:buChar char="•"/>
              <a:defRPr/>
            </a:pPr>
            <a:r>
              <a:rPr lang="en-GB" sz="1600" kern="0" dirty="0">
                <a:solidFill>
                  <a:srgbClr val="00B3F2"/>
                </a:solidFill>
                <a:latin typeface="Arial"/>
              </a:rPr>
              <a:t>Coupled</a:t>
            </a:r>
            <a:r>
              <a:rPr lang="en-GB" sz="1600" kern="0" dirty="0">
                <a:solidFill>
                  <a:srgbClr val="000000"/>
                </a:solidFill>
                <a:latin typeface="Arial"/>
              </a:rPr>
              <a:t> Atmosphere-Ocean-Wave-Ice-Land research systems  </a:t>
            </a:r>
          </a:p>
          <a:p>
            <a:pPr marL="196454" indent="-196454">
              <a:spcAft>
                <a:spcPts val="450"/>
              </a:spcAft>
              <a:defRPr/>
            </a:pPr>
            <a:endParaRPr lang="en-GB" sz="1600" kern="0" dirty="0">
              <a:solidFill>
                <a:srgbClr val="000000"/>
              </a:solidFill>
              <a:latin typeface="Arial"/>
            </a:endParaRPr>
          </a:p>
          <a:p>
            <a:pPr marL="196454" indent="-196454">
              <a:spcAft>
                <a:spcPts val="450"/>
              </a:spcAft>
              <a:defRPr/>
            </a:pPr>
            <a:endParaRPr lang="en-GB" sz="1600" kern="0" dirty="0">
              <a:solidFill>
                <a:srgbClr val="000000"/>
              </a:solidFill>
              <a:latin typeface="Arial"/>
            </a:endParaRPr>
          </a:p>
        </p:txBody>
      </p:sp>
      <p:grpSp>
        <p:nvGrpSpPr>
          <p:cNvPr id="2" name="Group 15"/>
          <p:cNvGrpSpPr/>
          <p:nvPr/>
        </p:nvGrpSpPr>
        <p:grpSpPr>
          <a:xfrm>
            <a:off x="280655" y="1875599"/>
            <a:ext cx="2355273" cy="1826192"/>
            <a:chOff x="610126" y="2394422"/>
            <a:chExt cx="8418105" cy="4717662"/>
          </a:xfrm>
          <a:solidFill>
            <a:schemeClr val="bg2"/>
          </a:solidFill>
        </p:grpSpPr>
        <p:pic>
          <p:nvPicPr>
            <p:cNvPr id="17" name="Picture 16" descr="ukc1_restart_T_Wind_transect_700.gif"/>
            <p:cNvPicPr>
              <a:picLocks noChangeAspect="1"/>
            </p:cNvPicPr>
            <p:nvPr/>
          </p:nvPicPr>
          <p:blipFill>
            <a:blip r:embed="rId4" cstate="print"/>
            <a:stretch>
              <a:fillRect/>
            </a:stretch>
          </p:blipFill>
          <p:spPr>
            <a:xfrm>
              <a:off x="610126" y="2997284"/>
              <a:ext cx="8244408" cy="4114800"/>
            </a:xfrm>
            <a:prstGeom prst="rect">
              <a:avLst/>
            </a:prstGeom>
            <a:grpFill/>
          </p:spPr>
        </p:pic>
        <p:sp>
          <p:nvSpPr>
            <p:cNvPr id="18" name="Rectangle 17"/>
            <p:cNvSpPr/>
            <p:nvPr/>
          </p:nvSpPr>
          <p:spPr bwMode="auto">
            <a:xfrm>
              <a:off x="963336" y="2394422"/>
              <a:ext cx="8064895" cy="1512167"/>
            </a:xfrm>
            <a:prstGeom prst="rect">
              <a:avLst/>
            </a:prstGeom>
            <a:grpFill/>
            <a:ln w="9525" cap="flat" cmpd="sng" algn="ctr">
              <a:noFill/>
              <a:prstDash val="solid"/>
              <a:round/>
              <a:headEnd type="none" w="med" len="med"/>
              <a:tailEnd type="none" w="med" len="med"/>
            </a:ln>
            <a:effectLst/>
          </p:spPr>
          <p:txBody>
            <a:bodyPr/>
            <a:lstStyle/>
            <a:p>
              <a:pPr eaLnBrk="1" hangingPunct="1">
                <a:lnSpc>
                  <a:spcPct val="85000"/>
                </a:lnSpc>
                <a:defRPr/>
              </a:pPr>
              <a:endParaRPr lang="en-GB" sz="1050">
                <a:solidFill>
                  <a:srgbClr val="FFFFFF"/>
                </a:solidFill>
                <a:latin typeface="Arial" charset="0"/>
              </a:endParaRPr>
            </a:p>
          </p:txBody>
        </p:sp>
      </p:grpSp>
      <p:pic>
        <p:nvPicPr>
          <p:cNvPr id="59400" name="Picture 22" descr="test1.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1760" y="801302"/>
            <a:ext cx="2251649" cy="1862875"/>
          </a:xfrm>
          <a:prstGeom prst="rect">
            <a:avLst/>
          </a:prstGeom>
          <a:solidFill>
            <a:schemeClr val="bg2"/>
          </a:solidFill>
          <a:ln>
            <a:noFill/>
          </a:ln>
        </p:spPr>
      </p:pic>
      <p:sp>
        <p:nvSpPr>
          <p:cNvPr id="59399" name="Rectangle 18"/>
          <p:cNvSpPr>
            <a:spLocks noChangeArrowheads="1"/>
          </p:cNvSpPr>
          <p:nvPr/>
        </p:nvSpPr>
        <p:spPr bwMode="auto">
          <a:xfrm>
            <a:off x="2498495" y="2433955"/>
            <a:ext cx="192881" cy="1410890"/>
          </a:xfrm>
          <a:prstGeom prst="rect">
            <a:avLst/>
          </a:prstGeom>
          <a:solidFill>
            <a:schemeClr val="bg2"/>
          </a:solidFill>
          <a:ln>
            <a:noFill/>
          </a:ln>
        </p:spPr>
        <p:txBody>
          <a:bodyPr/>
          <a:lstStyle>
            <a:lvl1pPr>
              <a:lnSpc>
                <a:spcPct val="90000"/>
              </a:lnSpc>
              <a:spcBef>
                <a:spcPct val="35000"/>
              </a:spcBef>
              <a:spcAft>
                <a:spcPct val="35000"/>
              </a:spcAft>
              <a:buChar char="•"/>
              <a:defRPr sz="2400">
                <a:solidFill>
                  <a:srgbClr val="000000"/>
                </a:solidFill>
                <a:latin typeface="Arial" panose="020B0604020202020204" pitchFamily="34" charset="0"/>
              </a:defRPr>
            </a:lvl1pPr>
            <a:lvl2pPr marL="742950" indent="-285750">
              <a:lnSpc>
                <a:spcPct val="90000"/>
              </a:lnSpc>
              <a:spcBef>
                <a:spcPct val="35000"/>
              </a:spcBef>
              <a:spcAft>
                <a:spcPct val="35000"/>
              </a:spcAft>
              <a:buChar char="•"/>
              <a:defRPr sz="2000">
                <a:solidFill>
                  <a:srgbClr val="000000"/>
                </a:solidFill>
                <a:latin typeface="Arial" panose="020B0604020202020204" pitchFamily="34" charset="0"/>
              </a:defRPr>
            </a:lvl2pPr>
            <a:lvl3pPr marL="1143000" indent="-228600">
              <a:lnSpc>
                <a:spcPct val="90000"/>
              </a:lnSpc>
              <a:spcBef>
                <a:spcPct val="35000"/>
              </a:spcBef>
              <a:spcAft>
                <a:spcPct val="35000"/>
              </a:spcAft>
              <a:buChar char="•"/>
              <a:defRPr sz="2000">
                <a:solidFill>
                  <a:srgbClr val="000000"/>
                </a:solidFill>
                <a:latin typeface="Arial" panose="020B0604020202020204" pitchFamily="34" charset="0"/>
              </a:defRPr>
            </a:lvl3pPr>
            <a:lvl4pPr marL="1600200" indent="-228600">
              <a:lnSpc>
                <a:spcPct val="90000"/>
              </a:lnSpc>
              <a:spcBef>
                <a:spcPct val="35000"/>
              </a:spcBef>
              <a:spcAft>
                <a:spcPct val="35000"/>
              </a:spcAft>
              <a:buChar char="•"/>
              <a:defRPr sz="2000">
                <a:solidFill>
                  <a:srgbClr val="000000"/>
                </a:solidFill>
                <a:latin typeface="Arial" panose="020B0604020202020204" pitchFamily="34" charset="0"/>
              </a:defRPr>
            </a:lvl4pPr>
            <a:lvl5pPr marL="2057400" indent="-228600">
              <a:lnSpc>
                <a:spcPct val="90000"/>
              </a:lnSpc>
              <a:spcBef>
                <a:spcPct val="35000"/>
              </a:spcBef>
              <a:spcAft>
                <a:spcPct val="35000"/>
              </a:spcAft>
              <a:buChar char="•"/>
              <a:defRPr sz="2000">
                <a:solidFill>
                  <a:srgbClr val="000000"/>
                </a:solidFill>
                <a:latin typeface="Arial" panose="020B0604020202020204" pitchFamily="34" charset="0"/>
              </a:defRPr>
            </a:lvl5pPr>
            <a:lvl6pPr marL="2514600" indent="-228600" eaLnBrk="0" fontAlgn="base" hangingPunct="0">
              <a:lnSpc>
                <a:spcPct val="90000"/>
              </a:lnSpc>
              <a:spcBef>
                <a:spcPct val="35000"/>
              </a:spcBef>
              <a:spcAft>
                <a:spcPct val="35000"/>
              </a:spcAft>
              <a:buChar char="•"/>
              <a:defRPr sz="2000">
                <a:solidFill>
                  <a:srgbClr val="000000"/>
                </a:solidFill>
                <a:latin typeface="Arial" panose="020B0604020202020204" pitchFamily="34" charset="0"/>
              </a:defRPr>
            </a:lvl6pPr>
            <a:lvl7pPr marL="2971800" indent="-228600" eaLnBrk="0" fontAlgn="base" hangingPunct="0">
              <a:lnSpc>
                <a:spcPct val="90000"/>
              </a:lnSpc>
              <a:spcBef>
                <a:spcPct val="35000"/>
              </a:spcBef>
              <a:spcAft>
                <a:spcPct val="35000"/>
              </a:spcAft>
              <a:buChar char="•"/>
              <a:defRPr sz="2000">
                <a:solidFill>
                  <a:srgbClr val="000000"/>
                </a:solidFill>
                <a:latin typeface="Arial" panose="020B0604020202020204" pitchFamily="34" charset="0"/>
              </a:defRPr>
            </a:lvl7pPr>
            <a:lvl8pPr marL="3429000" indent="-228600" eaLnBrk="0" fontAlgn="base" hangingPunct="0">
              <a:lnSpc>
                <a:spcPct val="90000"/>
              </a:lnSpc>
              <a:spcBef>
                <a:spcPct val="35000"/>
              </a:spcBef>
              <a:spcAft>
                <a:spcPct val="35000"/>
              </a:spcAft>
              <a:buChar char="•"/>
              <a:defRPr sz="2000">
                <a:solidFill>
                  <a:srgbClr val="000000"/>
                </a:solidFill>
                <a:latin typeface="Arial" panose="020B0604020202020204" pitchFamily="34" charset="0"/>
              </a:defRPr>
            </a:lvl8pPr>
            <a:lvl9pPr marL="3886200" indent="-228600" eaLnBrk="0" fontAlgn="base" hangingPunct="0">
              <a:lnSpc>
                <a:spcPct val="90000"/>
              </a:lnSpc>
              <a:spcBef>
                <a:spcPct val="35000"/>
              </a:spcBef>
              <a:spcAft>
                <a:spcPct val="35000"/>
              </a:spcAft>
              <a:buChar char="•"/>
              <a:defRPr sz="2000">
                <a:solidFill>
                  <a:srgbClr val="000000"/>
                </a:solidFill>
                <a:latin typeface="Arial" panose="020B0604020202020204" pitchFamily="34" charset="0"/>
              </a:defRPr>
            </a:lvl9pPr>
          </a:lstStyle>
          <a:p>
            <a:pPr eaLnBrk="1" hangingPunct="1">
              <a:lnSpc>
                <a:spcPct val="85000"/>
              </a:lnSpc>
              <a:spcBef>
                <a:spcPct val="0"/>
              </a:spcBef>
              <a:spcAft>
                <a:spcPct val="0"/>
              </a:spcAft>
              <a:buFontTx/>
              <a:buNone/>
            </a:pPr>
            <a:endParaRPr lang="en-US" altLang="en-US" sz="3300">
              <a:solidFill>
                <a:srgbClr val="FFFFFF"/>
              </a:solidFill>
            </a:endParaRPr>
          </a:p>
        </p:txBody>
      </p:sp>
    </p:spTree>
    <p:extLst>
      <p:ext uri="{BB962C8B-B14F-4D97-AF65-F5344CB8AC3E}">
        <p14:creationId xmlns:p14="http://schemas.microsoft.com/office/powerpoint/2010/main" val="269817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ctrTitle"/>
          </p:nvPr>
        </p:nvSpPr>
        <p:spPr bwMode="auto">
          <a:xfrm>
            <a:off x="2844404" y="33174"/>
            <a:ext cx="5237559" cy="4847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b" anchorCtr="0" compatLnSpc="1">
            <a:prstTxWarp prst="textNoShape">
              <a:avLst/>
            </a:prstTxWarp>
            <a:spAutoFit/>
          </a:bodyPr>
          <a:lstStyle/>
          <a:p>
            <a:r>
              <a:rPr lang="en-US" altLang="en-US" dirty="0" smtClean="0">
                <a:solidFill>
                  <a:schemeClr val="tx1"/>
                </a:solidFill>
                <a:latin typeface="Arial" panose="020B0604020202020204" pitchFamily="34" charset="0"/>
                <a:ea typeface="ＭＳ Ｐゴシック" panose="020B0600070205080204" pitchFamily="34" charset="-128"/>
                <a:cs typeface="Arial" panose="020B0604020202020204" pitchFamily="34" charset="0"/>
              </a:rPr>
              <a:t>https://marine.coperncus.eu</a:t>
            </a:r>
          </a:p>
        </p:txBody>
      </p:sp>
      <p:sp>
        <p:nvSpPr>
          <p:cNvPr id="92163" name="Subtitle 2"/>
          <p:cNvSpPr>
            <a:spLocks noGrp="1"/>
          </p:cNvSpPr>
          <p:nvPr>
            <p:ph type="subTitle" idx="1"/>
          </p:nvPr>
        </p:nvSpPr>
        <p:spPr bwMode="auto">
          <a:xfrm>
            <a:off x="2844404" y="539354"/>
            <a:ext cx="5237559" cy="3774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r>
              <a:rPr lang="en-US" altLang="en-US" sz="1600" smtClean="0">
                <a:solidFill>
                  <a:schemeClr val="tx1"/>
                </a:solidFill>
                <a:latin typeface="Arial" panose="020B0604020202020204" pitchFamily="34" charset="0"/>
                <a:ea typeface="ＭＳ Ｐゴシック" panose="020B0600070205080204" pitchFamily="34" charset="-128"/>
                <a:cs typeface="Arial" panose="020B0604020202020204" pitchFamily="34" charset="0"/>
              </a:rPr>
              <a:t>Copernicus Marine Environmental Monitoring Service</a:t>
            </a:r>
          </a:p>
        </p:txBody>
      </p:sp>
      <p:pic>
        <p:nvPicPr>
          <p:cNvPr id="92164" name="Picture 2"/>
          <p:cNvPicPr>
            <a:picLocks noChangeAspect="1" noChangeArrowheads="1"/>
          </p:cNvPicPr>
          <p:nvPr/>
        </p:nvPicPr>
        <p:blipFill>
          <a:blip r:embed="rId3">
            <a:extLst>
              <a:ext uri="{28A0092B-C50C-407E-A947-70E740481C1C}">
                <a14:useLocalDpi xmlns:a14="http://schemas.microsoft.com/office/drawing/2010/main" val="0"/>
              </a:ext>
            </a:extLst>
          </a:blip>
          <a:srcRect l="12103" t="10793" r="13480" b="4306"/>
          <a:stretch>
            <a:fillRect/>
          </a:stretch>
        </p:blipFill>
        <p:spPr bwMode="auto">
          <a:xfrm>
            <a:off x="4572000" y="1052512"/>
            <a:ext cx="4482703"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TextBox 7"/>
          <p:cNvSpPr txBox="1">
            <a:spLocks noChangeArrowheads="1"/>
          </p:cNvSpPr>
          <p:nvPr/>
        </p:nvSpPr>
        <p:spPr bwMode="auto">
          <a:xfrm>
            <a:off x="202825" y="1347996"/>
            <a:ext cx="251936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2"/>
                </a:solidFill>
                <a:latin typeface="Arial" panose="020B0604020202020204" pitchFamily="34" charset="0"/>
              </a:defRPr>
            </a:lvl1pPr>
            <a:lvl2pPr marL="742950" indent="-285750" eaLnBrk="0" hangingPunct="0">
              <a:defRPr sz="4400">
                <a:solidFill>
                  <a:schemeClr val="tx2"/>
                </a:solidFill>
                <a:latin typeface="Arial" panose="020B0604020202020204" pitchFamily="34" charset="0"/>
              </a:defRPr>
            </a:lvl2pPr>
            <a:lvl3pPr marL="1143000" indent="-228600" eaLnBrk="0" hangingPunct="0">
              <a:defRPr sz="4400">
                <a:solidFill>
                  <a:schemeClr val="tx2"/>
                </a:solidFill>
                <a:latin typeface="Arial" panose="020B0604020202020204" pitchFamily="34" charset="0"/>
              </a:defRPr>
            </a:lvl3pPr>
            <a:lvl4pPr marL="1600200" indent="-228600" eaLnBrk="0" hangingPunct="0">
              <a:defRPr sz="4400">
                <a:solidFill>
                  <a:schemeClr val="tx2"/>
                </a:solidFill>
                <a:latin typeface="Arial" panose="020B0604020202020204" pitchFamily="34" charset="0"/>
              </a:defRPr>
            </a:lvl4pPr>
            <a:lvl5pPr marL="2057400" indent="-228600" eaLnBrk="0" hangingPunct="0">
              <a:defRPr sz="4400">
                <a:solidFill>
                  <a:schemeClr val="tx2"/>
                </a:solidFill>
                <a:latin typeface="Arial" panose="020B0604020202020204" pitchFamily="34" charset="0"/>
              </a:defRPr>
            </a:lvl5pPr>
            <a:lvl6pPr marL="2514600" indent="-228600" eaLnBrk="0" fontAlgn="base" hangingPunct="0">
              <a:lnSpc>
                <a:spcPct val="85000"/>
              </a:lnSpc>
              <a:spcBef>
                <a:spcPct val="0"/>
              </a:spcBef>
              <a:spcAft>
                <a:spcPct val="0"/>
              </a:spcAft>
              <a:defRPr sz="4400">
                <a:solidFill>
                  <a:schemeClr val="tx2"/>
                </a:solidFill>
                <a:latin typeface="Arial" panose="020B0604020202020204" pitchFamily="34" charset="0"/>
              </a:defRPr>
            </a:lvl6pPr>
            <a:lvl7pPr marL="2971800" indent="-228600" eaLnBrk="0" fontAlgn="base" hangingPunct="0">
              <a:lnSpc>
                <a:spcPct val="85000"/>
              </a:lnSpc>
              <a:spcBef>
                <a:spcPct val="0"/>
              </a:spcBef>
              <a:spcAft>
                <a:spcPct val="0"/>
              </a:spcAft>
              <a:defRPr sz="4400">
                <a:solidFill>
                  <a:schemeClr val="tx2"/>
                </a:solidFill>
                <a:latin typeface="Arial" panose="020B0604020202020204" pitchFamily="34" charset="0"/>
              </a:defRPr>
            </a:lvl7pPr>
            <a:lvl8pPr marL="3429000" indent="-228600" eaLnBrk="0" fontAlgn="base" hangingPunct="0">
              <a:lnSpc>
                <a:spcPct val="85000"/>
              </a:lnSpc>
              <a:spcBef>
                <a:spcPct val="0"/>
              </a:spcBef>
              <a:spcAft>
                <a:spcPct val="0"/>
              </a:spcAft>
              <a:defRPr sz="4400">
                <a:solidFill>
                  <a:schemeClr val="tx2"/>
                </a:solidFill>
                <a:latin typeface="Arial" panose="020B0604020202020204" pitchFamily="34" charset="0"/>
              </a:defRPr>
            </a:lvl8pPr>
            <a:lvl9pPr marL="3886200" indent="-228600" eaLnBrk="0" fontAlgn="base" hangingPunct="0">
              <a:lnSpc>
                <a:spcPct val="85000"/>
              </a:lnSpc>
              <a:spcBef>
                <a:spcPct val="0"/>
              </a:spcBef>
              <a:spcAft>
                <a:spcPct val="0"/>
              </a:spcAft>
              <a:defRPr sz="4400">
                <a:solidFill>
                  <a:schemeClr val="tx2"/>
                </a:solidFill>
                <a:latin typeface="Arial" panose="020B0604020202020204" pitchFamily="34" charset="0"/>
              </a:defRPr>
            </a:lvl9pPr>
          </a:lstStyle>
          <a:p>
            <a:pPr eaLnBrk="1" hangingPunct="1"/>
            <a:r>
              <a:rPr lang="en-GB" altLang="en-US" sz="2400" dirty="0">
                <a:solidFill>
                  <a:schemeClr val="tx1"/>
                </a:solidFill>
                <a:ea typeface="ＭＳ Ｐゴシック" panose="020B0600070205080204" pitchFamily="34" charset="-128"/>
              </a:rPr>
              <a:t>Successfully operating:</a:t>
            </a:r>
          </a:p>
          <a:p>
            <a:pPr eaLnBrk="1" hangingPunct="1"/>
            <a:endParaRPr lang="en-GB" altLang="en-US" sz="1600" dirty="0">
              <a:solidFill>
                <a:schemeClr val="tx1"/>
              </a:solidFill>
              <a:ea typeface="ＭＳ Ｐゴシック" panose="020B0600070205080204" pitchFamily="34" charset="-128"/>
            </a:endParaRPr>
          </a:p>
          <a:p>
            <a:pPr eaLnBrk="1" hangingPunct="1">
              <a:buFont typeface="Arial" panose="020B0604020202020204" pitchFamily="34" charset="0"/>
              <a:buChar char="•"/>
            </a:pPr>
            <a:r>
              <a:rPr lang="en-GB" altLang="en-US" sz="1600" dirty="0">
                <a:solidFill>
                  <a:schemeClr val="tx1"/>
                </a:solidFill>
                <a:ea typeface="ＭＳ Ｐゴシック" panose="020B0600070205080204" pitchFamily="34" charset="-128"/>
              </a:rPr>
              <a:t> </a:t>
            </a:r>
            <a:r>
              <a:rPr lang="en-GB" altLang="en-US" sz="1600" i="1" dirty="0">
                <a:solidFill>
                  <a:schemeClr val="tx1"/>
                </a:solidFill>
                <a:ea typeface="ＭＳ Ｐゴシック" panose="020B0600070205080204" pitchFamily="34" charset="-128"/>
              </a:rPr>
              <a:t>North-West Shelf </a:t>
            </a:r>
          </a:p>
          <a:p>
            <a:pPr eaLnBrk="1" hangingPunct="1"/>
            <a:endParaRPr lang="en-GB" altLang="en-US" sz="1600" dirty="0">
              <a:solidFill>
                <a:schemeClr val="tx1"/>
              </a:solidFill>
              <a:ea typeface="ＭＳ Ｐゴシック" panose="020B0600070205080204" pitchFamily="34" charset="-128"/>
            </a:endParaRPr>
          </a:p>
          <a:p>
            <a:pPr eaLnBrk="1" hangingPunct="1">
              <a:buFont typeface="Arial" panose="020B0604020202020204" pitchFamily="34" charset="0"/>
              <a:buChar char="•"/>
            </a:pPr>
            <a:r>
              <a:rPr lang="en-GB" altLang="en-US" sz="1600" i="1" dirty="0">
                <a:solidFill>
                  <a:schemeClr val="tx1"/>
                </a:solidFill>
                <a:ea typeface="ＭＳ Ｐゴシック" panose="020B0600070205080204" pitchFamily="34" charset="-128"/>
              </a:rPr>
              <a:t> Coupled global</a:t>
            </a:r>
          </a:p>
          <a:p>
            <a:pPr eaLnBrk="1" hangingPunct="1">
              <a:buFont typeface="Arial" panose="020B0604020202020204" pitchFamily="34" charset="0"/>
              <a:buChar char="•"/>
            </a:pPr>
            <a:endParaRPr lang="en-GB" altLang="en-US" sz="1600" dirty="0">
              <a:solidFill>
                <a:schemeClr val="tx1"/>
              </a:solidFill>
              <a:ea typeface="ＭＳ Ｐゴシック" panose="020B0600070205080204" pitchFamily="34" charset="-128"/>
            </a:endParaRPr>
          </a:p>
        </p:txBody>
      </p:sp>
      <p:sp>
        <p:nvSpPr>
          <p:cNvPr id="92167" name="Rectangle 15"/>
          <p:cNvSpPr>
            <a:spLocks noChangeArrowheads="1"/>
          </p:cNvSpPr>
          <p:nvPr/>
        </p:nvSpPr>
        <p:spPr bwMode="auto">
          <a:xfrm>
            <a:off x="2951560" y="1113235"/>
            <a:ext cx="2160984" cy="167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4400">
                <a:solidFill>
                  <a:schemeClr val="tx2"/>
                </a:solidFill>
                <a:latin typeface="Arial" panose="020B0604020202020204" pitchFamily="34" charset="0"/>
              </a:defRPr>
            </a:lvl1pPr>
            <a:lvl2pPr marL="742950" indent="-285750" eaLnBrk="0" hangingPunct="0">
              <a:defRPr sz="4400">
                <a:solidFill>
                  <a:schemeClr val="tx2"/>
                </a:solidFill>
                <a:latin typeface="Arial" panose="020B0604020202020204" pitchFamily="34" charset="0"/>
              </a:defRPr>
            </a:lvl2pPr>
            <a:lvl3pPr marL="1143000" indent="-228600" eaLnBrk="0" hangingPunct="0">
              <a:defRPr sz="4400">
                <a:solidFill>
                  <a:schemeClr val="tx2"/>
                </a:solidFill>
                <a:latin typeface="Arial" panose="020B0604020202020204" pitchFamily="34" charset="0"/>
              </a:defRPr>
            </a:lvl3pPr>
            <a:lvl4pPr marL="1600200" indent="-228600" eaLnBrk="0" hangingPunct="0">
              <a:defRPr sz="4400">
                <a:solidFill>
                  <a:schemeClr val="tx2"/>
                </a:solidFill>
                <a:latin typeface="Arial" panose="020B0604020202020204" pitchFamily="34" charset="0"/>
              </a:defRPr>
            </a:lvl4pPr>
            <a:lvl5pPr marL="2057400" indent="-228600" eaLnBrk="0" hangingPunct="0">
              <a:defRPr sz="4400">
                <a:solidFill>
                  <a:schemeClr val="tx2"/>
                </a:solidFill>
                <a:latin typeface="Arial" panose="020B0604020202020204" pitchFamily="34" charset="0"/>
              </a:defRPr>
            </a:lvl5pPr>
            <a:lvl6pPr marL="2514600" indent="-228600" eaLnBrk="0" fontAlgn="base" hangingPunct="0">
              <a:lnSpc>
                <a:spcPct val="85000"/>
              </a:lnSpc>
              <a:spcBef>
                <a:spcPct val="0"/>
              </a:spcBef>
              <a:spcAft>
                <a:spcPct val="0"/>
              </a:spcAft>
              <a:defRPr sz="4400">
                <a:solidFill>
                  <a:schemeClr val="tx2"/>
                </a:solidFill>
                <a:latin typeface="Arial" panose="020B0604020202020204" pitchFamily="34" charset="0"/>
              </a:defRPr>
            </a:lvl6pPr>
            <a:lvl7pPr marL="2971800" indent="-228600" eaLnBrk="0" fontAlgn="base" hangingPunct="0">
              <a:lnSpc>
                <a:spcPct val="85000"/>
              </a:lnSpc>
              <a:spcBef>
                <a:spcPct val="0"/>
              </a:spcBef>
              <a:spcAft>
                <a:spcPct val="0"/>
              </a:spcAft>
              <a:defRPr sz="4400">
                <a:solidFill>
                  <a:schemeClr val="tx2"/>
                </a:solidFill>
                <a:latin typeface="Arial" panose="020B0604020202020204" pitchFamily="34" charset="0"/>
              </a:defRPr>
            </a:lvl7pPr>
            <a:lvl8pPr marL="3429000" indent="-228600" eaLnBrk="0" fontAlgn="base" hangingPunct="0">
              <a:lnSpc>
                <a:spcPct val="85000"/>
              </a:lnSpc>
              <a:spcBef>
                <a:spcPct val="0"/>
              </a:spcBef>
              <a:spcAft>
                <a:spcPct val="0"/>
              </a:spcAft>
              <a:defRPr sz="4400">
                <a:solidFill>
                  <a:schemeClr val="tx2"/>
                </a:solidFill>
                <a:latin typeface="Arial" panose="020B0604020202020204" pitchFamily="34" charset="0"/>
              </a:defRPr>
            </a:lvl8pPr>
            <a:lvl9pPr marL="3886200" indent="-228600" eaLnBrk="0" fontAlgn="base" hangingPunct="0">
              <a:lnSpc>
                <a:spcPct val="85000"/>
              </a:lnSpc>
              <a:spcBef>
                <a:spcPct val="0"/>
              </a:spcBef>
              <a:spcAft>
                <a:spcPct val="0"/>
              </a:spcAft>
              <a:defRPr sz="4400">
                <a:solidFill>
                  <a:schemeClr val="tx2"/>
                </a:solidFill>
                <a:latin typeface="Arial" panose="020B0604020202020204" pitchFamily="34" charset="0"/>
              </a:defRPr>
            </a:lvl9pPr>
          </a:lstStyle>
          <a:p>
            <a:pPr eaLnBrk="1" hangingPunct="1"/>
            <a:endParaRPr lang="en-US" altLang="en-US" sz="3300">
              <a:solidFill>
                <a:srgbClr val="00ADD0"/>
              </a:solidFill>
              <a:ea typeface="ＭＳ Ｐゴシック" panose="020B0600070205080204" pitchFamily="34" charset="-128"/>
            </a:endParaRPr>
          </a:p>
        </p:txBody>
      </p:sp>
      <p:pic>
        <p:nvPicPr>
          <p:cNvPr id="1026" name="Picture 2" descr="name"/>
          <p:cNvPicPr>
            <a:picLocks noChangeAspect="1" noChangeArrowheads="1"/>
          </p:cNvPicPr>
          <p:nvPr/>
        </p:nvPicPr>
        <p:blipFill rotWithShape="1">
          <a:blip r:embed="rId4">
            <a:extLst>
              <a:ext uri="{28A0092B-C50C-407E-A947-70E740481C1C}">
                <a14:useLocalDpi xmlns:a14="http://schemas.microsoft.com/office/drawing/2010/main" val="0"/>
              </a:ext>
            </a:extLst>
          </a:blip>
          <a:srcRect l="4416" t="4832" r="3583" b="3167"/>
          <a:stretch/>
        </p:blipFill>
        <p:spPr bwMode="auto">
          <a:xfrm>
            <a:off x="5812002" y="2509843"/>
            <a:ext cx="2370752" cy="2370753"/>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http://marine.copernicus.eu/wp-content/uploads/2017/08/NORTHWESTSHELF_ANALYSIS_FORECAST_PHYS_004_001_b.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5" y="-82296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2440" y="2665585"/>
            <a:ext cx="2224959" cy="2059270"/>
          </a:xfrm>
          <a:prstGeom prst="rect">
            <a:avLst/>
          </a:prstGeom>
        </p:spPr>
      </p:pic>
    </p:spTree>
    <p:extLst>
      <p:ext uri="{BB962C8B-B14F-4D97-AF65-F5344CB8AC3E}">
        <p14:creationId xmlns:p14="http://schemas.microsoft.com/office/powerpoint/2010/main" val="1352598725"/>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kern="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p:nvPr>
        </p:nvSpPr>
        <p:spPr>
          <a:xfrm>
            <a:off x="197644" y="1039783"/>
            <a:ext cx="8437500" cy="623248"/>
          </a:xfrm>
        </p:spPr>
        <p:txBody>
          <a:bodyPr/>
          <a:lstStyle/>
          <a:p>
            <a:r>
              <a:rPr lang="en-GB" dirty="0" smtClean="0"/>
              <a:t>HF Radar for model validation </a:t>
            </a:r>
            <a:endParaRPr lang="en-GB" dirty="0"/>
          </a:p>
        </p:txBody>
      </p:sp>
    </p:spTree>
    <p:extLst>
      <p:ext uri="{BB962C8B-B14F-4D97-AF65-F5344CB8AC3E}">
        <p14:creationId xmlns:p14="http://schemas.microsoft.com/office/powerpoint/2010/main" val="388212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7" name="Rectangle 15"/>
          <p:cNvSpPr>
            <a:spLocks noChangeArrowheads="1"/>
          </p:cNvSpPr>
          <p:nvPr/>
        </p:nvSpPr>
        <p:spPr bwMode="auto">
          <a:xfrm>
            <a:off x="2951560" y="1113235"/>
            <a:ext cx="2160984" cy="167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4400">
                <a:solidFill>
                  <a:schemeClr val="tx2"/>
                </a:solidFill>
                <a:latin typeface="Arial" panose="020B0604020202020204" pitchFamily="34" charset="0"/>
              </a:defRPr>
            </a:lvl1pPr>
            <a:lvl2pPr marL="742950" indent="-285750" eaLnBrk="0" hangingPunct="0">
              <a:defRPr sz="4400">
                <a:solidFill>
                  <a:schemeClr val="tx2"/>
                </a:solidFill>
                <a:latin typeface="Arial" panose="020B0604020202020204" pitchFamily="34" charset="0"/>
              </a:defRPr>
            </a:lvl2pPr>
            <a:lvl3pPr marL="1143000" indent="-228600" eaLnBrk="0" hangingPunct="0">
              <a:defRPr sz="4400">
                <a:solidFill>
                  <a:schemeClr val="tx2"/>
                </a:solidFill>
                <a:latin typeface="Arial" panose="020B0604020202020204" pitchFamily="34" charset="0"/>
              </a:defRPr>
            </a:lvl3pPr>
            <a:lvl4pPr marL="1600200" indent="-228600" eaLnBrk="0" hangingPunct="0">
              <a:defRPr sz="4400">
                <a:solidFill>
                  <a:schemeClr val="tx2"/>
                </a:solidFill>
                <a:latin typeface="Arial" panose="020B0604020202020204" pitchFamily="34" charset="0"/>
              </a:defRPr>
            </a:lvl4pPr>
            <a:lvl5pPr marL="2057400" indent="-228600" eaLnBrk="0" hangingPunct="0">
              <a:defRPr sz="4400">
                <a:solidFill>
                  <a:schemeClr val="tx2"/>
                </a:solidFill>
                <a:latin typeface="Arial" panose="020B0604020202020204" pitchFamily="34" charset="0"/>
              </a:defRPr>
            </a:lvl5pPr>
            <a:lvl6pPr marL="2514600" indent="-228600" eaLnBrk="0" fontAlgn="base" hangingPunct="0">
              <a:lnSpc>
                <a:spcPct val="85000"/>
              </a:lnSpc>
              <a:spcBef>
                <a:spcPct val="0"/>
              </a:spcBef>
              <a:spcAft>
                <a:spcPct val="0"/>
              </a:spcAft>
              <a:defRPr sz="4400">
                <a:solidFill>
                  <a:schemeClr val="tx2"/>
                </a:solidFill>
                <a:latin typeface="Arial" panose="020B0604020202020204" pitchFamily="34" charset="0"/>
              </a:defRPr>
            </a:lvl6pPr>
            <a:lvl7pPr marL="2971800" indent="-228600" eaLnBrk="0" fontAlgn="base" hangingPunct="0">
              <a:lnSpc>
                <a:spcPct val="85000"/>
              </a:lnSpc>
              <a:spcBef>
                <a:spcPct val="0"/>
              </a:spcBef>
              <a:spcAft>
                <a:spcPct val="0"/>
              </a:spcAft>
              <a:defRPr sz="4400">
                <a:solidFill>
                  <a:schemeClr val="tx2"/>
                </a:solidFill>
                <a:latin typeface="Arial" panose="020B0604020202020204" pitchFamily="34" charset="0"/>
              </a:defRPr>
            </a:lvl7pPr>
            <a:lvl8pPr marL="3429000" indent="-228600" eaLnBrk="0" fontAlgn="base" hangingPunct="0">
              <a:lnSpc>
                <a:spcPct val="85000"/>
              </a:lnSpc>
              <a:spcBef>
                <a:spcPct val="0"/>
              </a:spcBef>
              <a:spcAft>
                <a:spcPct val="0"/>
              </a:spcAft>
              <a:defRPr sz="4400">
                <a:solidFill>
                  <a:schemeClr val="tx2"/>
                </a:solidFill>
                <a:latin typeface="Arial" panose="020B0604020202020204" pitchFamily="34" charset="0"/>
              </a:defRPr>
            </a:lvl8pPr>
            <a:lvl9pPr marL="3886200" indent="-228600" eaLnBrk="0" fontAlgn="base" hangingPunct="0">
              <a:lnSpc>
                <a:spcPct val="85000"/>
              </a:lnSpc>
              <a:spcBef>
                <a:spcPct val="0"/>
              </a:spcBef>
              <a:spcAft>
                <a:spcPct val="0"/>
              </a:spcAft>
              <a:defRPr sz="4400">
                <a:solidFill>
                  <a:schemeClr val="tx2"/>
                </a:solidFill>
                <a:latin typeface="Arial" panose="020B0604020202020204" pitchFamily="34" charset="0"/>
              </a:defRPr>
            </a:lvl9pPr>
          </a:lstStyle>
          <a:p>
            <a:pPr eaLnBrk="1" hangingPunct="1"/>
            <a:endParaRPr lang="en-US" altLang="en-US" sz="3300">
              <a:solidFill>
                <a:srgbClr val="00ADD0"/>
              </a:solidFill>
              <a:ea typeface="ＭＳ Ｐゴシック" panose="020B0600070205080204" pitchFamily="34" charset="-128"/>
            </a:endParaRPr>
          </a:p>
        </p:txBody>
      </p:sp>
      <p:pic>
        <p:nvPicPr>
          <p:cNvPr id="1028" name="Picture 4" descr="http://marine.copernicus.eu/wp-content/uploads/2017/08/NORTHWESTSHELF_ANALYSIS_FORECAST_PHYS_004_001_b.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5" y="-8229600"/>
            <a:ext cx="4572000" cy="3429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5183232" y="1188582"/>
            <a:ext cx="2984979" cy="2679436"/>
            <a:chOff x="5811520" y="961925"/>
            <a:chExt cx="2984979" cy="2679436"/>
          </a:xfrm>
        </p:grpSpPr>
        <p:pic>
          <p:nvPicPr>
            <p:cNvPr id="12" name="Picture 11" descr="brahan_instvelexample23dec2013_quiver.jpg"/>
            <p:cNvPicPr>
              <a:picLocks noChangeAspect="1"/>
            </p:cNvPicPr>
            <p:nvPr/>
          </p:nvPicPr>
          <p:blipFill>
            <a:blip r:embed="rId4" cstate="print"/>
            <a:srcRect l="3585" t="8360" r="10054"/>
            <a:stretch>
              <a:fillRect/>
            </a:stretch>
          </p:blipFill>
          <p:spPr>
            <a:xfrm>
              <a:off x="5811520" y="1259839"/>
              <a:ext cx="2984979" cy="2381522"/>
            </a:xfrm>
            <a:prstGeom prst="rect">
              <a:avLst/>
            </a:prstGeom>
          </p:spPr>
        </p:pic>
        <p:sp>
          <p:nvSpPr>
            <p:cNvPr id="13" name="TextBox 12"/>
            <p:cNvSpPr txBox="1"/>
            <p:nvPr/>
          </p:nvSpPr>
          <p:spPr>
            <a:xfrm>
              <a:off x="6094300" y="3087342"/>
              <a:ext cx="1341512" cy="369332"/>
            </a:xfrm>
            <a:prstGeom prst="rect">
              <a:avLst/>
            </a:prstGeom>
            <a:noFill/>
          </p:spPr>
          <p:txBody>
            <a:bodyPr wrap="square" rtlCol="0">
              <a:spAutoFit/>
            </a:bodyPr>
            <a:lstStyle/>
            <a:p>
              <a:r>
                <a:rPr lang="en-GB" dirty="0" smtClean="0"/>
                <a:t>8 Dec 2013</a:t>
              </a:r>
              <a:endParaRPr lang="en-GB" dirty="0"/>
            </a:p>
          </p:txBody>
        </p:sp>
        <p:sp>
          <p:nvSpPr>
            <p:cNvPr id="14" name="TextBox 13"/>
            <p:cNvSpPr txBox="1"/>
            <p:nvPr/>
          </p:nvSpPr>
          <p:spPr>
            <a:xfrm>
              <a:off x="6070862" y="961925"/>
              <a:ext cx="2676650" cy="338554"/>
            </a:xfrm>
            <a:prstGeom prst="rect">
              <a:avLst/>
            </a:prstGeom>
            <a:noFill/>
          </p:spPr>
          <p:txBody>
            <a:bodyPr wrap="square" rtlCol="0">
              <a:spAutoFit/>
            </a:bodyPr>
            <a:lstStyle/>
            <a:p>
              <a:r>
                <a:rPr lang="en-GB" sz="1600" b="1" dirty="0" smtClean="0"/>
                <a:t>Low frequency currents</a:t>
              </a:r>
              <a:endParaRPr lang="en-GB" sz="1600" b="1" dirty="0"/>
            </a:p>
          </p:txBody>
        </p:sp>
      </p:grpSp>
      <p:sp>
        <p:nvSpPr>
          <p:cNvPr id="3" name="Rectangle 2"/>
          <p:cNvSpPr/>
          <p:nvPr/>
        </p:nvSpPr>
        <p:spPr>
          <a:xfrm>
            <a:off x="1773352" y="107818"/>
            <a:ext cx="6678384" cy="1077218"/>
          </a:xfrm>
          <a:prstGeom prst="rect">
            <a:avLst/>
          </a:prstGeom>
        </p:spPr>
        <p:txBody>
          <a:bodyPr wrap="square">
            <a:spAutoFit/>
          </a:bodyPr>
          <a:lstStyle/>
          <a:p>
            <a:r>
              <a:rPr lang="en-GB" sz="3200" dirty="0">
                <a:latin typeface="+mj-lt"/>
              </a:rPr>
              <a:t>Verification of surface currents </a:t>
            </a:r>
            <a:r>
              <a:rPr lang="en-GB" sz="3200" dirty="0">
                <a:latin typeface="Arial" charset="0"/>
              </a:rPr>
              <a:t>using HF radar current </a:t>
            </a:r>
            <a:r>
              <a:rPr lang="en-GB" sz="3200" dirty="0" smtClean="0">
                <a:latin typeface="Arial" charset="0"/>
              </a:rPr>
              <a:t>velocities</a:t>
            </a:r>
            <a:endParaRPr lang="en-GB" sz="3200" dirty="0"/>
          </a:p>
        </p:txBody>
      </p:sp>
      <p:sp>
        <p:nvSpPr>
          <p:cNvPr id="18" name="Content Placeholder 2"/>
          <p:cNvSpPr txBox="1">
            <a:spLocks/>
          </p:cNvSpPr>
          <p:nvPr/>
        </p:nvSpPr>
        <p:spPr>
          <a:xfrm>
            <a:off x="543379" y="4149627"/>
            <a:ext cx="8150309" cy="772634"/>
          </a:xfrm>
          <a:prstGeom prst="rect">
            <a:avLst/>
          </a:prstGeom>
        </p:spPr>
        <p:txBody>
          <a:bodyPr vert="horz" lIns="68580" tIns="34290" rIns="68580" bIns="34290" rtlCol="0">
            <a:noAutofit/>
          </a:bodyPr>
          <a:lstStyle>
            <a:lvl1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bg2"/>
                </a:solidFill>
                <a:uFillTx/>
                <a:latin typeface="Arial"/>
                <a:ea typeface="+mn-ea"/>
                <a:cs typeface="Arial"/>
                <a:sym typeface="Helvetica Light"/>
              </a:defRPr>
            </a:lvl1pPr>
            <a:lvl2pPr marL="180000" marR="0" indent="-180000" algn="l" defTabSz="21907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50" marR="0" indent="-285750" algn="l" defTabSz="21907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25" marR="0" indent="-285750" algn="l" defTabSz="67500"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500" algn="l"/>
              </a:tabLst>
              <a:defRPr sz="1500" b="0" i="0" u="none" strike="noStrike" cap="none" spc="0" baseline="0">
                <a:ln>
                  <a:noFill/>
                </a:ln>
                <a:solidFill>
                  <a:schemeClr val="tx1"/>
                </a:solidFill>
                <a:uFillTx/>
                <a:latin typeface="+mn-lt"/>
                <a:ea typeface="+mn-ea"/>
                <a:cs typeface="+mn-cs"/>
                <a:sym typeface="Helvetica Light"/>
              </a:defRPr>
            </a:lvl4pPr>
            <a:lvl5pPr marL="285750" marR="0" indent="-285750" algn="l" defTabSz="21907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40000" marR="0" indent="-180000" algn="l" defTabSz="21907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90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6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5011"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a:lstStyle>
          <a:p>
            <a:r>
              <a:rPr lang="en-GB" sz="2000" kern="0" dirty="0" smtClean="0">
                <a:solidFill>
                  <a:schemeClr val="tx1"/>
                </a:solidFill>
              </a:rPr>
              <a:t>Methodology was developed using a data from North Scotland and will be applied to dataset from ongoing HF radar networks.</a:t>
            </a:r>
          </a:p>
        </p:txBody>
      </p:sp>
      <p:grpSp>
        <p:nvGrpSpPr>
          <p:cNvPr id="8" name="Group 7"/>
          <p:cNvGrpSpPr/>
          <p:nvPr/>
        </p:nvGrpSpPr>
        <p:grpSpPr>
          <a:xfrm>
            <a:off x="1330741" y="1354913"/>
            <a:ext cx="3081971" cy="2513105"/>
            <a:chOff x="1330741" y="1354913"/>
            <a:chExt cx="3081971" cy="2513105"/>
          </a:xfrm>
        </p:grpSpPr>
        <p:grpSp>
          <p:nvGrpSpPr>
            <p:cNvPr id="7" name="Group 6"/>
            <p:cNvGrpSpPr/>
            <p:nvPr/>
          </p:nvGrpSpPr>
          <p:grpSpPr>
            <a:xfrm>
              <a:off x="1330741" y="1354913"/>
              <a:ext cx="3081971" cy="2513105"/>
              <a:chOff x="840884" y="1354913"/>
              <a:chExt cx="3081971" cy="2513105"/>
            </a:xfrm>
          </p:grpSpPr>
          <p:pic>
            <p:nvPicPr>
              <p:cNvPr id="10" name="Picture 9" descr="Picture1.png"/>
              <p:cNvPicPr>
                <a:picLocks noChangeAspect="1"/>
              </p:cNvPicPr>
              <p:nvPr/>
            </p:nvPicPr>
            <p:blipFill rotWithShape="1">
              <a:blip r:embed="rId5"/>
              <a:srcRect l="8323" t="15438" r="20140" b="27971"/>
              <a:stretch/>
            </p:blipFill>
            <p:spPr>
              <a:xfrm>
                <a:off x="840884" y="1354913"/>
                <a:ext cx="3081971" cy="2513105"/>
              </a:xfrm>
              <a:prstGeom prst="rect">
                <a:avLst/>
              </a:prstGeom>
            </p:spPr>
          </p:pic>
          <p:sp>
            <p:nvSpPr>
              <p:cNvPr id="20" name="TextBox 19"/>
              <p:cNvSpPr txBox="1"/>
              <p:nvPr/>
            </p:nvSpPr>
            <p:spPr>
              <a:xfrm flipH="1">
                <a:off x="1969723" y="1423739"/>
                <a:ext cx="785467" cy="3289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smtClean="0">
                    <a:ln>
                      <a:noFill/>
                    </a:ln>
                    <a:solidFill>
                      <a:schemeClr val="tx1"/>
                    </a:solidFill>
                    <a:effectLst/>
                    <a:uFillTx/>
                    <a:latin typeface="+mn-lt"/>
                    <a:ea typeface="+mn-ea"/>
                    <a:cs typeface="+mn-cs"/>
                    <a:sym typeface="Helvetica Light"/>
                  </a:rPr>
                  <a:t>Shetland</a:t>
                </a:r>
                <a:endParaRPr kumimoji="0" lang="en-GB" sz="1200" b="0" i="0" u="none" strike="noStrike" cap="none" spc="0" normalizeH="0" baseline="0" dirty="0" smtClean="0">
                  <a:ln>
                    <a:noFill/>
                  </a:ln>
                  <a:solidFill>
                    <a:schemeClr val="tx1"/>
                  </a:solidFill>
                  <a:effectLst/>
                  <a:uFillTx/>
                  <a:latin typeface="+mn-lt"/>
                  <a:ea typeface="+mn-ea"/>
                  <a:cs typeface="+mn-cs"/>
                  <a:sym typeface="Helvetica Light"/>
                </a:endParaRPr>
              </a:p>
            </p:txBody>
          </p:sp>
        </p:grpSp>
        <p:sp>
          <p:nvSpPr>
            <p:cNvPr id="6" name="TextBox 5"/>
            <p:cNvSpPr txBox="1"/>
            <p:nvPr/>
          </p:nvSpPr>
          <p:spPr>
            <a:xfrm flipH="1">
              <a:off x="2213100" y="1799653"/>
              <a:ext cx="686228" cy="3289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smtClean="0">
                  <a:ln>
                    <a:noFill/>
                  </a:ln>
                  <a:solidFill>
                    <a:schemeClr val="tx1"/>
                  </a:solidFill>
                  <a:effectLst/>
                  <a:uFillTx/>
                  <a:latin typeface="+mn-lt"/>
                  <a:ea typeface="+mn-ea"/>
                  <a:cs typeface="+mn-cs"/>
                  <a:sym typeface="Helvetica Light"/>
                </a:rPr>
                <a:t>Orkney</a:t>
              </a:r>
              <a:endParaRPr kumimoji="0" lang="en-GB" sz="1200" b="0" i="0" u="none" strike="noStrike" cap="none" spc="0" normalizeH="0" baseline="0" dirty="0" smtClean="0">
                <a:ln>
                  <a:noFill/>
                </a:ln>
                <a:solidFill>
                  <a:schemeClr val="tx1"/>
                </a:solidFill>
                <a:effectLst/>
                <a:uFillTx/>
                <a:latin typeface="+mn-lt"/>
                <a:ea typeface="+mn-ea"/>
                <a:cs typeface="+mn-cs"/>
                <a:sym typeface="Helvetica Light"/>
              </a:endParaRPr>
            </a:p>
          </p:txBody>
        </p:sp>
      </p:grpSp>
      <p:sp>
        <p:nvSpPr>
          <p:cNvPr id="23" name="TextBox 22"/>
          <p:cNvSpPr txBox="1"/>
          <p:nvPr/>
        </p:nvSpPr>
        <p:spPr>
          <a:xfrm>
            <a:off x="5725595" y="3872628"/>
            <a:ext cx="1718419" cy="276999"/>
          </a:xfrm>
          <a:prstGeom prst="rect">
            <a:avLst/>
          </a:prstGeom>
          <a:noFill/>
        </p:spPr>
        <p:txBody>
          <a:bodyPr wrap="none" rtlCol="0">
            <a:spAutoFit/>
          </a:bodyPr>
          <a:lstStyle/>
          <a:p>
            <a:r>
              <a:rPr lang="en-GB" sz="1200" dirty="0" smtClean="0"/>
              <a:t>Courtesy of C. Pequignet</a:t>
            </a:r>
            <a:endParaRPr lang="en-GB" sz="1200" dirty="0"/>
          </a:p>
        </p:txBody>
      </p:sp>
    </p:spTree>
    <p:extLst>
      <p:ext uri="{BB962C8B-B14F-4D97-AF65-F5344CB8AC3E}">
        <p14:creationId xmlns:p14="http://schemas.microsoft.com/office/powerpoint/2010/main" val="3847658540"/>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7" name="Rectangle 15"/>
          <p:cNvSpPr>
            <a:spLocks noChangeArrowheads="1"/>
          </p:cNvSpPr>
          <p:nvPr/>
        </p:nvSpPr>
        <p:spPr bwMode="auto">
          <a:xfrm>
            <a:off x="2951560" y="1113235"/>
            <a:ext cx="2160984" cy="167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4400">
                <a:solidFill>
                  <a:schemeClr val="tx2"/>
                </a:solidFill>
                <a:latin typeface="Arial" panose="020B0604020202020204" pitchFamily="34" charset="0"/>
              </a:defRPr>
            </a:lvl1pPr>
            <a:lvl2pPr marL="742950" indent="-285750" eaLnBrk="0" hangingPunct="0">
              <a:defRPr sz="4400">
                <a:solidFill>
                  <a:schemeClr val="tx2"/>
                </a:solidFill>
                <a:latin typeface="Arial" panose="020B0604020202020204" pitchFamily="34" charset="0"/>
              </a:defRPr>
            </a:lvl2pPr>
            <a:lvl3pPr marL="1143000" indent="-228600" eaLnBrk="0" hangingPunct="0">
              <a:defRPr sz="4400">
                <a:solidFill>
                  <a:schemeClr val="tx2"/>
                </a:solidFill>
                <a:latin typeface="Arial" panose="020B0604020202020204" pitchFamily="34" charset="0"/>
              </a:defRPr>
            </a:lvl3pPr>
            <a:lvl4pPr marL="1600200" indent="-228600" eaLnBrk="0" hangingPunct="0">
              <a:defRPr sz="4400">
                <a:solidFill>
                  <a:schemeClr val="tx2"/>
                </a:solidFill>
                <a:latin typeface="Arial" panose="020B0604020202020204" pitchFamily="34" charset="0"/>
              </a:defRPr>
            </a:lvl4pPr>
            <a:lvl5pPr marL="2057400" indent="-228600" eaLnBrk="0" hangingPunct="0">
              <a:defRPr sz="4400">
                <a:solidFill>
                  <a:schemeClr val="tx2"/>
                </a:solidFill>
                <a:latin typeface="Arial" panose="020B0604020202020204" pitchFamily="34" charset="0"/>
              </a:defRPr>
            </a:lvl5pPr>
            <a:lvl6pPr marL="2514600" indent="-228600" eaLnBrk="0" fontAlgn="base" hangingPunct="0">
              <a:lnSpc>
                <a:spcPct val="85000"/>
              </a:lnSpc>
              <a:spcBef>
                <a:spcPct val="0"/>
              </a:spcBef>
              <a:spcAft>
                <a:spcPct val="0"/>
              </a:spcAft>
              <a:defRPr sz="4400">
                <a:solidFill>
                  <a:schemeClr val="tx2"/>
                </a:solidFill>
                <a:latin typeface="Arial" panose="020B0604020202020204" pitchFamily="34" charset="0"/>
              </a:defRPr>
            </a:lvl6pPr>
            <a:lvl7pPr marL="2971800" indent="-228600" eaLnBrk="0" fontAlgn="base" hangingPunct="0">
              <a:lnSpc>
                <a:spcPct val="85000"/>
              </a:lnSpc>
              <a:spcBef>
                <a:spcPct val="0"/>
              </a:spcBef>
              <a:spcAft>
                <a:spcPct val="0"/>
              </a:spcAft>
              <a:defRPr sz="4400">
                <a:solidFill>
                  <a:schemeClr val="tx2"/>
                </a:solidFill>
                <a:latin typeface="Arial" panose="020B0604020202020204" pitchFamily="34" charset="0"/>
              </a:defRPr>
            </a:lvl7pPr>
            <a:lvl8pPr marL="3429000" indent="-228600" eaLnBrk="0" fontAlgn="base" hangingPunct="0">
              <a:lnSpc>
                <a:spcPct val="85000"/>
              </a:lnSpc>
              <a:spcBef>
                <a:spcPct val="0"/>
              </a:spcBef>
              <a:spcAft>
                <a:spcPct val="0"/>
              </a:spcAft>
              <a:defRPr sz="4400">
                <a:solidFill>
                  <a:schemeClr val="tx2"/>
                </a:solidFill>
                <a:latin typeface="Arial" panose="020B0604020202020204" pitchFamily="34" charset="0"/>
              </a:defRPr>
            </a:lvl8pPr>
            <a:lvl9pPr marL="3886200" indent="-228600" eaLnBrk="0" fontAlgn="base" hangingPunct="0">
              <a:lnSpc>
                <a:spcPct val="85000"/>
              </a:lnSpc>
              <a:spcBef>
                <a:spcPct val="0"/>
              </a:spcBef>
              <a:spcAft>
                <a:spcPct val="0"/>
              </a:spcAft>
              <a:defRPr sz="4400">
                <a:solidFill>
                  <a:schemeClr val="tx2"/>
                </a:solidFill>
                <a:latin typeface="Arial" panose="020B0604020202020204" pitchFamily="34" charset="0"/>
              </a:defRPr>
            </a:lvl9pPr>
          </a:lstStyle>
          <a:p>
            <a:pPr eaLnBrk="1" hangingPunct="1"/>
            <a:endParaRPr lang="en-US" altLang="en-US" sz="3300">
              <a:solidFill>
                <a:srgbClr val="00ADD0"/>
              </a:solidFill>
              <a:ea typeface="ＭＳ Ｐゴシック" panose="020B0600070205080204" pitchFamily="34" charset="-128"/>
            </a:endParaRPr>
          </a:p>
        </p:txBody>
      </p:sp>
      <p:pic>
        <p:nvPicPr>
          <p:cNvPr id="1028" name="Picture 4" descr="http://marine.copernicus.eu/wp-content/uploads/2017/08/NORTHWESTSHELF_ANALYSIS_FORECAST_PHYS_004_001_b.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5" y="-82296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73352" y="107818"/>
            <a:ext cx="6678384" cy="1077218"/>
          </a:xfrm>
          <a:prstGeom prst="rect">
            <a:avLst/>
          </a:prstGeom>
        </p:spPr>
        <p:txBody>
          <a:bodyPr wrap="square">
            <a:spAutoFit/>
          </a:bodyPr>
          <a:lstStyle/>
          <a:p>
            <a:r>
              <a:rPr lang="en-GB" sz="3200" dirty="0">
                <a:latin typeface="+mj-lt"/>
              </a:rPr>
              <a:t>Verification of surface currents </a:t>
            </a:r>
            <a:r>
              <a:rPr lang="en-GB" sz="3200" dirty="0">
                <a:latin typeface="Arial" charset="0"/>
              </a:rPr>
              <a:t>using HF radar current </a:t>
            </a:r>
            <a:r>
              <a:rPr lang="en-GB" sz="3200" dirty="0" smtClean="0">
                <a:latin typeface="Arial" charset="0"/>
              </a:rPr>
              <a:t>velocities</a:t>
            </a:r>
            <a:endParaRPr lang="en-GB" sz="3200" dirty="0"/>
          </a:p>
        </p:txBody>
      </p:sp>
      <p:sp>
        <p:nvSpPr>
          <p:cNvPr id="17" name="TextBox 16"/>
          <p:cNvSpPr txBox="1"/>
          <p:nvPr/>
        </p:nvSpPr>
        <p:spPr>
          <a:xfrm>
            <a:off x="5018432" y="1618073"/>
            <a:ext cx="3963008" cy="369332"/>
          </a:xfrm>
          <a:prstGeom prst="rect">
            <a:avLst/>
          </a:prstGeom>
          <a:noFill/>
        </p:spPr>
        <p:txBody>
          <a:bodyPr wrap="none" rtlCol="0">
            <a:spAutoFit/>
          </a:bodyPr>
          <a:lstStyle/>
          <a:p>
            <a:r>
              <a:rPr lang="en-GB" dirty="0" smtClean="0"/>
              <a:t>Existing HF radar facilities in NWS region</a:t>
            </a:r>
            <a:endParaRPr lang="en-GB" dirty="0"/>
          </a:p>
        </p:txBody>
      </p:sp>
      <p:grpSp>
        <p:nvGrpSpPr>
          <p:cNvPr id="4" name="Group 3"/>
          <p:cNvGrpSpPr/>
          <p:nvPr/>
        </p:nvGrpSpPr>
        <p:grpSpPr>
          <a:xfrm>
            <a:off x="4920683" y="1987405"/>
            <a:ext cx="3722915" cy="2710544"/>
            <a:chOff x="4920683" y="2248664"/>
            <a:chExt cx="3722915" cy="2710544"/>
          </a:xfrm>
        </p:grpSpPr>
        <p:pic>
          <p:nvPicPr>
            <p:cNvPr id="2" name="Picture 1"/>
            <p:cNvPicPr>
              <a:picLocks noChangeAspect="1"/>
            </p:cNvPicPr>
            <p:nvPr/>
          </p:nvPicPr>
          <p:blipFill rotWithShape="1">
            <a:blip r:embed="rId4"/>
            <a:srcRect l="35459" t="18497" r="16852" b="19748"/>
            <a:stretch/>
          </p:blipFill>
          <p:spPr>
            <a:xfrm>
              <a:off x="4920683" y="2248664"/>
              <a:ext cx="3722915" cy="2710544"/>
            </a:xfrm>
            <a:prstGeom prst="rect">
              <a:avLst/>
            </a:prstGeom>
          </p:spPr>
        </p:pic>
        <p:pic>
          <p:nvPicPr>
            <p:cNvPr id="1026" name="Picture 2" descr="http://www.emodnet-physics.eu/Map/includes/images/logo_emodne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0683" y="2293059"/>
              <a:ext cx="1343363" cy="33584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Content Placeholder 2"/>
          <p:cNvSpPr txBox="1">
            <a:spLocks/>
          </p:cNvSpPr>
          <p:nvPr/>
        </p:nvSpPr>
        <p:spPr>
          <a:xfrm>
            <a:off x="347435" y="1879332"/>
            <a:ext cx="4380140" cy="2953925"/>
          </a:xfrm>
          <a:prstGeom prst="rect">
            <a:avLst/>
          </a:prstGeom>
        </p:spPr>
        <p:txBody>
          <a:bodyPr vert="horz" lIns="68580" tIns="34290" rIns="68580" bIns="34290" rtlCol="0">
            <a:normAutofit fontScale="77500" lnSpcReduction="20000"/>
          </a:bodyPr>
          <a:lstStyle>
            <a:lvl1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bg2"/>
                </a:solidFill>
                <a:uFillTx/>
                <a:latin typeface="Arial"/>
                <a:ea typeface="+mn-ea"/>
                <a:cs typeface="Arial"/>
                <a:sym typeface="Helvetica Light"/>
              </a:defRPr>
            </a:lvl1pPr>
            <a:lvl2pPr marL="180000" marR="0" indent="-180000" algn="l" defTabSz="21907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50" marR="0" indent="-285750" algn="l" defTabSz="21907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25" marR="0" indent="-285750" algn="l" defTabSz="67500"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500" algn="l"/>
              </a:tabLst>
              <a:defRPr sz="1500" b="0" i="0" u="none" strike="noStrike" cap="none" spc="0" baseline="0">
                <a:ln>
                  <a:noFill/>
                </a:ln>
                <a:solidFill>
                  <a:schemeClr val="tx1"/>
                </a:solidFill>
                <a:uFillTx/>
                <a:latin typeface="+mn-lt"/>
                <a:ea typeface="+mn-ea"/>
                <a:cs typeface="+mn-cs"/>
                <a:sym typeface="Helvetica Light"/>
              </a:defRPr>
            </a:lvl4pPr>
            <a:lvl5pPr marL="285750" marR="0" indent="-285750" algn="l" defTabSz="21907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40000" marR="0" indent="-180000" algn="l" defTabSz="21907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90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6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5011"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a:lstStyle>
          <a:p>
            <a:pPr>
              <a:lnSpc>
                <a:spcPct val="150000"/>
              </a:lnSpc>
              <a:buFont typeface="Arial" pitchFamily="34" charset="0"/>
              <a:buChar char="•"/>
            </a:pPr>
            <a:r>
              <a:rPr lang="en-GB" sz="2400" kern="0" dirty="0" smtClean="0">
                <a:solidFill>
                  <a:schemeClr val="tx1"/>
                </a:solidFill>
              </a:rPr>
              <a:t>Making use of existing HF radar data to verify surface currents</a:t>
            </a:r>
          </a:p>
          <a:p>
            <a:pPr>
              <a:lnSpc>
                <a:spcPct val="150000"/>
              </a:lnSpc>
              <a:buFont typeface="Arial" pitchFamily="34" charset="0"/>
              <a:buChar char="•"/>
            </a:pPr>
            <a:r>
              <a:rPr lang="en-GB" sz="2400" kern="0" dirty="0" smtClean="0">
                <a:solidFill>
                  <a:schemeClr val="tx1"/>
                </a:solidFill>
              </a:rPr>
              <a:t> Comparing various configurations of FOAM-AMM </a:t>
            </a:r>
          </a:p>
          <a:p>
            <a:pPr>
              <a:lnSpc>
                <a:spcPct val="150000"/>
              </a:lnSpc>
              <a:buFont typeface="Arial" pitchFamily="34" charset="0"/>
              <a:buChar char="•"/>
            </a:pPr>
            <a:r>
              <a:rPr lang="en-GB" sz="2400" kern="0" dirty="0" smtClean="0">
                <a:solidFill>
                  <a:schemeClr val="tx1"/>
                </a:solidFill>
              </a:rPr>
              <a:t>Need to automate the uptake of HF radar data, to have near real time multi-model verification</a:t>
            </a:r>
          </a:p>
          <a:p>
            <a:endParaRPr lang="fr-FR" sz="2400" b="1" kern="0" dirty="0" smtClean="0">
              <a:solidFill>
                <a:schemeClr val="tx1"/>
              </a:solidFill>
              <a:latin typeface="Arial" charset="0"/>
            </a:endParaRPr>
          </a:p>
          <a:p>
            <a:endParaRPr lang="fr-FR" sz="2400" b="1" kern="0" dirty="0" smtClean="0">
              <a:solidFill>
                <a:schemeClr val="tx1"/>
              </a:solidFill>
              <a:latin typeface="Arial" charset="0"/>
            </a:endParaRPr>
          </a:p>
          <a:p>
            <a:endParaRPr lang="en-GB" kern="0" dirty="0">
              <a:solidFill>
                <a:schemeClr val="tx1"/>
              </a:solidFill>
            </a:endParaRPr>
          </a:p>
        </p:txBody>
      </p:sp>
    </p:spTree>
    <p:extLst>
      <p:ext uri="{BB962C8B-B14F-4D97-AF65-F5344CB8AC3E}">
        <p14:creationId xmlns:p14="http://schemas.microsoft.com/office/powerpoint/2010/main" val="2628280311"/>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kern="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p:nvPr>
        </p:nvSpPr>
        <p:spPr>
          <a:xfrm>
            <a:off x="197644" y="1039783"/>
            <a:ext cx="8437500" cy="623248"/>
          </a:xfrm>
        </p:spPr>
        <p:txBody>
          <a:bodyPr/>
          <a:lstStyle/>
          <a:p>
            <a:r>
              <a:rPr lang="en-GB" dirty="0" smtClean="0"/>
              <a:t>Model bathymetry</a:t>
            </a:r>
            <a:endParaRPr lang="en-GB" dirty="0"/>
          </a:p>
        </p:txBody>
      </p:sp>
    </p:spTree>
    <p:extLst>
      <p:ext uri="{BB962C8B-B14F-4D97-AF65-F5344CB8AC3E}">
        <p14:creationId xmlns:p14="http://schemas.microsoft.com/office/powerpoint/2010/main" val="322467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038" y="334661"/>
            <a:ext cx="5103962" cy="4253302"/>
          </a:xfrm>
          <a:prstGeom prst="rect">
            <a:avLst/>
          </a:prstGeom>
        </p:spPr>
      </p:pic>
      <p:sp>
        <p:nvSpPr>
          <p:cNvPr id="2" name="Footer Placeholder 1"/>
          <p:cNvSpPr>
            <a:spLocks noGrp="1"/>
          </p:cNvSpPr>
          <p:nvPr>
            <p:ph type="ftr" sz="quarter" idx="15"/>
          </p:nvPr>
        </p:nvSpPr>
        <p:spPr/>
        <p:txBody>
          <a:bodyPr/>
          <a:lstStyle/>
          <a:p>
            <a:pPr marL="0" marR="0" lvl="0" indent="0" algn="l" defTabSz="219075"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2A2A2A"/>
                </a:solidFill>
                <a:effectLst/>
                <a:uLnTx/>
                <a:uFillTx/>
                <a:latin typeface="Arial"/>
                <a:sym typeface="Helvetica Light"/>
              </a:rPr>
              <a:t>www.metoffice.gov.uk																									                       © Crown Copyright 2017, Met Office</a:t>
            </a:r>
            <a:endParaRPr kumimoji="0" lang="en-GB" sz="800" b="0" i="0" u="none" strike="noStrike" kern="0" cap="none" spc="0" normalizeH="0" baseline="0" noProof="0" dirty="0">
              <a:ln>
                <a:noFill/>
              </a:ln>
              <a:solidFill>
                <a:srgbClr val="2A2A2A"/>
              </a:solidFill>
              <a:effectLst/>
              <a:uLnTx/>
              <a:uFillTx/>
              <a:latin typeface="Arial"/>
              <a:sym typeface="Helvetica Light"/>
            </a:endParaRPr>
          </a:p>
        </p:txBody>
      </p:sp>
      <p:sp>
        <p:nvSpPr>
          <p:cNvPr id="7" name="Text Placeholder 6"/>
          <p:cNvSpPr>
            <a:spLocks noGrp="1"/>
          </p:cNvSpPr>
          <p:nvPr>
            <p:ph type="body" sz="quarter" idx="11"/>
          </p:nvPr>
        </p:nvSpPr>
        <p:spPr>
          <a:xfrm>
            <a:off x="365888" y="1361170"/>
            <a:ext cx="4050506" cy="2618570"/>
          </a:xfrm>
        </p:spPr>
        <p:txBody>
          <a:bodyPr/>
          <a:lstStyle/>
          <a:p>
            <a:pPr marL="257175" indent="-257175">
              <a:spcBef>
                <a:spcPts val="0"/>
              </a:spcBef>
              <a:spcAft>
                <a:spcPts val="600"/>
              </a:spcAft>
              <a:buFont typeface="Arial" panose="020B0604020202020204" pitchFamily="34" charset="0"/>
              <a:buChar char="•"/>
            </a:pPr>
            <a:r>
              <a:rPr lang="en-US" dirty="0" smtClean="0">
                <a:ea typeface="DejaVu Sans"/>
              </a:rPr>
              <a:t>Regional </a:t>
            </a:r>
            <a:r>
              <a:rPr lang="en-US" dirty="0">
                <a:ea typeface="DejaVu Sans"/>
              </a:rPr>
              <a:t>configuration of NEMO ocean model (v 3.6). </a:t>
            </a:r>
          </a:p>
          <a:p>
            <a:pPr marL="257175" indent="-257175">
              <a:spcBef>
                <a:spcPts val="0"/>
              </a:spcBef>
              <a:spcAft>
                <a:spcPts val="600"/>
              </a:spcAft>
              <a:buFont typeface="Arial" panose="020B0604020202020204" pitchFamily="34" charset="0"/>
              <a:buChar char="•"/>
            </a:pPr>
            <a:r>
              <a:rPr lang="en-US" dirty="0" smtClean="0">
                <a:ea typeface="DejaVu Sans"/>
              </a:rPr>
              <a:t>New</a:t>
            </a:r>
            <a:r>
              <a:rPr lang="en-US" dirty="0">
                <a:ea typeface="DejaVu Sans"/>
              </a:rPr>
              <a:t>, higher resolution bathymetry and coastline. </a:t>
            </a:r>
          </a:p>
          <a:p>
            <a:pPr marL="600075" lvl="1" indent="-257175">
              <a:spcBef>
                <a:spcPts val="0"/>
              </a:spcBef>
            </a:pPr>
            <a:r>
              <a:rPr lang="en-GB" sz="1400" dirty="0" err="1"/>
              <a:t>EMODnet</a:t>
            </a:r>
            <a:r>
              <a:rPr lang="en-GB" sz="1400" dirty="0"/>
              <a:t>: European Marine Observation and Data Network.</a:t>
            </a:r>
          </a:p>
          <a:p>
            <a:pPr marL="600075" lvl="1" indent="-257175">
              <a:spcBef>
                <a:spcPts val="0"/>
              </a:spcBef>
            </a:pPr>
            <a:r>
              <a:rPr lang="en-GB" sz="1400" dirty="0"/>
              <a:t>AMM7 bathymetry based on NOOS: NW Shelf Operational Oceanographic System.</a:t>
            </a:r>
          </a:p>
          <a:p>
            <a:pPr marL="162900">
              <a:spcBef>
                <a:spcPts val="0"/>
              </a:spcBef>
              <a:spcAft>
                <a:spcPts val="600"/>
              </a:spcAft>
            </a:pPr>
            <a:r>
              <a:rPr lang="en-GB" dirty="0">
                <a:ea typeface="DejaVu Sans"/>
              </a:rPr>
              <a:t>Note: no change in vertical resolution (both have 51 S-levels.) </a:t>
            </a:r>
          </a:p>
        </p:txBody>
      </p:sp>
      <p:sp>
        <p:nvSpPr>
          <p:cNvPr id="6" name="Title 5"/>
          <p:cNvSpPr>
            <a:spLocks noGrp="1"/>
          </p:cNvSpPr>
          <p:nvPr>
            <p:ph type="title"/>
          </p:nvPr>
        </p:nvSpPr>
        <p:spPr>
          <a:xfrm>
            <a:off x="197644" y="551512"/>
            <a:ext cx="8437500" cy="500137"/>
          </a:xfrm>
        </p:spPr>
        <p:txBody>
          <a:bodyPr/>
          <a:lstStyle/>
          <a:p>
            <a:r>
              <a:rPr lang="en-GB" sz="2800" dirty="0" smtClean="0"/>
              <a:t>North West Shelf at 1.5km </a:t>
            </a:r>
            <a:endParaRPr lang="en-GB" sz="2800" dirty="0"/>
          </a:p>
        </p:txBody>
      </p:sp>
      <p:sp>
        <p:nvSpPr>
          <p:cNvPr id="10" name="CustomShape 3">
            <a:extLst>
              <a:ext uri="{FF2B5EF4-FFF2-40B4-BE49-F238E27FC236}">
                <a16:creationId xmlns:a16="http://schemas.microsoft.com/office/drawing/2014/main" id="{C321A043-F642-4535-8CA0-C7B0488DA1F7}"/>
              </a:ext>
            </a:extLst>
          </p:cNvPr>
          <p:cNvSpPr/>
          <p:nvPr/>
        </p:nvSpPr>
        <p:spPr>
          <a:xfrm>
            <a:off x="5395968" y="3837708"/>
            <a:ext cx="753840" cy="259200"/>
          </a:xfrm>
          <a:prstGeom prst="rect">
            <a:avLst/>
          </a:prstGeom>
          <a:noFill/>
          <a:ln>
            <a:noFill/>
          </a:ln>
        </p:spPr>
        <p:txBody>
          <a:bodyPr lIns="67500" tIns="33750" rIns="67500" bIns="3375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a:ea typeface="DejaVu Sans"/>
              </a:rPr>
              <a:t>AMM7</a:t>
            </a:r>
            <a:endParaRPr kumimoji="0" sz="1050" b="0" i="0" u="none" strike="noStrike" kern="1200" cap="none" spc="0" normalizeH="0" baseline="0" noProof="0" dirty="0">
              <a:ln>
                <a:noFill/>
              </a:ln>
              <a:solidFill>
                <a:srgbClr val="2A2A2A"/>
              </a:solidFill>
              <a:effectLst/>
              <a:uLnTx/>
              <a:uFillTx/>
              <a:latin typeface="Arial"/>
            </a:endParaRPr>
          </a:p>
        </p:txBody>
      </p:sp>
      <p:sp>
        <p:nvSpPr>
          <p:cNvPr id="3" name="TextBox 2"/>
          <p:cNvSpPr txBox="1"/>
          <p:nvPr/>
        </p:nvSpPr>
        <p:spPr>
          <a:xfrm>
            <a:off x="365888" y="4289262"/>
            <a:ext cx="4323298" cy="452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smtClean="0">
                <a:ln>
                  <a:noFill/>
                </a:ln>
                <a:solidFill>
                  <a:schemeClr val="tx1"/>
                </a:solidFill>
                <a:effectLst/>
                <a:uFillTx/>
                <a:latin typeface="+mn-lt"/>
                <a:ea typeface="+mn-ea"/>
                <a:cs typeface="+mn-cs"/>
                <a:sym typeface="Helvetica Light"/>
              </a:rPr>
              <a:t>Soon available in</a:t>
            </a:r>
            <a:r>
              <a:rPr kumimoji="0" lang="en-GB" sz="2000" b="0" i="0" u="none" strike="noStrike" cap="none" spc="0" normalizeH="0" dirty="0" smtClean="0">
                <a:ln>
                  <a:noFill/>
                </a:ln>
                <a:solidFill>
                  <a:schemeClr val="tx1"/>
                </a:solidFill>
                <a:effectLst/>
                <a:uFillTx/>
                <a:latin typeface="+mn-lt"/>
                <a:ea typeface="+mn-ea"/>
                <a:cs typeface="+mn-cs"/>
                <a:sym typeface="Helvetica Light"/>
              </a:rPr>
              <a:t> Copernicus Marine</a:t>
            </a:r>
            <a:endParaRPr kumimoji="0" lang="en-GB" sz="2000" b="0" i="0" u="none" strike="noStrike" cap="none" spc="0" normalizeH="0" baseline="0" dirty="0" smtClean="0">
              <a:ln>
                <a:noFill/>
              </a:ln>
              <a:solidFill>
                <a:schemeClr val="tx1"/>
              </a:solidFill>
              <a:effectLst/>
              <a:uFillTx/>
              <a:latin typeface="+mn-lt"/>
              <a:ea typeface="+mn-ea"/>
              <a:cs typeface="+mn-cs"/>
              <a:sym typeface="Helvetica Light"/>
            </a:endParaRPr>
          </a:p>
        </p:txBody>
      </p:sp>
    </p:spTree>
    <p:extLst>
      <p:ext uri="{BB962C8B-B14F-4D97-AF65-F5344CB8AC3E}">
        <p14:creationId xmlns:p14="http://schemas.microsoft.com/office/powerpoint/2010/main" val="299094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DOP-Workshop-Feb2018" id="{475582F9-3C0E-4A93-9663-38FEFFF9FC28}" vid="{FB322EED-778D-492B-A8AC-60B0569A3562}"/>
    </a:ext>
  </a:extLst>
</a:theme>
</file>

<file path=ppt/theme/theme2.xml><?xml version="1.0" encoding="utf-8"?>
<a:theme xmlns:a="http://schemas.openxmlformats.org/drawingml/2006/main" name="1_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DOP-Workshop-Feb2018" id="{475582F9-3C0E-4A93-9663-38FEFFF9FC28}" vid="{2E64FBA4-5CA9-42C4-93D9-0EFCDF5D91A6}"/>
    </a:ext>
  </a:extLst>
</a:theme>
</file>

<file path=ppt/theme/theme3.xml><?xml version="1.0" encoding="utf-8"?>
<a:theme xmlns:a="http://schemas.openxmlformats.org/drawingml/2006/main" name="2_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ceanIceT" id="{799F785B-0045-4638-BA9E-AA737B27F0DE}" vid="{F68B1995-71FA-48A3-8680-9A5AFBCC8ED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8125</TotalTime>
  <Words>520</Words>
  <Application>Microsoft Office PowerPoint</Application>
  <PresentationFormat>On-screen Show (16:9)</PresentationFormat>
  <Paragraphs>83</Paragraphs>
  <Slides>12</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12</vt:i4>
      </vt:variant>
    </vt:vector>
  </HeadingPairs>
  <TitlesOfParts>
    <vt:vector size="22" baseType="lpstr">
      <vt:lpstr>ＭＳ Ｐゴシック</vt:lpstr>
      <vt:lpstr>Arial</vt:lpstr>
      <vt:lpstr>Calibri</vt:lpstr>
      <vt:lpstr>DejaVu Sans</vt:lpstr>
      <vt:lpstr>gotham</vt:lpstr>
      <vt:lpstr>Helvetica Light</vt:lpstr>
      <vt:lpstr>Wingdings</vt:lpstr>
      <vt:lpstr>Met Office PowerPoint Template</vt:lpstr>
      <vt:lpstr>1_Met Office PowerPoint Template</vt:lpstr>
      <vt:lpstr>2_Met Office PowerPoint Template</vt:lpstr>
      <vt:lpstr>Utilizzo dei dati EMODnet nel sistema di previsione oceanografica  dell’UK Met Office</vt:lpstr>
      <vt:lpstr>Topics:</vt:lpstr>
      <vt:lpstr>Models and Systems</vt:lpstr>
      <vt:lpstr>https://marine.coperncus.eu</vt:lpstr>
      <vt:lpstr>HF Radar for model validation </vt:lpstr>
      <vt:lpstr>PowerPoint Presentation</vt:lpstr>
      <vt:lpstr>PowerPoint Presentation</vt:lpstr>
      <vt:lpstr>Model bathymetry</vt:lpstr>
      <vt:lpstr>North West Shelf at 1.5km </vt:lpstr>
      <vt:lpstr>North West-European shelf 1.5 km</vt:lpstr>
      <vt:lpstr>North West-European shelf 1.5 km with wetting and drying </vt:lpstr>
      <vt:lpstr>Conclusion</vt:lpstr>
    </vt:vector>
  </TitlesOfParts>
  <Company>Met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Tones, Ellie</dc:creator>
  <cp:lastModifiedBy>Tonani, Marina</cp:lastModifiedBy>
  <cp:revision>69</cp:revision>
  <dcterms:created xsi:type="dcterms:W3CDTF">2017-07-13T13:26:46Z</dcterms:created>
  <dcterms:modified xsi:type="dcterms:W3CDTF">2018-06-08T00:17:16Z</dcterms:modified>
</cp:coreProperties>
</file>