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320" r:id="rId2"/>
    <p:sldId id="536" r:id="rId3"/>
    <p:sldId id="508" r:id="rId4"/>
    <p:sldId id="497" r:id="rId5"/>
    <p:sldId id="353" r:id="rId6"/>
    <p:sldId id="530" r:id="rId7"/>
    <p:sldId id="377" r:id="rId8"/>
    <p:sldId id="537" r:id="rId9"/>
    <p:sldId id="404" r:id="rId10"/>
    <p:sldId id="533" r:id="rId11"/>
    <p:sldId id="409" r:id="rId12"/>
    <p:sldId id="415" r:id="rId13"/>
    <p:sldId id="414" r:id="rId14"/>
    <p:sldId id="417" r:id="rId15"/>
    <p:sldId id="549" r:id="rId16"/>
    <p:sldId id="547" r:id="rId17"/>
    <p:sldId id="548" r:id="rId18"/>
    <p:sldId id="534" r:id="rId19"/>
    <p:sldId id="429" r:id="rId20"/>
    <p:sldId id="430" r:id="rId21"/>
    <p:sldId id="418" r:id="rId22"/>
    <p:sldId id="419" r:id="rId23"/>
    <p:sldId id="420" r:id="rId24"/>
    <p:sldId id="433" r:id="rId25"/>
    <p:sldId id="535" r:id="rId26"/>
    <p:sldId id="516" r:id="rId27"/>
    <p:sldId id="517" r:id="rId28"/>
    <p:sldId id="518" r:id="rId29"/>
    <p:sldId id="519" r:id="rId30"/>
    <p:sldId id="520" r:id="rId31"/>
    <p:sldId id="525" r:id="rId32"/>
    <p:sldId id="538" r:id="rId33"/>
    <p:sldId id="540" r:id="rId34"/>
    <p:sldId id="539" r:id="rId35"/>
    <p:sldId id="541" r:id="rId36"/>
    <p:sldId id="542" r:id="rId37"/>
    <p:sldId id="543" r:id="rId38"/>
    <p:sldId id="544" r:id="rId39"/>
    <p:sldId id="545" r:id="rId40"/>
    <p:sldId id="546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476E"/>
    <a:srgbClr val="4F81BD"/>
    <a:srgbClr val="B9CDE5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ile chiaro 3 - Color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5" autoAdjust="0"/>
    <p:restoredTop sz="97410" autoAdjust="0"/>
  </p:normalViewPr>
  <p:slideViewPr>
    <p:cSldViewPr>
      <p:cViewPr>
        <p:scale>
          <a:sx n="82" d="100"/>
          <a:sy n="82" d="100"/>
        </p:scale>
        <p:origin x="-1512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1C1ED9-2E32-4EC4-920A-C345A050A2D6}" type="doc">
      <dgm:prSet loTypeId="urn:microsoft.com/office/officeart/2005/8/layout/equation2" loCatId="process" qsTypeId="urn:microsoft.com/office/officeart/2005/8/quickstyle/simple1" qsCatId="simple" csTypeId="urn:microsoft.com/office/officeart/2005/8/colors/colorful3" csCatId="colorful" phldr="1"/>
      <dgm:spPr/>
    </dgm:pt>
    <dgm:pt modelId="{C73C7061-A5F3-46D9-A95E-351658573E69}">
      <dgm:prSet phldrT="[Testo]" phldr="1"/>
      <dgm:spPr>
        <a:solidFill>
          <a:schemeClr val="bg2"/>
        </a:solidFill>
      </dgm:spPr>
      <dgm:t>
        <a:bodyPr/>
        <a:lstStyle/>
        <a:p>
          <a:endParaRPr lang="it-IT" dirty="0"/>
        </a:p>
      </dgm:t>
    </dgm:pt>
    <dgm:pt modelId="{0197799F-9A06-4690-AA1E-C5AE263EDEC2}" type="sibTrans" cxnId="{E90F01A0-B564-47C4-BD48-D220B4ED6B3C}">
      <dgm:prSet/>
      <dgm:spPr>
        <a:solidFill>
          <a:srgbClr val="00B0F0"/>
        </a:solidFill>
        <a:ln>
          <a:solidFill>
            <a:srgbClr val="00B0F0"/>
          </a:solidFill>
        </a:ln>
      </dgm:spPr>
      <dgm:t>
        <a:bodyPr/>
        <a:lstStyle/>
        <a:p>
          <a:endParaRPr lang="it-IT">
            <a:solidFill>
              <a:srgbClr val="FF0000"/>
            </a:solidFill>
          </a:endParaRPr>
        </a:p>
      </dgm:t>
    </dgm:pt>
    <dgm:pt modelId="{6D0F10CB-C657-4A7F-B1AE-D8D4B04E7933}" type="parTrans" cxnId="{E90F01A0-B564-47C4-BD48-D220B4ED6B3C}">
      <dgm:prSet/>
      <dgm:spPr/>
      <dgm:t>
        <a:bodyPr/>
        <a:lstStyle/>
        <a:p>
          <a:endParaRPr lang="it-IT"/>
        </a:p>
      </dgm:t>
    </dgm:pt>
    <dgm:pt modelId="{64D59A6F-71D9-4BE8-8DBE-D01EC35D300E}">
      <dgm:prSet phldrT="[Testo]" phldr="1"/>
      <dgm:spPr>
        <a:solidFill>
          <a:schemeClr val="bg2"/>
        </a:solidFill>
      </dgm:spPr>
      <dgm:t>
        <a:bodyPr/>
        <a:lstStyle/>
        <a:p>
          <a:endParaRPr lang="it-IT" dirty="0"/>
        </a:p>
      </dgm:t>
    </dgm:pt>
    <dgm:pt modelId="{2727B20C-0B40-4F68-BB8A-D5644C6F7221}" type="sibTrans" cxnId="{43515ADC-F67A-4929-8D04-0AC21CC0381A}">
      <dgm:prSet/>
      <dgm:spPr>
        <a:solidFill>
          <a:srgbClr val="00B0F0"/>
        </a:solidFill>
        <a:ln>
          <a:solidFill>
            <a:srgbClr val="00B0F0"/>
          </a:solidFill>
        </a:ln>
      </dgm:spPr>
      <dgm:t>
        <a:bodyPr/>
        <a:lstStyle/>
        <a:p>
          <a:endParaRPr lang="it-IT"/>
        </a:p>
      </dgm:t>
    </dgm:pt>
    <dgm:pt modelId="{C8B5F114-C3FF-428C-884B-401B67C139C2}" type="parTrans" cxnId="{43515ADC-F67A-4929-8D04-0AC21CC0381A}">
      <dgm:prSet/>
      <dgm:spPr/>
      <dgm:t>
        <a:bodyPr/>
        <a:lstStyle/>
        <a:p>
          <a:endParaRPr lang="it-IT"/>
        </a:p>
      </dgm:t>
    </dgm:pt>
    <dgm:pt modelId="{C5A320D2-BC16-43EC-AB91-8CBD9B1CC7CB}">
      <dgm:prSet phldrT="[Testo]" phldr="1"/>
      <dgm:spPr>
        <a:solidFill>
          <a:schemeClr val="bg2"/>
        </a:solidFill>
      </dgm:spPr>
      <dgm:t>
        <a:bodyPr/>
        <a:lstStyle/>
        <a:p>
          <a:endParaRPr lang="it-IT" dirty="0"/>
        </a:p>
      </dgm:t>
    </dgm:pt>
    <dgm:pt modelId="{98044666-C860-4CA6-9AE8-5E465EDEAF90}" type="sibTrans" cxnId="{73F869FD-092A-44BE-A6B7-C7CB40BF5503}">
      <dgm:prSet/>
      <dgm:spPr/>
      <dgm:t>
        <a:bodyPr/>
        <a:lstStyle/>
        <a:p>
          <a:endParaRPr lang="it-IT"/>
        </a:p>
      </dgm:t>
    </dgm:pt>
    <dgm:pt modelId="{C2D54B84-82A6-4734-87E2-33BBDC60EF4A}" type="parTrans" cxnId="{73F869FD-092A-44BE-A6B7-C7CB40BF5503}">
      <dgm:prSet/>
      <dgm:spPr/>
      <dgm:t>
        <a:bodyPr/>
        <a:lstStyle/>
        <a:p>
          <a:endParaRPr lang="it-IT"/>
        </a:p>
      </dgm:t>
    </dgm:pt>
    <dgm:pt modelId="{7785A186-6C9A-4E82-8DB6-D813A1C0BFF9}" type="pres">
      <dgm:prSet presAssocID="{161C1ED9-2E32-4EC4-920A-C345A050A2D6}" presName="Name0" presStyleCnt="0">
        <dgm:presLayoutVars>
          <dgm:dir/>
          <dgm:resizeHandles val="exact"/>
        </dgm:presLayoutVars>
      </dgm:prSet>
      <dgm:spPr/>
    </dgm:pt>
    <dgm:pt modelId="{AAE1ECF3-2BF2-40B5-A8DD-149EB47D9C44}" type="pres">
      <dgm:prSet presAssocID="{161C1ED9-2E32-4EC4-920A-C345A050A2D6}" presName="vNodes" presStyleCnt="0"/>
      <dgm:spPr/>
    </dgm:pt>
    <dgm:pt modelId="{8B6FD88D-605F-4CEF-855D-C4EA50F5CE41}" type="pres">
      <dgm:prSet presAssocID="{C73C7061-A5F3-46D9-A95E-351658573E69}" presName="node" presStyleLbl="node1" presStyleIdx="0" presStyleCnt="3" custLinFactNeighborX="4315" custLinFactNeighborY="6951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it-IT"/>
        </a:p>
      </dgm:t>
    </dgm:pt>
    <dgm:pt modelId="{D950BEA0-A04B-480D-B24D-2A4FC6B61D3A}" type="pres">
      <dgm:prSet presAssocID="{0197799F-9A06-4690-AA1E-C5AE263EDEC2}" presName="spacerT" presStyleCnt="0"/>
      <dgm:spPr/>
    </dgm:pt>
    <dgm:pt modelId="{0F490086-CB54-40F1-9B54-30E948703B3B}" type="pres">
      <dgm:prSet presAssocID="{0197799F-9A06-4690-AA1E-C5AE263EDEC2}" presName="sibTrans" presStyleLbl="sibTrans2D1" presStyleIdx="0" presStyleCnt="2" custScaleX="54554" custScaleY="54554" custLinFactNeighborX="9875"/>
      <dgm:spPr/>
      <dgm:t>
        <a:bodyPr/>
        <a:lstStyle/>
        <a:p>
          <a:endParaRPr lang="it-IT"/>
        </a:p>
      </dgm:t>
    </dgm:pt>
    <dgm:pt modelId="{BB223699-F0C1-4431-942A-F10A0D051D00}" type="pres">
      <dgm:prSet presAssocID="{0197799F-9A06-4690-AA1E-C5AE263EDEC2}" presName="spacerB" presStyleCnt="0"/>
      <dgm:spPr/>
    </dgm:pt>
    <dgm:pt modelId="{55E5D60E-6C48-4B95-9574-CCC7D2D41378}" type="pres">
      <dgm:prSet presAssocID="{64D59A6F-71D9-4BE8-8DBE-D01EC35D300E}" presName="node" presStyleLbl="node1" presStyleIdx="1" presStyleCnt="3" custLinFactNeighborX="5369" custLinFactNeighborY="-7331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it-IT"/>
        </a:p>
      </dgm:t>
    </dgm:pt>
    <dgm:pt modelId="{6C511160-24D8-4BF2-9BD2-B9B299283FEE}" type="pres">
      <dgm:prSet presAssocID="{161C1ED9-2E32-4EC4-920A-C345A050A2D6}" presName="sibTransLast" presStyleLbl="sibTrans2D1" presStyleIdx="1" presStyleCnt="2" custScaleX="165195" custScaleY="39866"/>
      <dgm:spPr/>
      <dgm:t>
        <a:bodyPr/>
        <a:lstStyle/>
        <a:p>
          <a:endParaRPr lang="it-IT"/>
        </a:p>
      </dgm:t>
    </dgm:pt>
    <dgm:pt modelId="{4FEA5184-E2EA-43A8-B53D-96462441B093}" type="pres">
      <dgm:prSet presAssocID="{161C1ED9-2E32-4EC4-920A-C345A050A2D6}" presName="connectorText" presStyleLbl="sibTrans2D1" presStyleIdx="1" presStyleCnt="2"/>
      <dgm:spPr/>
      <dgm:t>
        <a:bodyPr/>
        <a:lstStyle/>
        <a:p>
          <a:endParaRPr lang="it-IT"/>
        </a:p>
      </dgm:t>
    </dgm:pt>
    <dgm:pt modelId="{A4496C8F-0F66-40B9-8F79-2CCC46544E0E}" type="pres">
      <dgm:prSet presAssocID="{161C1ED9-2E32-4EC4-920A-C345A050A2D6}" presName="lastNode" presStyleLbl="node1" presStyleIdx="2" presStyleCnt="3" custScaleX="134111" custScaleY="11877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it-IT"/>
        </a:p>
      </dgm:t>
    </dgm:pt>
  </dgm:ptLst>
  <dgm:cxnLst>
    <dgm:cxn modelId="{43515ADC-F67A-4929-8D04-0AC21CC0381A}" srcId="{161C1ED9-2E32-4EC4-920A-C345A050A2D6}" destId="{64D59A6F-71D9-4BE8-8DBE-D01EC35D300E}" srcOrd="1" destOrd="0" parTransId="{C8B5F114-C3FF-428C-884B-401B67C139C2}" sibTransId="{2727B20C-0B40-4F68-BB8A-D5644C6F7221}"/>
    <dgm:cxn modelId="{CA781F53-9C7D-4ED2-9D50-DDE3BC043261}" type="presOf" srcId="{C73C7061-A5F3-46D9-A95E-351658573E69}" destId="{8B6FD88D-605F-4CEF-855D-C4EA50F5CE41}" srcOrd="0" destOrd="0" presId="urn:microsoft.com/office/officeart/2005/8/layout/equation2"/>
    <dgm:cxn modelId="{3167411B-6B26-4E66-B8FA-9F8359037134}" type="presOf" srcId="{0197799F-9A06-4690-AA1E-C5AE263EDEC2}" destId="{0F490086-CB54-40F1-9B54-30E948703B3B}" srcOrd="0" destOrd="0" presId="urn:microsoft.com/office/officeart/2005/8/layout/equation2"/>
    <dgm:cxn modelId="{CE342169-F30C-46E5-B668-9DF5B7EAB859}" type="presOf" srcId="{2727B20C-0B40-4F68-BB8A-D5644C6F7221}" destId="{4FEA5184-E2EA-43A8-B53D-96462441B093}" srcOrd="1" destOrd="0" presId="urn:microsoft.com/office/officeart/2005/8/layout/equation2"/>
    <dgm:cxn modelId="{4DC32ECE-C257-4823-A12D-05268C3A1F7D}" type="presOf" srcId="{161C1ED9-2E32-4EC4-920A-C345A050A2D6}" destId="{7785A186-6C9A-4E82-8DB6-D813A1C0BFF9}" srcOrd="0" destOrd="0" presId="urn:microsoft.com/office/officeart/2005/8/layout/equation2"/>
    <dgm:cxn modelId="{73F869FD-092A-44BE-A6B7-C7CB40BF5503}" srcId="{161C1ED9-2E32-4EC4-920A-C345A050A2D6}" destId="{C5A320D2-BC16-43EC-AB91-8CBD9B1CC7CB}" srcOrd="2" destOrd="0" parTransId="{C2D54B84-82A6-4734-87E2-33BBDC60EF4A}" sibTransId="{98044666-C860-4CA6-9AE8-5E465EDEAF90}"/>
    <dgm:cxn modelId="{5FB62A3C-7EC9-421D-B8D4-EB08A9D56971}" type="presOf" srcId="{2727B20C-0B40-4F68-BB8A-D5644C6F7221}" destId="{6C511160-24D8-4BF2-9BD2-B9B299283FEE}" srcOrd="0" destOrd="0" presId="urn:microsoft.com/office/officeart/2005/8/layout/equation2"/>
    <dgm:cxn modelId="{E90F01A0-B564-47C4-BD48-D220B4ED6B3C}" srcId="{161C1ED9-2E32-4EC4-920A-C345A050A2D6}" destId="{C73C7061-A5F3-46D9-A95E-351658573E69}" srcOrd="0" destOrd="0" parTransId="{6D0F10CB-C657-4A7F-B1AE-D8D4B04E7933}" sibTransId="{0197799F-9A06-4690-AA1E-C5AE263EDEC2}"/>
    <dgm:cxn modelId="{92BE9890-6E69-4033-8192-CCFD942ACB29}" type="presOf" srcId="{64D59A6F-71D9-4BE8-8DBE-D01EC35D300E}" destId="{55E5D60E-6C48-4B95-9574-CCC7D2D41378}" srcOrd="0" destOrd="0" presId="urn:microsoft.com/office/officeart/2005/8/layout/equation2"/>
    <dgm:cxn modelId="{A628CC99-C0A2-4FB3-93A2-8687DD6B4FDE}" type="presOf" srcId="{C5A320D2-BC16-43EC-AB91-8CBD9B1CC7CB}" destId="{A4496C8F-0F66-40B9-8F79-2CCC46544E0E}" srcOrd="0" destOrd="0" presId="urn:microsoft.com/office/officeart/2005/8/layout/equation2"/>
    <dgm:cxn modelId="{0DB2F107-1495-4CF0-8F20-B016CFE151F6}" type="presParOf" srcId="{7785A186-6C9A-4E82-8DB6-D813A1C0BFF9}" destId="{AAE1ECF3-2BF2-40B5-A8DD-149EB47D9C44}" srcOrd="0" destOrd="0" presId="urn:microsoft.com/office/officeart/2005/8/layout/equation2"/>
    <dgm:cxn modelId="{2A3BD876-E225-473C-A435-534399645912}" type="presParOf" srcId="{AAE1ECF3-2BF2-40B5-A8DD-149EB47D9C44}" destId="{8B6FD88D-605F-4CEF-855D-C4EA50F5CE41}" srcOrd="0" destOrd="0" presId="urn:microsoft.com/office/officeart/2005/8/layout/equation2"/>
    <dgm:cxn modelId="{446BC7EB-94F9-4B35-BF00-C90B8F592CE7}" type="presParOf" srcId="{AAE1ECF3-2BF2-40B5-A8DD-149EB47D9C44}" destId="{D950BEA0-A04B-480D-B24D-2A4FC6B61D3A}" srcOrd="1" destOrd="0" presId="urn:microsoft.com/office/officeart/2005/8/layout/equation2"/>
    <dgm:cxn modelId="{5AD2A54C-C3A7-4E6C-84E3-214D0C10C259}" type="presParOf" srcId="{AAE1ECF3-2BF2-40B5-A8DD-149EB47D9C44}" destId="{0F490086-CB54-40F1-9B54-30E948703B3B}" srcOrd="2" destOrd="0" presId="urn:microsoft.com/office/officeart/2005/8/layout/equation2"/>
    <dgm:cxn modelId="{102D866D-F490-4594-B2C2-56EA1F7FADD8}" type="presParOf" srcId="{AAE1ECF3-2BF2-40B5-A8DD-149EB47D9C44}" destId="{BB223699-F0C1-4431-942A-F10A0D051D00}" srcOrd="3" destOrd="0" presId="urn:microsoft.com/office/officeart/2005/8/layout/equation2"/>
    <dgm:cxn modelId="{2E2B6955-8BD4-47AE-82AF-1CB4F04B673F}" type="presParOf" srcId="{AAE1ECF3-2BF2-40B5-A8DD-149EB47D9C44}" destId="{55E5D60E-6C48-4B95-9574-CCC7D2D41378}" srcOrd="4" destOrd="0" presId="urn:microsoft.com/office/officeart/2005/8/layout/equation2"/>
    <dgm:cxn modelId="{EB052D26-2E54-4CAC-9CE9-AC381B1D966B}" type="presParOf" srcId="{7785A186-6C9A-4E82-8DB6-D813A1C0BFF9}" destId="{6C511160-24D8-4BF2-9BD2-B9B299283FEE}" srcOrd="1" destOrd="0" presId="urn:microsoft.com/office/officeart/2005/8/layout/equation2"/>
    <dgm:cxn modelId="{C980F921-C730-4430-8880-3F31A708CB2F}" type="presParOf" srcId="{6C511160-24D8-4BF2-9BD2-B9B299283FEE}" destId="{4FEA5184-E2EA-43A8-B53D-96462441B093}" srcOrd="0" destOrd="0" presId="urn:microsoft.com/office/officeart/2005/8/layout/equation2"/>
    <dgm:cxn modelId="{12BE3D23-511C-455C-8385-3CB4F811CF39}" type="presParOf" srcId="{7785A186-6C9A-4E82-8DB6-D813A1C0BFF9}" destId="{A4496C8F-0F66-40B9-8F79-2CCC46544E0E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6FD88D-605F-4CEF-855D-C4EA50F5CE41}">
      <dsp:nvSpPr>
        <dsp:cNvPr id="0" name=""/>
        <dsp:cNvSpPr/>
      </dsp:nvSpPr>
      <dsp:spPr>
        <a:xfrm>
          <a:off x="75602" y="216024"/>
          <a:ext cx="1706615" cy="1706615"/>
        </a:xfrm>
        <a:prstGeom prst="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4200" kern="1200" dirty="0"/>
        </a:p>
      </dsp:txBody>
      <dsp:txXfrm>
        <a:off x="75602" y="216024"/>
        <a:ext cx="1706615" cy="1706615"/>
      </dsp:txXfrm>
    </dsp:sp>
    <dsp:sp modelId="{0F490086-CB54-40F1-9B54-30E948703B3B}">
      <dsp:nvSpPr>
        <dsp:cNvPr id="0" name=""/>
        <dsp:cNvSpPr/>
      </dsp:nvSpPr>
      <dsp:spPr>
        <a:xfrm>
          <a:off x="683017" y="1964884"/>
          <a:ext cx="539995" cy="539995"/>
        </a:xfrm>
        <a:prstGeom prst="mathPlus">
          <a:avLst/>
        </a:prstGeom>
        <a:solidFill>
          <a:srgbClr val="00B0F0"/>
        </a:solidFill>
        <a:ln>
          <a:solidFill>
            <a:srgbClr val="00B0F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900" kern="1200">
            <a:solidFill>
              <a:srgbClr val="FF0000"/>
            </a:solidFill>
          </a:endParaRPr>
        </a:p>
      </dsp:txBody>
      <dsp:txXfrm>
        <a:off x="754593" y="2171378"/>
        <a:ext cx="396843" cy="127007"/>
      </dsp:txXfrm>
    </dsp:sp>
    <dsp:sp modelId="{55E5D60E-6C48-4B95-9574-CCC7D2D41378}">
      <dsp:nvSpPr>
        <dsp:cNvPr id="0" name=""/>
        <dsp:cNvSpPr/>
      </dsp:nvSpPr>
      <dsp:spPr>
        <a:xfrm>
          <a:off x="93589" y="2541858"/>
          <a:ext cx="1706615" cy="1706615"/>
        </a:xfrm>
        <a:prstGeom prst="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4200" kern="1200" dirty="0"/>
        </a:p>
      </dsp:txBody>
      <dsp:txXfrm>
        <a:off x="93589" y="2541858"/>
        <a:ext cx="1706615" cy="1706615"/>
      </dsp:txXfrm>
    </dsp:sp>
    <dsp:sp modelId="{6C511160-24D8-4BF2-9BD2-B9B299283FEE}">
      <dsp:nvSpPr>
        <dsp:cNvPr id="0" name=""/>
        <dsp:cNvSpPr/>
      </dsp:nvSpPr>
      <dsp:spPr>
        <a:xfrm rot="2217">
          <a:off x="1872212" y="2106567"/>
          <a:ext cx="816296" cy="253093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solidFill>
            <a:srgbClr val="00B0F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/>
        </a:p>
      </dsp:txBody>
      <dsp:txXfrm>
        <a:off x="1872212" y="2157162"/>
        <a:ext cx="740368" cy="151855"/>
      </dsp:txXfrm>
    </dsp:sp>
    <dsp:sp modelId="{A4496C8F-0F66-40B9-8F79-2CCC46544E0E}">
      <dsp:nvSpPr>
        <dsp:cNvPr id="0" name=""/>
        <dsp:cNvSpPr/>
      </dsp:nvSpPr>
      <dsp:spPr>
        <a:xfrm>
          <a:off x="2732545" y="207782"/>
          <a:ext cx="4577517" cy="4054200"/>
        </a:xfrm>
        <a:prstGeom prst="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6500" kern="1200" dirty="0"/>
        </a:p>
      </dsp:txBody>
      <dsp:txXfrm>
        <a:off x="2732545" y="207782"/>
        <a:ext cx="4577517" cy="4054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5AC85-C590-4BB7-A4C4-66AE26495B09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9A8F4-BEC5-4BDE-BBDB-A67B662255E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18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529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7" descr="barra_bl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9" descr="units_blu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3657600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10" descr="sfondo_basso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9144000" cy="363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11" descr="213-214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04800"/>
            <a:ext cx="241935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7606"/>
            <a:ext cx="3600400" cy="77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40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ea Umanist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8" descr="area_umanistic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24625"/>
            <a:ext cx="91440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9" descr="units_blu_trasparen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97152"/>
            <a:ext cx="4419356" cy="1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egnaposto testo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0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>
            <a:lvl1pPr>
              <a:buClr>
                <a:srgbClr val="15476E"/>
              </a:buClr>
              <a:buFont typeface="Wingdings" charset="2"/>
              <a:buChar char="§"/>
              <a:defRPr>
                <a:solidFill>
                  <a:srgbClr val="083A6F"/>
                </a:solidFill>
                <a:latin typeface="MetaPlus-Book"/>
                <a:cs typeface="MetaPlus-Book"/>
              </a:defRPr>
            </a:lvl1pPr>
            <a:lvl2pPr>
              <a:buClr>
                <a:srgbClr val="15476E"/>
              </a:buClr>
              <a:buFont typeface="Wingdings" charset="2"/>
              <a:buChar char="§"/>
              <a:defRPr>
                <a:solidFill>
                  <a:srgbClr val="083A6F"/>
                </a:solidFill>
                <a:latin typeface="MetaPlus-Book"/>
                <a:cs typeface="MetaPlus-Book"/>
              </a:defRPr>
            </a:lvl2pPr>
            <a:lvl3pPr>
              <a:buClr>
                <a:srgbClr val="15476E"/>
              </a:buClr>
              <a:buFont typeface="Wingdings" charset="2"/>
              <a:buChar char="§"/>
              <a:defRPr>
                <a:solidFill>
                  <a:srgbClr val="083A6F"/>
                </a:solidFill>
                <a:latin typeface="MetaPlus-Book"/>
                <a:cs typeface="MetaPlus-Book"/>
              </a:defRPr>
            </a:lvl3pPr>
            <a:lvl4pPr>
              <a:buClr>
                <a:srgbClr val="15476E"/>
              </a:buClr>
              <a:buFont typeface="Wingdings" charset="2"/>
              <a:buChar char="§"/>
              <a:defRPr>
                <a:solidFill>
                  <a:srgbClr val="083A6F"/>
                </a:solidFill>
                <a:latin typeface="MetaPlus-Book"/>
                <a:cs typeface="MetaPlus-Book"/>
              </a:defRPr>
            </a:lvl4pPr>
            <a:lvl5pPr>
              <a:buClr>
                <a:srgbClr val="15476E"/>
              </a:buClr>
              <a:buFont typeface="Wingdings" charset="2"/>
              <a:buChar char="§"/>
              <a:defRPr>
                <a:solidFill>
                  <a:srgbClr val="083A6F"/>
                </a:solidFill>
                <a:latin typeface="MetaPlus-Book"/>
                <a:cs typeface="MetaPlus-Book"/>
              </a:defRPr>
            </a:lvl5pPr>
          </a:lstStyle>
          <a:p>
            <a:pPr lvl="0"/>
            <a:r>
              <a:rPr lang="it-IT" noProof="0" dirty="0" smtClean="0"/>
              <a:t>Fare clic per modificare gli stili del testo dello schema</a:t>
            </a:r>
          </a:p>
          <a:p>
            <a:pPr lvl="1"/>
            <a:r>
              <a:rPr lang="it-IT" noProof="0" dirty="0" smtClean="0"/>
              <a:t>Secondo livello</a:t>
            </a:r>
          </a:p>
          <a:p>
            <a:pPr lvl="2"/>
            <a:r>
              <a:rPr lang="it-IT" noProof="0" dirty="0" smtClean="0"/>
              <a:t>Terzo livello</a:t>
            </a:r>
          </a:p>
          <a:p>
            <a:pPr lvl="3"/>
            <a:r>
              <a:rPr lang="it-IT" noProof="0" dirty="0" smtClean="0"/>
              <a:t>Quarto livello</a:t>
            </a:r>
          </a:p>
          <a:p>
            <a:pPr lvl="4"/>
            <a:r>
              <a:rPr lang="it-IT" noProof="0" dirty="0" smtClean="0"/>
              <a:t>Quinto livello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6525344"/>
            <a:ext cx="3551312" cy="333375"/>
          </a:xfr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it-IT" dirty="0" smtClean="0"/>
              <a:t>Luogo, anno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940152" y="6524625"/>
            <a:ext cx="2939752" cy="333375"/>
          </a:xfr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it-IT" dirty="0" smtClean="0"/>
              <a:t>relatore</a:t>
            </a:r>
            <a:endParaRPr lang="en-US" dirty="0"/>
          </a:p>
        </p:txBody>
      </p:sp>
      <p:pic>
        <p:nvPicPr>
          <p:cNvPr id="13" name="Immagine 6" descr="barracolore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0"/>
            <a:ext cx="558011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8" descr="barra_blu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52400"/>
            <a:ext cx="5580112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"/>
          <a:stretch/>
        </p:blipFill>
        <p:spPr bwMode="auto">
          <a:xfrm>
            <a:off x="251520" y="44624"/>
            <a:ext cx="3096344" cy="72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9"/>
          <p:cNvSpPr>
            <a:spLocks noGrp="1"/>
          </p:cNvSpPr>
          <p:nvPr>
            <p:ph type="title"/>
          </p:nvPr>
        </p:nvSpPr>
        <p:spPr>
          <a:xfrm>
            <a:off x="3725652" y="228600"/>
            <a:ext cx="5256584" cy="464096"/>
          </a:xfrm>
        </p:spPr>
        <p:txBody>
          <a:bodyPr/>
          <a:lstStyle>
            <a:lvl1pPr algn="l">
              <a:defRPr sz="16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7" name="Immagine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536" y="6274800"/>
            <a:ext cx="1800000" cy="85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18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nologico scientif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6" descr="barracolor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0"/>
            <a:ext cx="558011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7" descr="area_tecnologico_scientifica.png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52400"/>
            <a:ext cx="558011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9" descr="units_verde_trasparen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797152"/>
            <a:ext cx="44196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9"/>
          <p:cNvSpPr>
            <a:spLocks noGrp="1"/>
          </p:cNvSpPr>
          <p:nvPr>
            <p:ph type="title"/>
          </p:nvPr>
        </p:nvSpPr>
        <p:spPr>
          <a:xfrm>
            <a:off x="3707904" y="228600"/>
            <a:ext cx="5256584" cy="464096"/>
          </a:xfrm>
        </p:spPr>
        <p:txBody>
          <a:bodyPr/>
          <a:lstStyle>
            <a:lvl1pPr algn="l">
              <a:defRPr sz="16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"/>
          <a:stretch/>
        </p:blipFill>
        <p:spPr bwMode="auto">
          <a:xfrm>
            <a:off x="177344" y="99597"/>
            <a:ext cx="2976450" cy="69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egnaposto testo 2"/>
          <p:cNvSpPr txBox="1">
            <a:spLocks/>
          </p:cNvSpPr>
          <p:nvPr userDrawn="1"/>
        </p:nvSpPr>
        <p:spPr>
          <a:xfrm>
            <a:off x="6372200" y="6552009"/>
            <a:ext cx="2770784" cy="333375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15476E"/>
              </a:buClr>
              <a:buSzPct val="100000"/>
              <a:buFont typeface="Wingdings" pitchFamily="-106" charset="2"/>
              <a:buChar char="§"/>
              <a:defRPr sz="3200">
                <a:solidFill>
                  <a:schemeClr val="bg2"/>
                </a:solidFill>
                <a:latin typeface="MetaPlus-Roman"/>
                <a:ea typeface="+mn-ea"/>
                <a:cs typeface="MetaPlus-Roman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15476E"/>
              </a:buClr>
              <a:buSzPct val="100000"/>
              <a:buFont typeface="Wingdings" pitchFamily="-106" charset="2"/>
              <a:buChar char="§"/>
              <a:defRPr sz="2800">
                <a:solidFill>
                  <a:srgbClr val="15476E"/>
                </a:solidFill>
                <a:latin typeface="MetaPlus-Roman"/>
                <a:ea typeface="+mn-ea"/>
                <a:cs typeface="MetaPlus-Roman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15476E"/>
              </a:buClr>
              <a:buSzPct val="100000"/>
              <a:buFont typeface="Wingdings" pitchFamily="-106" charset="2"/>
              <a:buChar char="§"/>
              <a:defRPr sz="2400">
                <a:solidFill>
                  <a:srgbClr val="15476E"/>
                </a:solidFill>
                <a:latin typeface="MetaPlus-Roman"/>
                <a:ea typeface="+mn-ea"/>
                <a:cs typeface="MetaPlus-Roman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15476E"/>
              </a:buClr>
              <a:buSzPct val="100000"/>
              <a:buFont typeface="Wingdings" pitchFamily="-106" charset="2"/>
              <a:buChar char="§"/>
              <a:defRPr sz="2000">
                <a:solidFill>
                  <a:srgbClr val="15476E"/>
                </a:solidFill>
                <a:latin typeface="MetaPlus-Roman"/>
                <a:ea typeface="+mn-ea"/>
                <a:cs typeface="MetaPlus-Roman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15476E"/>
              </a:buClr>
              <a:buSzPct val="100000"/>
              <a:buFont typeface="Wingdings" pitchFamily="-106" charset="2"/>
              <a:buChar char="§"/>
              <a:defRPr sz="2000">
                <a:solidFill>
                  <a:srgbClr val="15476E"/>
                </a:solidFill>
                <a:latin typeface="MetaPlus-Roman"/>
                <a:ea typeface="+mn-ea"/>
                <a:cs typeface="MetaPlus-Roman"/>
              </a:defRPr>
            </a:lvl5pPr>
            <a:lvl6pPr marL="25146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200" b="1" baseline="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EMODnet</a:t>
            </a:r>
            <a:r>
              <a:rPr lang="it-IT" sz="1200" b="1" baseline="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2018</a:t>
            </a:r>
            <a:r>
              <a:rPr lang="it-IT" sz="1200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– </a:t>
            </a:r>
            <a:r>
              <a:rPr lang="it-IT" sz="1200" i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Trieste, 8 Giugno 2018</a:t>
            </a:r>
            <a:endParaRPr lang="it-IT" sz="1200" i="1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8486"/>
            <a:ext cx="1403648" cy="668431"/>
          </a:xfrm>
          <a:prstGeom prst="rect">
            <a:avLst/>
          </a:prstGeom>
        </p:spPr>
      </p:pic>
      <p:cxnSp>
        <p:nvCxnSpPr>
          <p:cNvPr id="8" name="Connettore 1 7"/>
          <p:cNvCxnSpPr/>
          <p:nvPr userDrawn="1"/>
        </p:nvCxnSpPr>
        <p:spPr bwMode="auto">
          <a:xfrm>
            <a:off x="0" y="6525344"/>
            <a:ext cx="9144000" cy="0"/>
          </a:xfrm>
          <a:prstGeom prst="line">
            <a:avLst/>
          </a:prstGeom>
          <a:solidFill>
            <a:srgbClr val="00B8FF"/>
          </a:solidFill>
          <a:ln w="15875" cap="flat" cmpd="sng" algn="ctr">
            <a:solidFill>
              <a:srgbClr val="15476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Immagine 9" descr="DHI.pn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1403648" y="6525344"/>
            <a:ext cx="531040" cy="29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93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ienze della vita e della sal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6" descr="barracolor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0"/>
            <a:ext cx="558011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7" descr="area_scienze_vita.png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52400"/>
            <a:ext cx="55801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8" descr="area_scienze_vit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25344"/>
            <a:ext cx="9144000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9" descr="units_ross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5" y="4797152"/>
            <a:ext cx="4422775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egnaposto testo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0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>
            <a:lvl1pPr>
              <a:buClr>
                <a:srgbClr val="15476E"/>
              </a:buClr>
              <a:buFont typeface="Wingdings" charset="2"/>
              <a:buChar char="§"/>
              <a:defRPr>
                <a:solidFill>
                  <a:srgbClr val="AA0F1F"/>
                </a:solidFill>
                <a:latin typeface="MetaPlus-Book"/>
                <a:cs typeface="MetaPlus-Book"/>
              </a:defRPr>
            </a:lvl1pPr>
            <a:lvl2pPr>
              <a:buClr>
                <a:srgbClr val="15476E"/>
              </a:buClr>
              <a:buFont typeface="Wingdings" charset="2"/>
              <a:buChar char="§"/>
              <a:defRPr>
                <a:solidFill>
                  <a:srgbClr val="AA0F1F"/>
                </a:solidFill>
                <a:latin typeface="MetaPlus-Book"/>
                <a:cs typeface="MetaPlus-Book"/>
              </a:defRPr>
            </a:lvl2pPr>
            <a:lvl3pPr>
              <a:buClr>
                <a:srgbClr val="15476E"/>
              </a:buClr>
              <a:buFont typeface="Wingdings" charset="2"/>
              <a:buChar char="§"/>
              <a:defRPr>
                <a:solidFill>
                  <a:srgbClr val="AA0F1F"/>
                </a:solidFill>
                <a:latin typeface="MetaPlus-Book"/>
                <a:cs typeface="MetaPlus-Book"/>
              </a:defRPr>
            </a:lvl3pPr>
            <a:lvl4pPr>
              <a:buClr>
                <a:srgbClr val="15476E"/>
              </a:buClr>
              <a:buFont typeface="Wingdings" charset="2"/>
              <a:buChar char="§"/>
              <a:defRPr>
                <a:solidFill>
                  <a:srgbClr val="AA0F1F"/>
                </a:solidFill>
                <a:latin typeface="MetaPlus-Book"/>
                <a:cs typeface="MetaPlus-Book"/>
              </a:defRPr>
            </a:lvl4pPr>
            <a:lvl5pPr>
              <a:buClr>
                <a:srgbClr val="15476E"/>
              </a:buClr>
              <a:buFont typeface="Wingdings" charset="2"/>
              <a:buChar char="§"/>
              <a:defRPr>
                <a:solidFill>
                  <a:srgbClr val="AA0F1F"/>
                </a:solidFill>
                <a:latin typeface="MetaPlus-Book"/>
                <a:cs typeface="MetaPlus-Book"/>
              </a:defRPr>
            </a:lvl5pPr>
          </a:lstStyle>
          <a:p>
            <a:pPr lvl="0"/>
            <a:r>
              <a:rPr lang="it-IT" noProof="0" dirty="0" smtClean="0"/>
              <a:t>Fare clic per modificare gli stili del testo dello schema</a:t>
            </a:r>
          </a:p>
          <a:p>
            <a:pPr lvl="1"/>
            <a:r>
              <a:rPr lang="it-IT" noProof="0" dirty="0" smtClean="0"/>
              <a:t>Secondo livello</a:t>
            </a:r>
          </a:p>
          <a:p>
            <a:pPr lvl="2"/>
            <a:r>
              <a:rPr lang="it-IT" noProof="0" dirty="0" smtClean="0"/>
              <a:t>Terzo livello</a:t>
            </a:r>
          </a:p>
          <a:p>
            <a:pPr lvl="3"/>
            <a:r>
              <a:rPr lang="it-IT" noProof="0" dirty="0" smtClean="0"/>
              <a:t>Quarto livello</a:t>
            </a:r>
          </a:p>
          <a:p>
            <a:pPr lvl="4"/>
            <a:r>
              <a:rPr lang="it-IT" noProof="0" dirty="0" smtClean="0"/>
              <a:t>Quinto livello</a:t>
            </a:r>
          </a:p>
        </p:txBody>
      </p:sp>
      <p:sp>
        <p:nvSpPr>
          <p:cNvPr id="12" name="Title 19"/>
          <p:cNvSpPr>
            <a:spLocks noGrp="1"/>
          </p:cNvSpPr>
          <p:nvPr>
            <p:ph type="title"/>
          </p:nvPr>
        </p:nvSpPr>
        <p:spPr>
          <a:xfrm>
            <a:off x="3707904" y="228600"/>
            <a:ext cx="5256584" cy="464096"/>
          </a:xfrm>
        </p:spPr>
        <p:txBody>
          <a:bodyPr/>
          <a:lstStyle>
            <a:lvl1pPr algn="l">
              <a:defRPr sz="16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6525344"/>
            <a:ext cx="3839344" cy="333375"/>
          </a:xfr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it-IT" dirty="0" smtClean="0"/>
              <a:t>Luogo, anno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940152" y="6524625"/>
            <a:ext cx="2939752" cy="333375"/>
          </a:xfr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it-IT" dirty="0" smtClean="0"/>
              <a:t>relatore</a:t>
            </a:r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"/>
          <a:stretch/>
        </p:blipFill>
        <p:spPr bwMode="auto">
          <a:xfrm>
            <a:off x="251520" y="44624"/>
            <a:ext cx="3096344" cy="72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351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boratorio di fut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10" descr="barra_blu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25344"/>
            <a:ext cx="9144000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11" descr="units_blu_trasparen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97152"/>
            <a:ext cx="4419356" cy="1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egnaposto testo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0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>
            <a:lvl1pPr>
              <a:buClr>
                <a:srgbClr val="15476E"/>
              </a:buClr>
              <a:buFont typeface="Wingdings" charset="2"/>
              <a:buChar char="§"/>
              <a:defRPr sz="2400">
                <a:solidFill>
                  <a:srgbClr val="083A6F"/>
                </a:solidFill>
                <a:latin typeface="+mn-lt"/>
                <a:cs typeface="MetaPlus-Book"/>
              </a:defRPr>
            </a:lvl1pPr>
            <a:lvl2pPr>
              <a:buClr>
                <a:srgbClr val="15476E"/>
              </a:buClr>
              <a:buFont typeface="Wingdings" charset="2"/>
              <a:buChar char="§"/>
              <a:defRPr>
                <a:solidFill>
                  <a:srgbClr val="083A6F"/>
                </a:solidFill>
                <a:latin typeface="+mn-lt"/>
                <a:cs typeface="MetaPlus-Book"/>
              </a:defRPr>
            </a:lvl2pPr>
            <a:lvl3pPr>
              <a:buClr>
                <a:srgbClr val="15476E"/>
              </a:buClr>
              <a:buFont typeface="Wingdings" charset="2"/>
              <a:buChar char="§"/>
              <a:defRPr>
                <a:solidFill>
                  <a:srgbClr val="083A6F"/>
                </a:solidFill>
                <a:latin typeface="+mn-lt"/>
                <a:cs typeface="MetaPlus-Book"/>
              </a:defRPr>
            </a:lvl3pPr>
            <a:lvl4pPr>
              <a:buClr>
                <a:srgbClr val="15476E"/>
              </a:buClr>
              <a:buFont typeface="Wingdings" charset="2"/>
              <a:buChar char="§"/>
              <a:defRPr>
                <a:solidFill>
                  <a:srgbClr val="083A6F"/>
                </a:solidFill>
                <a:latin typeface="+mn-lt"/>
                <a:cs typeface="MetaPlus-Book"/>
              </a:defRPr>
            </a:lvl4pPr>
            <a:lvl5pPr>
              <a:buClr>
                <a:srgbClr val="15476E"/>
              </a:buClr>
              <a:buFont typeface="Wingdings" charset="2"/>
              <a:buChar char="§"/>
              <a:defRPr>
                <a:solidFill>
                  <a:srgbClr val="083A6F"/>
                </a:solidFill>
                <a:latin typeface="+mn-lt"/>
                <a:cs typeface="MetaPlus-Book"/>
              </a:defRPr>
            </a:lvl5pPr>
          </a:lstStyle>
          <a:p>
            <a:pPr lvl="0"/>
            <a:r>
              <a:rPr lang="it-IT" noProof="0" dirty="0" smtClean="0"/>
              <a:t>Fare clic per modificare gli stili del testo dello schema</a:t>
            </a:r>
          </a:p>
          <a:p>
            <a:pPr lvl="1"/>
            <a:r>
              <a:rPr lang="it-IT" noProof="0" dirty="0" smtClean="0"/>
              <a:t>Secondo livello</a:t>
            </a:r>
          </a:p>
          <a:p>
            <a:pPr lvl="2"/>
            <a:r>
              <a:rPr lang="it-IT" noProof="0" dirty="0" smtClean="0"/>
              <a:t>Terzo livello</a:t>
            </a:r>
          </a:p>
          <a:p>
            <a:pPr lvl="3"/>
            <a:r>
              <a:rPr lang="it-IT" noProof="0" dirty="0" smtClean="0"/>
              <a:t>Quarto livello</a:t>
            </a:r>
          </a:p>
          <a:p>
            <a:pPr lvl="4"/>
            <a:r>
              <a:rPr lang="it-IT" noProof="0" dirty="0" smtClean="0"/>
              <a:t>Quinto livello</a:t>
            </a:r>
          </a:p>
        </p:txBody>
      </p:sp>
      <p:pic>
        <p:nvPicPr>
          <p:cNvPr id="14" name="Immagine 6" descr="barracolore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0"/>
            <a:ext cx="558011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8" descr="barra_blu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52400"/>
            <a:ext cx="5580112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707904" y="228600"/>
            <a:ext cx="5256584" cy="464096"/>
          </a:xfrm>
        </p:spPr>
        <p:txBody>
          <a:bodyPr/>
          <a:lstStyle>
            <a:lvl1pPr algn="l">
              <a:defRPr sz="28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"/>
          <a:stretch/>
        </p:blipFill>
        <p:spPr bwMode="auto">
          <a:xfrm>
            <a:off x="251520" y="44624"/>
            <a:ext cx="3096344" cy="72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536" y="6274800"/>
            <a:ext cx="1800000" cy="85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44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5" descr="barracolor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9750"/>
            <a:ext cx="91440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7" descr="barra_blu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9" descr="units_blu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3657600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1"/>
          <p:cNvSpPr>
            <a:spLocks noGrp="1"/>
          </p:cNvSpPr>
          <p:nvPr>
            <p:ph type="ctrTitle"/>
          </p:nvPr>
        </p:nvSpPr>
        <p:spPr>
          <a:xfrm>
            <a:off x="685800" y="4365104"/>
            <a:ext cx="7772400" cy="1470025"/>
          </a:xfrm>
        </p:spPr>
        <p:txBody>
          <a:bodyPr/>
          <a:lstStyle>
            <a:lvl1pPr>
              <a:defRPr>
                <a:solidFill>
                  <a:srgbClr val="15476E"/>
                </a:solidFill>
                <a:latin typeface="MetaPlus-Book"/>
                <a:cs typeface="MetaPlus-Book"/>
              </a:defRPr>
            </a:lvl1pPr>
          </a:lstStyle>
          <a:p>
            <a:r>
              <a:rPr lang="it-IT" smtClean="0"/>
              <a:t>Fare clic per modificare stile</a:t>
            </a:r>
            <a:endParaRPr lang="it-IT" dirty="0"/>
          </a:p>
        </p:txBody>
      </p:sp>
      <p:sp>
        <p:nvSpPr>
          <p:cNvPr id="12" name="Sottotitolo 2"/>
          <p:cNvSpPr>
            <a:spLocks noGrp="1"/>
          </p:cNvSpPr>
          <p:nvPr>
            <p:ph type="subTitle" idx="1"/>
          </p:nvPr>
        </p:nvSpPr>
        <p:spPr>
          <a:xfrm>
            <a:off x="276064" y="5949280"/>
            <a:ext cx="8591872" cy="303971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5476E"/>
                </a:solidFill>
                <a:latin typeface="MetaPlus-Book"/>
                <a:cs typeface="MetaPlus-Book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it-IT" dirty="0"/>
          </a:p>
        </p:txBody>
      </p:sp>
      <p:pic>
        <p:nvPicPr>
          <p:cNvPr id="10" name="Immagine 7" descr="barra_blu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24625"/>
            <a:ext cx="91440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6525344"/>
            <a:ext cx="2939752" cy="333375"/>
          </a:xfr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it-IT" dirty="0" smtClean="0"/>
              <a:t>Luogo, anno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940152" y="6524625"/>
            <a:ext cx="2939752" cy="333375"/>
          </a:xfr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it-IT" dirty="0" smtClean="0"/>
              <a:t>relatore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480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barra_bl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25344"/>
            <a:ext cx="9144000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9" descr="units_blu_trasparen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006"/>
            <a:ext cx="4419356" cy="1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5407025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15476E"/>
                </a:solidFill>
                <a:latin typeface="MetaPlus-Book"/>
                <a:cs typeface="MetaPlus-Book"/>
              </a:defRPr>
            </a:lvl1pPr>
          </a:lstStyle>
          <a:p>
            <a:r>
              <a:rPr lang="it-IT" dirty="0" smtClean="0"/>
              <a:t>Fare clic per modificare stile</a:t>
            </a:r>
            <a:endParaRPr lang="it-IT" dirty="0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12192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 smtClean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6525344"/>
            <a:ext cx="2939752" cy="333375"/>
          </a:xfr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it-IT" dirty="0" smtClean="0"/>
              <a:t>Luogo, anno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940152" y="6524625"/>
            <a:ext cx="2939752" cy="333375"/>
          </a:xfr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it-IT" dirty="0" smtClean="0"/>
              <a:t>relatore</a:t>
            </a:r>
            <a:endParaRPr lang="en-US" dirty="0"/>
          </a:p>
        </p:txBody>
      </p:sp>
      <p:pic>
        <p:nvPicPr>
          <p:cNvPr id="13" name="Immagine 6" descr="barracolore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0"/>
            <a:ext cx="558011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8" descr="barra_bl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52400"/>
            <a:ext cx="5580112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9"/>
          <p:cNvSpPr txBox="1">
            <a:spLocks/>
          </p:cNvSpPr>
          <p:nvPr userDrawn="1"/>
        </p:nvSpPr>
        <p:spPr bwMode="auto">
          <a:xfrm>
            <a:off x="3707904" y="228600"/>
            <a:ext cx="5256584" cy="4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1600" b="1" cap="all" baseline="0">
                <a:solidFill>
                  <a:schemeClr val="tx2"/>
                </a:solidFill>
                <a:latin typeface="MetaPlus-Roman"/>
                <a:ea typeface="+mj-ea"/>
                <a:cs typeface="MetaPlus-Roman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4400">
                <a:solidFill>
                  <a:srgbClr val="15476E"/>
                </a:solidFill>
                <a:latin typeface="MetaPlus-Roman" pitchFamily="-106" charset="0"/>
                <a:ea typeface="ＭＳ Ｐゴシック" pitchFamily="-106" charset="-128"/>
                <a:cs typeface="MetaPlus-Roman" pitchFamily="-106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4400">
                <a:solidFill>
                  <a:srgbClr val="15476E"/>
                </a:solidFill>
                <a:latin typeface="MetaPlus-Roman" pitchFamily="-106" charset="0"/>
                <a:ea typeface="ＭＳ Ｐゴシック" pitchFamily="-106" charset="-128"/>
                <a:cs typeface="MetaPlus-Roman" pitchFamily="-106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4400">
                <a:solidFill>
                  <a:srgbClr val="15476E"/>
                </a:solidFill>
                <a:latin typeface="MetaPlus-Roman" pitchFamily="-106" charset="0"/>
                <a:ea typeface="ＭＳ Ｐゴシック" pitchFamily="-106" charset="-128"/>
                <a:cs typeface="MetaPlus-Roman" pitchFamily="-106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4400">
                <a:solidFill>
                  <a:srgbClr val="15476E"/>
                </a:solidFill>
                <a:latin typeface="MetaPlus-Roman" pitchFamily="-106" charset="0"/>
                <a:ea typeface="ＭＳ Ｐゴシック" pitchFamily="-106" charset="-128"/>
                <a:cs typeface="MetaPlus-Roman" pitchFamily="-106" charset="0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4400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4400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4400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4400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9pPr>
          </a:lstStyle>
          <a:p>
            <a:r>
              <a:rPr lang="en-US" kern="0" smtClean="0">
                <a:solidFill>
                  <a:srgbClr val="FFFFFF"/>
                </a:solidFill>
              </a:rPr>
              <a:t>Click to edit Master title style</a:t>
            </a:r>
            <a:endParaRPr lang="en-US" kern="0" dirty="0">
              <a:solidFill>
                <a:srgbClr val="FFFFFF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"/>
          <a:stretch/>
        </p:blipFill>
        <p:spPr bwMode="auto">
          <a:xfrm>
            <a:off x="251520" y="44624"/>
            <a:ext cx="3096344" cy="72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806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5" descr="barracolor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91440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7" descr="barra_blu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9" descr="units_blu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3657600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olo 1"/>
          <p:cNvSpPr>
            <a:spLocks noGrp="1"/>
          </p:cNvSpPr>
          <p:nvPr>
            <p:ph type="ctrTitle"/>
          </p:nvPr>
        </p:nvSpPr>
        <p:spPr>
          <a:xfrm>
            <a:off x="609600" y="4572000"/>
            <a:ext cx="7772400" cy="1470025"/>
          </a:xfrm>
        </p:spPr>
        <p:txBody>
          <a:bodyPr/>
          <a:lstStyle>
            <a:lvl1pPr>
              <a:defRPr>
                <a:solidFill>
                  <a:srgbClr val="15476E"/>
                </a:solidFill>
                <a:latin typeface="MetaPlus-Book"/>
                <a:cs typeface="MetaPlus-Book"/>
              </a:defRPr>
            </a:lvl1pPr>
          </a:lstStyle>
          <a:p>
            <a:r>
              <a:rPr lang="it-IT" dirty="0" smtClean="0"/>
              <a:t>Fare clic per modificare stile</a:t>
            </a:r>
            <a:endParaRPr lang="it-IT" dirty="0"/>
          </a:p>
        </p:txBody>
      </p:sp>
      <p:pic>
        <p:nvPicPr>
          <p:cNvPr id="9" name="Immagine 7" descr="barra_blu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24625"/>
            <a:ext cx="91440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6525344"/>
            <a:ext cx="2939752" cy="333375"/>
          </a:xfr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it-IT" dirty="0" smtClean="0"/>
              <a:t>Luogo, anno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940152" y="6524625"/>
            <a:ext cx="2939752" cy="333375"/>
          </a:xfr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it-IT" dirty="0" smtClean="0"/>
              <a:t>relatore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"/>
          <a:stretch/>
        </p:blipFill>
        <p:spPr bwMode="auto">
          <a:xfrm>
            <a:off x="251520" y="255312"/>
            <a:ext cx="3096344" cy="72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437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a istituzion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7" descr="barra_bl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24625"/>
            <a:ext cx="91440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9" descr="units_blu_trasparen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644" y="4797152"/>
            <a:ext cx="4419356" cy="1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15476E"/>
                </a:solidFill>
                <a:latin typeface="MetaPlus-Book"/>
                <a:cs typeface="MetaPlus-Book"/>
              </a:defRPr>
            </a:lvl1pPr>
          </a:lstStyle>
          <a:p>
            <a:r>
              <a:rPr lang="it-IT" dirty="0" smtClean="0"/>
              <a:t>Fare clic per modificare stile</a:t>
            </a:r>
            <a:endParaRPr lang="it-IT" dirty="0"/>
          </a:p>
        </p:txBody>
      </p:sp>
      <p:sp>
        <p:nvSpPr>
          <p:cNvPr id="10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15476E"/>
                </a:solidFill>
                <a:latin typeface="MetaPlus-Book"/>
                <a:cs typeface="MetaPlus-Book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it-IT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6525344"/>
            <a:ext cx="2939752" cy="333375"/>
          </a:xfr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it-IT" dirty="0" smtClean="0"/>
              <a:t>Luogo, anno</a:t>
            </a:r>
            <a:endParaRPr lang="en-US" dirty="0"/>
          </a:p>
        </p:txBody>
      </p:sp>
      <p:pic>
        <p:nvPicPr>
          <p:cNvPr id="13" name="Immagine 6" descr="barracolore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0"/>
            <a:ext cx="558011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8" descr="barra_bl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52400"/>
            <a:ext cx="5580112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9"/>
          <p:cNvSpPr txBox="1">
            <a:spLocks/>
          </p:cNvSpPr>
          <p:nvPr userDrawn="1"/>
        </p:nvSpPr>
        <p:spPr bwMode="auto">
          <a:xfrm>
            <a:off x="3707904" y="228600"/>
            <a:ext cx="5256584" cy="4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1600" b="1" cap="all" baseline="0">
                <a:solidFill>
                  <a:schemeClr val="tx2"/>
                </a:solidFill>
                <a:latin typeface="MetaPlus-Roman"/>
                <a:ea typeface="+mj-ea"/>
                <a:cs typeface="MetaPlus-Roman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4400">
                <a:solidFill>
                  <a:srgbClr val="15476E"/>
                </a:solidFill>
                <a:latin typeface="MetaPlus-Roman" pitchFamily="-106" charset="0"/>
                <a:ea typeface="ＭＳ Ｐゴシック" pitchFamily="-106" charset="-128"/>
                <a:cs typeface="MetaPlus-Roman" pitchFamily="-106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4400">
                <a:solidFill>
                  <a:srgbClr val="15476E"/>
                </a:solidFill>
                <a:latin typeface="MetaPlus-Roman" pitchFamily="-106" charset="0"/>
                <a:ea typeface="ＭＳ Ｐゴシック" pitchFamily="-106" charset="-128"/>
                <a:cs typeface="MetaPlus-Roman" pitchFamily="-106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4400">
                <a:solidFill>
                  <a:srgbClr val="15476E"/>
                </a:solidFill>
                <a:latin typeface="MetaPlus-Roman" pitchFamily="-106" charset="0"/>
                <a:ea typeface="ＭＳ Ｐゴシック" pitchFamily="-106" charset="-128"/>
                <a:cs typeface="MetaPlus-Roman" pitchFamily="-106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4400">
                <a:solidFill>
                  <a:srgbClr val="15476E"/>
                </a:solidFill>
                <a:latin typeface="MetaPlus-Roman" pitchFamily="-106" charset="0"/>
                <a:ea typeface="ＭＳ Ｐゴシック" pitchFamily="-106" charset="-128"/>
                <a:cs typeface="MetaPlus-Roman" pitchFamily="-106" charset="0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4400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4400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4400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4400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9pPr>
          </a:lstStyle>
          <a:p>
            <a:r>
              <a:rPr lang="en-US" kern="0" smtClean="0">
                <a:solidFill>
                  <a:srgbClr val="FFFFFF"/>
                </a:solidFill>
              </a:rPr>
              <a:t>Click to edit Master title style</a:t>
            </a:r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940152" y="6524625"/>
            <a:ext cx="2939752" cy="333375"/>
          </a:xfr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it-IT" dirty="0" smtClean="0"/>
              <a:t>relatore</a:t>
            </a:r>
            <a:endParaRPr lang="en-US" dirty="0"/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"/>
          <a:stretch/>
        </p:blipFill>
        <p:spPr bwMode="auto">
          <a:xfrm>
            <a:off x="251520" y="44624"/>
            <a:ext cx="3096344" cy="72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947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boratorio di fut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10" descr="barra_bl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25344"/>
            <a:ext cx="9144000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11" descr="units_blu_trasparen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97152"/>
            <a:ext cx="4419356" cy="1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egnaposto testo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0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>
            <a:lvl1pPr>
              <a:buClr>
                <a:srgbClr val="15476E"/>
              </a:buClr>
              <a:buFont typeface="Wingdings" charset="2"/>
              <a:buChar char="§"/>
              <a:defRPr sz="2400">
                <a:solidFill>
                  <a:srgbClr val="083A6F"/>
                </a:solidFill>
                <a:latin typeface="MetaPlus-Book"/>
                <a:cs typeface="MetaPlus-Book"/>
              </a:defRPr>
            </a:lvl1pPr>
            <a:lvl2pPr>
              <a:buClr>
                <a:srgbClr val="15476E"/>
              </a:buClr>
              <a:buFont typeface="Wingdings" charset="2"/>
              <a:buChar char="§"/>
              <a:defRPr>
                <a:solidFill>
                  <a:srgbClr val="083A6F"/>
                </a:solidFill>
                <a:latin typeface="MetaPlus-Book"/>
                <a:cs typeface="MetaPlus-Book"/>
              </a:defRPr>
            </a:lvl2pPr>
            <a:lvl3pPr>
              <a:buClr>
                <a:srgbClr val="15476E"/>
              </a:buClr>
              <a:buFont typeface="Wingdings" charset="2"/>
              <a:buChar char="§"/>
              <a:defRPr>
                <a:solidFill>
                  <a:srgbClr val="083A6F"/>
                </a:solidFill>
                <a:latin typeface="MetaPlus-Book"/>
                <a:cs typeface="MetaPlus-Book"/>
              </a:defRPr>
            </a:lvl3pPr>
            <a:lvl4pPr>
              <a:buClr>
                <a:srgbClr val="15476E"/>
              </a:buClr>
              <a:buFont typeface="Wingdings" charset="2"/>
              <a:buChar char="§"/>
              <a:defRPr>
                <a:solidFill>
                  <a:srgbClr val="083A6F"/>
                </a:solidFill>
                <a:latin typeface="MetaPlus-Book"/>
                <a:cs typeface="MetaPlus-Book"/>
              </a:defRPr>
            </a:lvl4pPr>
            <a:lvl5pPr>
              <a:buClr>
                <a:srgbClr val="15476E"/>
              </a:buClr>
              <a:buFont typeface="Wingdings" charset="2"/>
              <a:buChar char="§"/>
              <a:defRPr>
                <a:solidFill>
                  <a:srgbClr val="083A6F"/>
                </a:solidFill>
                <a:latin typeface="MetaPlus-Book"/>
                <a:cs typeface="MetaPlus-Book"/>
              </a:defRPr>
            </a:lvl5pPr>
          </a:lstStyle>
          <a:p>
            <a:pPr lvl="0"/>
            <a:r>
              <a:rPr lang="it-IT" noProof="0" dirty="0" smtClean="0"/>
              <a:t>Fare clic per modificare gli stili del testo dello schema</a:t>
            </a:r>
          </a:p>
          <a:p>
            <a:pPr lvl="1"/>
            <a:r>
              <a:rPr lang="it-IT" noProof="0" dirty="0" smtClean="0"/>
              <a:t>Secondo livello</a:t>
            </a:r>
          </a:p>
          <a:p>
            <a:pPr lvl="2"/>
            <a:r>
              <a:rPr lang="it-IT" noProof="0" dirty="0" smtClean="0"/>
              <a:t>Terzo livello</a:t>
            </a:r>
          </a:p>
          <a:p>
            <a:pPr lvl="3"/>
            <a:r>
              <a:rPr lang="it-IT" noProof="0" dirty="0" smtClean="0"/>
              <a:t>Quarto livello</a:t>
            </a:r>
          </a:p>
          <a:p>
            <a:pPr lvl="4"/>
            <a:r>
              <a:rPr lang="it-IT" noProof="0" dirty="0" smtClean="0"/>
              <a:t>Quinto livello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6525344"/>
            <a:ext cx="2939752" cy="333375"/>
          </a:xfr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it-IT" dirty="0" smtClean="0"/>
              <a:t>luogo, anno</a:t>
            </a:r>
            <a:endParaRPr lang="en-US" dirty="0"/>
          </a:p>
        </p:txBody>
      </p:sp>
      <p:pic>
        <p:nvPicPr>
          <p:cNvPr id="14" name="Immagine 6" descr="barracolore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0"/>
            <a:ext cx="558011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8" descr="barra_bl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52400"/>
            <a:ext cx="5580112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707904" y="228600"/>
            <a:ext cx="5256584" cy="464096"/>
          </a:xfrm>
        </p:spPr>
        <p:txBody>
          <a:bodyPr/>
          <a:lstStyle>
            <a:lvl1pPr algn="l">
              <a:defRPr sz="16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940152" y="6524625"/>
            <a:ext cx="2939752" cy="333375"/>
          </a:xfr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it-IT" dirty="0" smtClean="0"/>
              <a:t>relatore</a:t>
            </a:r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"/>
          <a:stretch/>
        </p:blipFill>
        <p:spPr bwMode="auto">
          <a:xfrm>
            <a:off x="251520" y="44624"/>
            <a:ext cx="3096344" cy="72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259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ntro Area socio umanist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 descr="area_socio-umanistic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6"/>
          <p:cNvSpPr txBox="1"/>
          <p:nvPr userDrawn="1"/>
        </p:nvSpPr>
        <p:spPr>
          <a:xfrm rot="16200000">
            <a:off x="-2678906" y="3083719"/>
            <a:ext cx="6705600" cy="5381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defRPr/>
            </a:pPr>
            <a:r>
              <a:rPr lang="it-IT" sz="2900" smtClean="0">
                <a:solidFill>
                  <a:srgbClr val="FFFFFF"/>
                </a:solidFill>
                <a:latin typeface="MetaPlus-Book" pitchFamily="-106" charset="0"/>
              </a:rPr>
              <a:t>area socio umanistica</a:t>
            </a:r>
          </a:p>
        </p:txBody>
      </p:sp>
    </p:spTree>
    <p:extLst>
      <p:ext uri="{BB962C8B-B14F-4D97-AF65-F5344CB8AC3E}">
        <p14:creationId xmlns:p14="http://schemas.microsoft.com/office/powerpoint/2010/main" val="2873836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ntro Area scienze della v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 descr="area_scienzedellavit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6"/>
          <p:cNvSpPr txBox="1"/>
          <p:nvPr userDrawn="1"/>
        </p:nvSpPr>
        <p:spPr>
          <a:xfrm rot="16200000">
            <a:off x="-2678906" y="3083719"/>
            <a:ext cx="6705600" cy="5381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defRPr/>
            </a:pPr>
            <a:r>
              <a:rPr lang="it-IT" sz="2900" dirty="0" smtClean="0">
                <a:solidFill>
                  <a:srgbClr val="FFFFFF"/>
                </a:solidFill>
                <a:latin typeface="MetaPlus-Book" pitchFamily="-106" charset="0"/>
              </a:rPr>
              <a:t>area scienze della vita e della salute</a:t>
            </a:r>
          </a:p>
        </p:txBody>
      </p:sp>
    </p:spTree>
    <p:extLst>
      <p:ext uri="{BB962C8B-B14F-4D97-AF65-F5344CB8AC3E}">
        <p14:creationId xmlns:p14="http://schemas.microsoft.com/office/powerpoint/2010/main" val="502646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ntro Area tecnico-scientif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 descr="area_tecno-scientific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6"/>
          <p:cNvSpPr txBox="1"/>
          <p:nvPr userDrawn="1"/>
        </p:nvSpPr>
        <p:spPr>
          <a:xfrm rot="16200000">
            <a:off x="-2678906" y="3083719"/>
            <a:ext cx="6705600" cy="5381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defRPr/>
            </a:pPr>
            <a:r>
              <a:rPr lang="it-IT" sz="2900" smtClean="0">
                <a:solidFill>
                  <a:srgbClr val="FFFFFF"/>
                </a:solidFill>
                <a:latin typeface="MetaPlus-Book" pitchFamily="-106" charset="0"/>
              </a:rPr>
              <a:t>area tecnologico-scientifica</a:t>
            </a:r>
          </a:p>
        </p:txBody>
      </p:sp>
    </p:spTree>
    <p:extLst>
      <p:ext uri="{BB962C8B-B14F-4D97-AF65-F5344CB8AC3E}">
        <p14:creationId xmlns:p14="http://schemas.microsoft.com/office/powerpoint/2010/main" val="1340380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Fate clic per modificare il formato del testo del titolo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Fate clic per modificare il formato del testo della struttura</a:t>
            </a:r>
          </a:p>
          <a:p>
            <a:pPr lvl="1"/>
            <a:r>
              <a:rPr lang="en-GB" smtClean="0"/>
              <a:t>Secondo livello struttura</a:t>
            </a:r>
          </a:p>
          <a:p>
            <a:pPr lvl="2"/>
            <a:r>
              <a:rPr lang="en-GB" smtClean="0"/>
              <a:t>Terzo livello struttura</a:t>
            </a:r>
          </a:p>
          <a:p>
            <a:pPr lvl="3"/>
            <a:r>
              <a:rPr lang="en-GB" smtClean="0"/>
              <a:t>Quarto livello struttura</a:t>
            </a:r>
          </a:p>
          <a:p>
            <a:pPr lvl="4"/>
            <a:r>
              <a:rPr lang="en-GB" smtClean="0"/>
              <a:t>Quinto livello struttura</a:t>
            </a:r>
          </a:p>
          <a:p>
            <a:pPr lvl="4"/>
            <a:r>
              <a:rPr lang="en-GB" smtClean="0"/>
              <a:t>Sesto livello struttura</a:t>
            </a:r>
          </a:p>
          <a:p>
            <a:pPr lvl="4"/>
            <a:r>
              <a:rPr lang="en-GB" smtClean="0"/>
              <a:t>Settimo livello struttura</a:t>
            </a:r>
          </a:p>
          <a:p>
            <a:pPr lvl="4"/>
            <a:r>
              <a:rPr lang="en-GB" smtClean="0"/>
              <a:t>Ottavo livello struttura</a:t>
            </a:r>
          </a:p>
          <a:p>
            <a:pPr lvl="4"/>
            <a:r>
              <a:rPr lang="en-GB" smtClean="0"/>
              <a:t>Nono livello struttura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defRPr/>
            </a:pPr>
            <a:endParaRPr lang="it-IT" smtClean="0">
              <a:solidFill>
                <a:srgbClr val="666666"/>
              </a:solidFill>
            </a:endParaRP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defRPr/>
            </a:pPr>
            <a:endParaRPr lang="it-IT" smtClean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3901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4400">
          <a:solidFill>
            <a:srgbClr val="15476E"/>
          </a:solidFill>
          <a:latin typeface="MetaPlus-Roman"/>
          <a:ea typeface="+mj-ea"/>
          <a:cs typeface="MetaPlus-Roman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4400">
          <a:solidFill>
            <a:srgbClr val="15476E"/>
          </a:solidFill>
          <a:latin typeface="MetaPlus-Roman" pitchFamily="-106" charset="0"/>
          <a:ea typeface="ＭＳ Ｐゴシック" pitchFamily="-106" charset="-128"/>
          <a:cs typeface="MetaPlus-Roman" pitchFamily="-106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4400">
          <a:solidFill>
            <a:srgbClr val="15476E"/>
          </a:solidFill>
          <a:latin typeface="MetaPlus-Roman" pitchFamily="-106" charset="0"/>
          <a:ea typeface="ＭＳ Ｐゴシック" pitchFamily="-106" charset="-128"/>
          <a:cs typeface="MetaPlus-Roman" pitchFamily="-106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4400">
          <a:solidFill>
            <a:srgbClr val="15476E"/>
          </a:solidFill>
          <a:latin typeface="MetaPlus-Roman" pitchFamily="-106" charset="0"/>
          <a:ea typeface="ＭＳ Ｐゴシック" pitchFamily="-106" charset="-128"/>
          <a:cs typeface="MetaPlus-Roman" pitchFamily="-106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4400">
          <a:solidFill>
            <a:srgbClr val="15476E"/>
          </a:solidFill>
          <a:latin typeface="MetaPlus-Roman" pitchFamily="-106" charset="0"/>
          <a:ea typeface="ＭＳ Ｐゴシック" pitchFamily="-106" charset="-128"/>
          <a:cs typeface="MetaPlus-Roman" pitchFamily="-106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4400">
          <a:solidFill>
            <a:srgbClr val="000000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4400">
          <a:solidFill>
            <a:srgbClr val="000000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4400">
          <a:solidFill>
            <a:srgbClr val="000000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4400">
          <a:solidFill>
            <a:srgbClr val="000000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15476E"/>
        </a:buClr>
        <a:buSzPct val="100000"/>
        <a:buFont typeface="Wingdings" pitchFamily="-106" charset="2"/>
        <a:buChar char="§"/>
        <a:defRPr sz="3200">
          <a:solidFill>
            <a:srgbClr val="15476E"/>
          </a:solidFill>
          <a:latin typeface="MetaPlus-Roman"/>
          <a:ea typeface="+mn-ea"/>
          <a:cs typeface="MetaPlus-Roman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15476E"/>
        </a:buClr>
        <a:buSzPct val="100000"/>
        <a:buFont typeface="Wingdings" pitchFamily="-106" charset="2"/>
        <a:buChar char="§"/>
        <a:defRPr sz="2800">
          <a:solidFill>
            <a:srgbClr val="15476E"/>
          </a:solidFill>
          <a:latin typeface="MetaPlus-Roman"/>
          <a:ea typeface="+mn-ea"/>
          <a:cs typeface="MetaPlus-Roman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15476E"/>
        </a:buClr>
        <a:buSzPct val="100000"/>
        <a:buFont typeface="Wingdings" pitchFamily="-106" charset="2"/>
        <a:buChar char="§"/>
        <a:defRPr sz="2400">
          <a:solidFill>
            <a:srgbClr val="15476E"/>
          </a:solidFill>
          <a:latin typeface="MetaPlus-Roman"/>
          <a:ea typeface="+mn-ea"/>
          <a:cs typeface="MetaPlus-Roman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15476E"/>
        </a:buClr>
        <a:buSzPct val="100000"/>
        <a:buFont typeface="Wingdings" pitchFamily="-106" charset="2"/>
        <a:buChar char="§"/>
        <a:defRPr sz="2000">
          <a:solidFill>
            <a:srgbClr val="15476E"/>
          </a:solidFill>
          <a:latin typeface="MetaPlus-Roman"/>
          <a:ea typeface="+mn-ea"/>
          <a:cs typeface="MetaPlus-Roman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15476E"/>
        </a:buClr>
        <a:buSzPct val="100000"/>
        <a:buFont typeface="Wingdings" pitchFamily="-106" charset="2"/>
        <a:buChar char="§"/>
        <a:defRPr sz="2000">
          <a:solidFill>
            <a:srgbClr val="15476E"/>
          </a:solidFill>
          <a:latin typeface="MetaPlus-Roman"/>
          <a:ea typeface="+mn-ea"/>
          <a:cs typeface="MetaPlus-Roman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hymolab.units.it/index.php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www.osmer.fvg.it/mare.php?ln=&amp;m=0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png"/><Relationship Id="rId12" Type="http://schemas.openxmlformats.org/officeDocument/2006/relationships/image" Target="../media/image30.jpe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wmf"/><Relationship Id="rId11" Type="http://schemas.openxmlformats.org/officeDocument/2006/relationships/image" Target="../media/image29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8.jpeg"/><Relationship Id="rId4" Type="http://schemas.openxmlformats.org/officeDocument/2006/relationships/image" Target="../media/image24.pn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2.png"/><Relationship Id="rId5" Type="http://schemas.openxmlformats.org/officeDocument/2006/relationships/image" Target="../media/image87.png"/><Relationship Id="rId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6.png"/><Relationship Id="rId4" Type="http://schemas.openxmlformats.org/officeDocument/2006/relationships/image" Target="../media/image105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hymolab.units.it/index.php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www.osmer.fvg.it/mare.php?ln=&amp;m=0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1.png"/><Relationship Id="rId5" Type="http://schemas.openxmlformats.org/officeDocument/2006/relationships/image" Target="../media/image120.jpeg"/><Relationship Id="rId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4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1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hymolab.units.it/index.php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ts.ismar.cnr.it/node/84" TargetMode="Externa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journals.ametsoc.org/doi/pdf/10.1175/2010BAMS3001.1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530" y="2690526"/>
            <a:ext cx="2457998" cy="1170522"/>
          </a:xfrm>
          <a:prstGeom prst="rect">
            <a:avLst/>
          </a:prstGeom>
        </p:spPr>
      </p:pic>
      <p:sp>
        <p:nvSpPr>
          <p:cNvPr id="10" name="Segnaposto testo 2"/>
          <p:cNvSpPr>
            <a:spLocks noGrp="1"/>
          </p:cNvSpPr>
          <p:nvPr>
            <p:ph type="body" sz="quarter" idx="10"/>
          </p:nvPr>
        </p:nvSpPr>
        <p:spPr>
          <a:xfrm>
            <a:off x="6588224" y="6552009"/>
            <a:ext cx="2520280" cy="333375"/>
          </a:xfrm>
        </p:spPr>
        <p:txBody>
          <a:bodyPr/>
          <a:lstStyle/>
          <a:p>
            <a:r>
              <a:rPr lang="it-IT" sz="1100" b="1" dirty="0" err="1" smtClean="0"/>
              <a:t>EMODnet</a:t>
            </a:r>
            <a:r>
              <a:rPr lang="it-IT" sz="1100" b="1" dirty="0" smtClean="0"/>
              <a:t> </a:t>
            </a:r>
            <a:r>
              <a:rPr lang="it-IT" sz="1100" dirty="0" smtClean="0"/>
              <a:t>– </a:t>
            </a:r>
            <a:r>
              <a:rPr lang="it-IT" sz="1100" i="1" dirty="0" smtClean="0"/>
              <a:t>Trieste, Giugno 2018</a:t>
            </a:r>
            <a:endParaRPr lang="it-IT" sz="1100" i="1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611560" y="4437112"/>
            <a:ext cx="7920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15476E"/>
                </a:solidFill>
              </a:rPr>
              <a:t>MWM – </a:t>
            </a:r>
            <a:r>
              <a:rPr lang="it-IT" sz="3000" b="1" dirty="0" err="1" smtClean="0">
                <a:solidFill>
                  <a:srgbClr val="15476E"/>
                </a:solidFill>
              </a:rPr>
              <a:t>Mediterranean</a:t>
            </a:r>
            <a:r>
              <a:rPr lang="it-IT" sz="3000" b="1" dirty="0" smtClean="0">
                <a:solidFill>
                  <a:srgbClr val="15476E"/>
                </a:solidFill>
              </a:rPr>
              <a:t> Wind-</a:t>
            </a:r>
            <a:r>
              <a:rPr lang="it-IT" sz="3000" b="1" dirty="0" err="1" smtClean="0">
                <a:solidFill>
                  <a:srgbClr val="15476E"/>
                </a:solidFill>
              </a:rPr>
              <a:t>Wave</a:t>
            </a:r>
            <a:r>
              <a:rPr lang="it-IT" sz="3000" b="1" dirty="0" smtClean="0">
                <a:solidFill>
                  <a:srgbClr val="15476E"/>
                </a:solidFill>
              </a:rPr>
              <a:t> Model </a:t>
            </a:r>
            <a:endParaRPr lang="it-IT" sz="3200" dirty="0"/>
          </a:p>
          <a:p>
            <a:pPr algn="ctr"/>
            <a:r>
              <a:rPr lang="it-IT" sz="1600" dirty="0" smtClean="0">
                <a:solidFill>
                  <a:srgbClr val="15476E"/>
                </a:solidFill>
              </a:rPr>
              <a:t>Previsione e </a:t>
            </a:r>
            <a:r>
              <a:rPr lang="it-IT" sz="1600" dirty="0">
                <a:solidFill>
                  <a:srgbClr val="15476E"/>
                </a:solidFill>
              </a:rPr>
              <a:t>ricostruzione </a:t>
            </a:r>
            <a:r>
              <a:rPr lang="it-IT" sz="1600" dirty="0" smtClean="0">
                <a:solidFill>
                  <a:srgbClr val="15476E"/>
                </a:solidFill>
              </a:rPr>
              <a:t>multi-decennale a medio-alta </a:t>
            </a:r>
            <a:r>
              <a:rPr lang="it-IT" sz="1600" dirty="0">
                <a:solidFill>
                  <a:srgbClr val="15476E"/>
                </a:solidFill>
              </a:rPr>
              <a:t>risoluzione spazio-temporale dei campi di onda e di </a:t>
            </a:r>
            <a:r>
              <a:rPr lang="it-IT" sz="1600" dirty="0" smtClean="0">
                <a:solidFill>
                  <a:srgbClr val="15476E"/>
                </a:solidFill>
              </a:rPr>
              <a:t>vento sul </a:t>
            </a:r>
            <a:r>
              <a:rPr lang="it-IT" sz="1600" dirty="0">
                <a:solidFill>
                  <a:srgbClr val="15476E"/>
                </a:solidFill>
              </a:rPr>
              <a:t>Mare </a:t>
            </a:r>
            <a:r>
              <a:rPr lang="it-IT" sz="1600" dirty="0" smtClean="0">
                <a:solidFill>
                  <a:srgbClr val="15476E"/>
                </a:solidFill>
              </a:rPr>
              <a:t>Mediterraneo.</a:t>
            </a:r>
            <a:endParaRPr lang="it-IT" sz="1600" dirty="0">
              <a:solidFill>
                <a:srgbClr val="15476E"/>
              </a:solidFill>
            </a:endParaRPr>
          </a:p>
          <a:p>
            <a:pPr algn="ctr"/>
            <a:r>
              <a:rPr lang="it-IT" b="1" dirty="0" smtClean="0">
                <a:solidFill>
                  <a:srgbClr val="15476E"/>
                </a:solidFill>
              </a:rPr>
              <a:t>Risultati di una partnership pubblica privata</a:t>
            </a:r>
            <a:endParaRPr lang="it-IT" b="1" dirty="0">
              <a:solidFill>
                <a:srgbClr val="15476E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259632" y="5733256"/>
            <a:ext cx="7200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         </a:t>
            </a:r>
            <a:r>
              <a:rPr lang="it-IT" sz="1200" i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-     Dipartimento di Ingegneria e Architettura, </a:t>
            </a:r>
            <a:r>
              <a:rPr lang="it-IT" sz="1200" i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UniTS</a:t>
            </a:r>
            <a:r>
              <a:rPr lang="it-IT" sz="1200" i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- </a:t>
            </a:r>
            <a:r>
              <a:rPr lang="it-IT" sz="1200" i="1" dirty="0">
                <a:solidFill>
                  <a:srgbClr val="15476E"/>
                </a:solidFill>
                <a:latin typeface="Arial Narrow" panose="020B0606020202030204" pitchFamily="34" charset="0"/>
              </a:rPr>
              <a:t>Partner tecnico-scientifico</a:t>
            </a:r>
            <a:r>
              <a:rPr lang="it-IT" sz="1200" i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    </a:t>
            </a:r>
            <a:r>
              <a:rPr lang="it-IT" sz="1200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Giorgio CONTENTO</a:t>
            </a:r>
          </a:p>
          <a:p>
            <a:endParaRPr lang="it-IT" sz="1200" i="1" dirty="0" smtClean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r>
              <a:rPr lang="it-IT" sz="1200" i="1" dirty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200" i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           -     </a:t>
            </a:r>
            <a:r>
              <a:rPr lang="it-IT" sz="1200" i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Danish</a:t>
            </a:r>
            <a:r>
              <a:rPr lang="it-IT" sz="1200" i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200" i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Hydraulic</a:t>
            </a:r>
            <a:r>
              <a:rPr lang="it-IT" sz="1200" i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200" i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Institute</a:t>
            </a:r>
            <a:r>
              <a:rPr lang="it-IT" sz="1200" i="1" dirty="0">
                <a:solidFill>
                  <a:srgbClr val="15476E"/>
                </a:solidFill>
                <a:latin typeface="Arial Narrow" panose="020B0606020202030204" pitchFamily="34" charset="0"/>
              </a:rPr>
              <a:t> (</a:t>
            </a:r>
            <a:r>
              <a:rPr lang="it-IT" sz="1200" i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Genova)</a:t>
            </a:r>
            <a:r>
              <a:rPr lang="it-IT" sz="1200" i="1" dirty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200" i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- Partner tecnico-scientifico-commerciale</a:t>
            </a:r>
            <a:endParaRPr lang="it-IT" sz="600" i="1" dirty="0" smtClean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Immagine 8" descr="HyMOLab_color pos.jpg"/>
          <p:cNvPicPr>
            <a:picLocks noChangeAspect="1"/>
          </p:cNvPicPr>
          <p:nvPr/>
        </p:nvPicPr>
        <p:blipFill>
          <a:blip r:embed="rId4" cstate="print"/>
          <a:srcRect l="10473" t="20688" r="10558" b="23183"/>
          <a:stretch>
            <a:fillRect/>
          </a:stretch>
        </p:blipFill>
        <p:spPr>
          <a:xfrm>
            <a:off x="971600" y="5797340"/>
            <a:ext cx="707753" cy="239558"/>
          </a:xfrm>
          <a:prstGeom prst="rect">
            <a:avLst/>
          </a:prstGeom>
        </p:spPr>
      </p:pic>
      <p:pic>
        <p:nvPicPr>
          <p:cNvPr id="11" name="Immagine 10" descr="DH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4112" y="6084512"/>
            <a:ext cx="531040" cy="296816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8009"/>
            <a:ext cx="3357934" cy="91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561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auto">
          <a:xfrm>
            <a:off x="49322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10" name="Rettangolo 9"/>
          <p:cNvSpPr/>
          <p:nvPr/>
        </p:nvSpPr>
        <p:spPr bwMode="auto">
          <a:xfrm>
            <a:off x="6230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11" name="Rettangolo 10"/>
          <p:cNvSpPr/>
          <p:nvPr/>
        </p:nvSpPr>
        <p:spPr bwMode="auto">
          <a:xfrm>
            <a:off x="8282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12" name="Rettangolo 11"/>
          <p:cNvSpPr/>
          <p:nvPr/>
        </p:nvSpPr>
        <p:spPr bwMode="auto">
          <a:xfrm>
            <a:off x="10334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13" name="Rettangolo 12"/>
          <p:cNvSpPr/>
          <p:nvPr/>
        </p:nvSpPr>
        <p:spPr bwMode="auto">
          <a:xfrm>
            <a:off x="12386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16" name="Rettangolo 15"/>
          <p:cNvSpPr/>
          <p:nvPr/>
        </p:nvSpPr>
        <p:spPr bwMode="auto">
          <a:xfrm>
            <a:off x="14438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18" name="Rettangolo 17"/>
          <p:cNvSpPr/>
          <p:nvPr/>
        </p:nvSpPr>
        <p:spPr bwMode="auto">
          <a:xfrm>
            <a:off x="16490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0" name="Rettangolo 19"/>
          <p:cNvSpPr/>
          <p:nvPr/>
        </p:nvSpPr>
        <p:spPr bwMode="auto">
          <a:xfrm>
            <a:off x="18542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1" name="Rettangolo 20"/>
          <p:cNvSpPr/>
          <p:nvPr/>
        </p:nvSpPr>
        <p:spPr bwMode="auto">
          <a:xfrm>
            <a:off x="20594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3" name="Rettangolo 22"/>
          <p:cNvSpPr/>
          <p:nvPr/>
        </p:nvSpPr>
        <p:spPr bwMode="auto">
          <a:xfrm>
            <a:off x="22646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4" name="Rettangolo 23"/>
          <p:cNvSpPr/>
          <p:nvPr/>
        </p:nvSpPr>
        <p:spPr bwMode="auto">
          <a:xfrm>
            <a:off x="24698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5" name="Rettangolo 24"/>
          <p:cNvSpPr/>
          <p:nvPr/>
        </p:nvSpPr>
        <p:spPr bwMode="auto">
          <a:xfrm>
            <a:off x="26750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6" name="Rettangolo 25"/>
          <p:cNvSpPr/>
          <p:nvPr/>
        </p:nvSpPr>
        <p:spPr bwMode="auto">
          <a:xfrm>
            <a:off x="28802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7" name="Rettangolo 26"/>
          <p:cNvSpPr/>
          <p:nvPr/>
        </p:nvSpPr>
        <p:spPr bwMode="auto">
          <a:xfrm>
            <a:off x="30854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8" name="Rettangolo 27"/>
          <p:cNvSpPr/>
          <p:nvPr/>
        </p:nvSpPr>
        <p:spPr bwMode="auto">
          <a:xfrm>
            <a:off x="32906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9" name="Rettangolo 28"/>
          <p:cNvSpPr/>
          <p:nvPr/>
        </p:nvSpPr>
        <p:spPr bwMode="auto">
          <a:xfrm>
            <a:off x="34958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0" name="Rettangolo 29"/>
          <p:cNvSpPr/>
          <p:nvPr/>
        </p:nvSpPr>
        <p:spPr bwMode="auto">
          <a:xfrm>
            <a:off x="37010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1" name="Rettangolo 30"/>
          <p:cNvSpPr/>
          <p:nvPr/>
        </p:nvSpPr>
        <p:spPr bwMode="auto">
          <a:xfrm>
            <a:off x="41114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2" name="Rettangolo 31"/>
          <p:cNvSpPr/>
          <p:nvPr/>
        </p:nvSpPr>
        <p:spPr bwMode="auto">
          <a:xfrm>
            <a:off x="43166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3" name="Rettangolo 32"/>
          <p:cNvSpPr/>
          <p:nvPr/>
        </p:nvSpPr>
        <p:spPr bwMode="auto">
          <a:xfrm>
            <a:off x="45218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4" name="Rettangolo 33"/>
          <p:cNvSpPr/>
          <p:nvPr/>
        </p:nvSpPr>
        <p:spPr bwMode="auto">
          <a:xfrm>
            <a:off x="47270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5" name="Rettangolo 34"/>
          <p:cNvSpPr/>
          <p:nvPr/>
        </p:nvSpPr>
        <p:spPr bwMode="auto">
          <a:xfrm>
            <a:off x="51374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6" name="Rettangolo 35"/>
          <p:cNvSpPr/>
          <p:nvPr/>
        </p:nvSpPr>
        <p:spPr bwMode="auto">
          <a:xfrm>
            <a:off x="53426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7" name="Rettangolo 36"/>
          <p:cNvSpPr/>
          <p:nvPr/>
        </p:nvSpPr>
        <p:spPr bwMode="auto">
          <a:xfrm>
            <a:off x="55478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8" name="Rettangolo 37"/>
          <p:cNvSpPr/>
          <p:nvPr/>
        </p:nvSpPr>
        <p:spPr bwMode="auto">
          <a:xfrm>
            <a:off x="57530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9" name="Rettangolo 38"/>
          <p:cNvSpPr/>
          <p:nvPr/>
        </p:nvSpPr>
        <p:spPr bwMode="auto">
          <a:xfrm>
            <a:off x="59582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0" name="Rettangolo 39"/>
          <p:cNvSpPr/>
          <p:nvPr/>
        </p:nvSpPr>
        <p:spPr bwMode="auto">
          <a:xfrm>
            <a:off x="61634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1" name="Rettangolo 40"/>
          <p:cNvSpPr/>
          <p:nvPr/>
        </p:nvSpPr>
        <p:spPr bwMode="auto">
          <a:xfrm>
            <a:off x="63686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2" name="Rettangolo 41"/>
          <p:cNvSpPr/>
          <p:nvPr/>
        </p:nvSpPr>
        <p:spPr bwMode="auto">
          <a:xfrm>
            <a:off x="65738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3" name="Rettangolo 42"/>
          <p:cNvSpPr/>
          <p:nvPr/>
        </p:nvSpPr>
        <p:spPr bwMode="auto">
          <a:xfrm>
            <a:off x="67790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4" name="Rettangolo 43"/>
          <p:cNvSpPr/>
          <p:nvPr/>
        </p:nvSpPr>
        <p:spPr bwMode="auto">
          <a:xfrm>
            <a:off x="69842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5" name="Rettangolo 44"/>
          <p:cNvSpPr/>
          <p:nvPr/>
        </p:nvSpPr>
        <p:spPr bwMode="auto">
          <a:xfrm>
            <a:off x="71894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6" name="Rettangolo 45"/>
          <p:cNvSpPr/>
          <p:nvPr/>
        </p:nvSpPr>
        <p:spPr bwMode="auto">
          <a:xfrm>
            <a:off x="73946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7" name="Rettangolo 46"/>
          <p:cNvSpPr/>
          <p:nvPr/>
        </p:nvSpPr>
        <p:spPr bwMode="auto">
          <a:xfrm>
            <a:off x="75998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8" name="Rettangolo 47"/>
          <p:cNvSpPr/>
          <p:nvPr/>
        </p:nvSpPr>
        <p:spPr bwMode="auto">
          <a:xfrm>
            <a:off x="78050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9" name="Rettangolo 48"/>
          <p:cNvSpPr/>
          <p:nvPr/>
        </p:nvSpPr>
        <p:spPr bwMode="auto">
          <a:xfrm>
            <a:off x="39062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graphicFrame>
        <p:nvGraphicFramePr>
          <p:cNvPr id="62" name="Tabella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254688"/>
              </p:ext>
            </p:extLst>
          </p:nvPr>
        </p:nvGraphicFramePr>
        <p:xfrm>
          <a:off x="539552" y="1848480"/>
          <a:ext cx="8136904" cy="194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373"/>
                <a:gridCol w="2160240"/>
                <a:gridCol w="1259827"/>
                <a:gridCol w="2880320"/>
                <a:gridCol w="1296144"/>
              </a:tblGrid>
              <a:tr h="370840">
                <a:tc>
                  <a:txBody>
                    <a:bodyPr/>
                    <a:lstStyle/>
                    <a:p>
                      <a:endParaRPr lang="it-IT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Task</a:t>
                      </a:r>
                      <a:endParaRPr lang="it-IT" b="1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</a:t>
                      </a:r>
                      <a:r>
                        <a:rPr lang="it-IT" b="1" baseline="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pan</a:t>
                      </a:r>
                      <a:endParaRPr lang="it-IT" b="1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Validation</a:t>
                      </a:r>
                      <a:r>
                        <a:rPr lang="it-IT" b="1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Vs</a:t>
                      </a:r>
                      <a:endParaRPr lang="it-IT" b="1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State</a:t>
                      </a:r>
                      <a:endParaRPr lang="it-IT" b="1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A</a:t>
                      </a:r>
                      <a:endParaRPr lang="it-IT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Preliminary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validation</a:t>
                      </a:r>
                      <a:endParaRPr lang="it-IT" sz="14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1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year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it-IT" sz="11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(2000)</a:t>
                      </a:r>
                      <a:endParaRPr lang="it-IT" sz="11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Ground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stations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&amp;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buoys</a:t>
                      </a:r>
                      <a:endParaRPr lang="it-IT" sz="14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Completed</a:t>
                      </a:r>
                      <a:endParaRPr lang="it-IT" sz="14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B</a:t>
                      </a:r>
                      <a:endParaRPr lang="it-IT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Extended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validation</a:t>
                      </a:r>
                      <a:endParaRPr lang="it-IT" sz="14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11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years</a:t>
                      </a:r>
                      <a:endParaRPr lang="it-IT" sz="1400" dirty="0" smtClean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it-IT" sz="16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1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(2000</a:t>
                      </a:r>
                      <a:r>
                        <a:rPr lang="it-IT" sz="1100" baseline="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- 2010</a:t>
                      </a:r>
                      <a:r>
                        <a:rPr lang="it-IT" sz="11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)</a:t>
                      </a:r>
                      <a:endParaRPr lang="it-IT" sz="11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Satellites</a:t>
                      </a:r>
                      <a:r>
                        <a:rPr lang="it-IT" sz="16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0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it-IT" sz="10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altimeters</a:t>
                      </a:r>
                      <a:r>
                        <a:rPr lang="it-IT" sz="10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) 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&amp;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buoys</a:t>
                      </a:r>
                      <a:endParaRPr lang="it-IT" sz="1400" dirty="0" smtClean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Completed</a:t>
                      </a:r>
                      <a:endParaRPr lang="it-IT" sz="14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C</a:t>
                      </a:r>
                      <a:endParaRPr lang="it-IT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Further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improvements</a:t>
                      </a:r>
                      <a:endParaRPr lang="it-IT" sz="14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39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years</a:t>
                      </a:r>
                      <a:endParaRPr lang="it-IT" sz="1400" dirty="0" smtClean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it-IT" sz="16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1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(1979 - 2017)</a:t>
                      </a:r>
                      <a:endParaRPr lang="it-IT" sz="11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Satellites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0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it-IT" sz="10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scattero</a:t>
                      </a:r>
                      <a:r>
                        <a:rPr lang="it-IT" sz="10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/alti </a:t>
                      </a:r>
                      <a:r>
                        <a:rPr lang="it-IT" sz="10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meters</a:t>
                      </a:r>
                      <a:r>
                        <a:rPr lang="it-IT" sz="10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)</a:t>
                      </a:r>
                      <a:r>
                        <a:rPr lang="it-IT" sz="1000" baseline="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 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&amp;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buoys</a:t>
                      </a:r>
                      <a:endParaRPr lang="it-IT" sz="1400" dirty="0" smtClean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Continuous</a:t>
                      </a:r>
                      <a:r>
                        <a:rPr lang="it-IT" sz="1400" baseline="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update</a:t>
                      </a:r>
                      <a:endParaRPr lang="it-IT" sz="14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5" name="Rettangolo 64"/>
          <p:cNvSpPr/>
          <p:nvPr/>
        </p:nvSpPr>
        <p:spPr bwMode="auto">
          <a:xfrm>
            <a:off x="4932220" y="4293096"/>
            <a:ext cx="205200" cy="720000"/>
          </a:xfrm>
          <a:prstGeom prst="rect">
            <a:avLst/>
          </a:prstGeom>
          <a:solidFill>
            <a:srgbClr val="66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103" name="Rettangolo 102"/>
          <p:cNvSpPr/>
          <p:nvPr/>
        </p:nvSpPr>
        <p:spPr bwMode="auto">
          <a:xfrm>
            <a:off x="4932220" y="4545678"/>
            <a:ext cx="2257200" cy="251473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6" charset="0"/>
            </a:endParaRPr>
          </a:p>
        </p:txBody>
      </p:sp>
      <p:sp>
        <p:nvSpPr>
          <p:cNvPr id="105" name="Rettangolo 104"/>
          <p:cNvSpPr/>
          <p:nvPr/>
        </p:nvSpPr>
        <p:spPr bwMode="auto">
          <a:xfrm>
            <a:off x="8010220" y="4293679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cxnSp>
        <p:nvCxnSpPr>
          <p:cNvPr id="109" name="Connettore 1 108"/>
          <p:cNvCxnSpPr/>
          <p:nvPr/>
        </p:nvCxnSpPr>
        <p:spPr bwMode="auto">
          <a:xfrm rot="5400000">
            <a:off x="510244" y="5125952"/>
            <a:ext cx="225552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Connettore 1 109"/>
          <p:cNvCxnSpPr/>
          <p:nvPr/>
        </p:nvCxnSpPr>
        <p:spPr bwMode="auto">
          <a:xfrm rot="5400000">
            <a:off x="7154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Connettore 1 110"/>
          <p:cNvCxnSpPr/>
          <p:nvPr/>
        </p:nvCxnSpPr>
        <p:spPr bwMode="auto">
          <a:xfrm rot="5400000">
            <a:off x="2767444" y="5125952"/>
            <a:ext cx="225552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Connettore 1 111"/>
          <p:cNvCxnSpPr/>
          <p:nvPr/>
        </p:nvCxnSpPr>
        <p:spPr bwMode="auto">
          <a:xfrm rot="5400000">
            <a:off x="48194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Connettore 1 112"/>
          <p:cNvCxnSpPr/>
          <p:nvPr/>
        </p:nvCxnSpPr>
        <p:spPr bwMode="auto">
          <a:xfrm rot="5400000">
            <a:off x="6871444" y="5125952"/>
            <a:ext cx="225552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4" name="CasellaDiTesto 113"/>
          <p:cNvSpPr txBox="1"/>
          <p:nvPr/>
        </p:nvSpPr>
        <p:spPr>
          <a:xfrm>
            <a:off x="284797" y="52387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4F81BD"/>
                </a:solidFill>
              </a:rPr>
              <a:t>1979</a:t>
            </a:r>
            <a:endParaRPr lang="it-IT" dirty="0">
              <a:solidFill>
                <a:srgbClr val="4F81BD"/>
              </a:solidFill>
            </a:endParaRPr>
          </a:p>
        </p:txBody>
      </p:sp>
      <p:sp>
        <p:nvSpPr>
          <p:cNvPr id="115" name="CasellaDiTesto 114"/>
          <p:cNvSpPr txBox="1"/>
          <p:nvPr/>
        </p:nvSpPr>
        <p:spPr>
          <a:xfrm>
            <a:off x="2517045" y="52387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4F81BD"/>
                </a:solidFill>
              </a:rPr>
              <a:t>1990</a:t>
            </a:r>
          </a:p>
        </p:txBody>
      </p:sp>
      <p:sp>
        <p:nvSpPr>
          <p:cNvPr id="116" name="CasellaDiTesto 115"/>
          <p:cNvSpPr txBox="1"/>
          <p:nvPr/>
        </p:nvSpPr>
        <p:spPr>
          <a:xfrm>
            <a:off x="4605277" y="52387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4F81BD"/>
                </a:solidFill>
              </a:rPr>
              <a:t>2000</a:t>
            </a:r>
            <a:endParaRPr lang="it-IT" dirty="0">
              <a:solidFill>
                <a:srgbClr val="4F81BD"/>
              </a:solidFill>
            </a:endParaRPr>
          </a:p>
        </p:txBody>
      </p:sp>
      <p:sp>
        <p:nvSpPr>
          <p:cNvPr id="117" name="CasellaDiTesto 116"/>
          <p:cNvSpPr txBox="1"/>
          <p:nvPr/>
        </p:nvSpPr>
        <p:spPr>
          <a:xfrm>
            <a:off x="6643954" y="52387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4F81BD"/>
                </a:solidFill>
              </a:rPr>
              <a:t>2010</a:t>
            </a:r>
            <a:endParaRPr lang="it-IT" dirty="0">
              <a:solidFill>
                <a:srgbClr val="4F81BD"/>
              </a:solidFill>
            </a:endParaRPr>
          </a:p>
        </p:txBody>
      </p:sp>
      <p:sp>
        <p:nvSpPr>
          <p:cNvPr id="118" name="CasellaDiTesto 117"/>
          <p:cNvSpPr txBox="1"/>
          <p:nvPr/>
        </p:nvSpPr>
        <p:spPr>
          <a:xfrm>
            <a:off x="8194853" y="52387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4F81BD"/>
                </a:solidFill>
              </a:rPr>
              <a:t>2017</a:t>
            </a:r>
            <a:endParaRPr lang="it-IT" dirty="0">
              <a:solidFill>
                <a:srgbClr val="4F81BD"/>
              </a:solidFill>
            </a:endParaRPr>
          </a:p>
        </p:txBody>
      </p:sp>
      <p:cxnSp>
        <p:nvCxnSpPr>
          <p:cNvPr id="119" name="Connettore 1 118"/>
          <p:cNvCxnSpPr/>
          <p:nvPr/>
        </p:nvCxnSpPr>
        <p:spPr bwMode="auto">
          <a:xfrm rot="5400000">
            <a:off x="9206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Connettore 1 119"/>
          <p:cNvCxnSpPr/>
          <p:nvPr/>
        </p:nvCxnSpPr>
        <p:spPr bwMode="auto">
          <a:xfrm rot="5400000">
            <a:off x="11258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Connettore 1 120"/>
          <p:cNvCxnSpPr/>
          <p:nvPr/>
        </p:nvCxnSpPr>
        <p:spPr bwMode="auto">
          <a:xfrm rot="5400000">
            <a:off x="13310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Connettore 1 121"/>
          <p:cNvCxnSpPr/>
          <p:nvPr/>
        </p:nvCxnSpPr>
        <p:spPr bwMode="auto">
          <a:xfrm rot="5400000">
            <a:off x="15362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Connettore 1 122"/>
          <p:cNvCxnSpPr/>
          <p:nvPr/>
        </p:nvCxnSpPr>
        <p:spPr bwMode="auto">
          <a:xfrm rot="5400000">
            <a:off x="17414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4" name="Connettore 1 123"/>
          <p:cNvCxnSpPr/>
          <p:nvPr/>
        </p:nvCxnSpPr>
        <p:spPr bwMode="auto">
          <a:xfrm rot="5400000">
            <a:off x="19466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Connettore 1 124"/>
          <p:cNvCxnSpPr/>
          <p:nvPr/>
        </p:nvCxnSpPr>
        <p:spPr bwMode="auto">
          <a:xfrm rot="5400000">
            <a:off x="21518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Connettore 1 125"/>
          <p:cNvCxnSpPr/>
          <p:nvPr/>
        </p:nvCxnSpPr>
        <p:spPr bwMode="auto">
          <a:xfrm rot="5400000">
            <a:off x="23570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Connettore 1 126"/>
          <p:cNvCxnSpPr/>
          <p:nvPr/>
        </p:nvCxnSpPr>
        <p:spPr bwMode="auto">
          <a:xfrm rot="5400000">
            <a:off x="25622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8" name="Connettore 1 127"/>
          <p:cNvCxnSpPr/>
          <p:nvPr/>
        </p:nvCxnSpPr>
        <p:spPr bwMode="auto">
          <a:xfrm rot="5400000">
            <a:off x="29726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Connettore 1 128"/>
          <p:cNvCxnSpPr/>
          <p:nvPr/>
        </p:nvCxnSpPr>
        <p:spPr bwMode="auto">
          <a:xfrm rot="5400000">
            <a:off x="31778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0" name="Connettore 1 129"/>
          <p:cNvCxnSpPr/>
          <p:nvPr/>
        </p:nvCxnSpPr>
        <p:spPr bwMode="auto">
          <a:xfrm rot="5400000">
            <a:off x="33830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Connettore 1 130"/>
          <p:cNvCxnSpPr/>
          <p:nvPr/>
        </p:nvCxnSpPr>
        <p:spPr bwMode="auto">
          <a:xfrm rot="5400000">
            <a:off x="35882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Connettore 1 131"/>
          <p:cNvCxnSpPr/>
          <p:nvPr/>
        </p:nvCxnSpPr>
        <p:spPr bwMode="auto">
          <a:xfrm rot="5400000">
            <a:off x="37934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Connettore 1 132"/>
          <p:cNvCxnSpPr/>
          <p:nvPr/>
        </p:nvCxnSpPr>
        <p:spPr bwMode="auto">
          <a:xfrm rot="5400000">
            <a:off x="39986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4" name="Connettore 1 133"/>
          <p:cNvCxnSpPr/>
          <p:nvPr/>
        </p:nvCxnSpPr>
        <p:spPr bwMode="auto">
          <a:xfrm rot="5400000">
            <a:off x="42038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Connettore 1 134"/>
          <p:cNvCxnSpPr/>
          <p:nvPr/>
        </p:nvCxnSpPr>
        <p:spPr bwMode="auto">
          <a:xfrm rot="5400000">
            <a:off x="44090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6" name="Connettore 1 135"/>
          <p:cNvCxnSpPr/>
          <p:nvPr/>
        </p:nvCxnSpPr>
        <p:spPr bwMode="auto">
          <a:xfrm rot="5400000">
            <a:off x="46142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Connettore 1 136"/>
          <p:cNvCxnSpPr/>
          <p:nvPr/>
        </p:nvCxnSpPr>
        <p:spPr bwMode="auto">
          <a:xfrm rot="5400000">
            <a:off x="4819444" y="5125952"/>
            <a:ext cx="225552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Connettore 1 137"/>
          <p:cNvCxnSpPr/>
          <p:nvPr/>
        </p:nvCxnSpPr>
        <p:spPr bwMode="auto">
          <a:xfrm rot="5400000">
            <a:off x="50246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Connettore 1 138"/>
          <p:cNvCxnSpPr/>
          <p:nvPr/>
        </p:nvCxnSpPr>
        <p:spPr bwMode="auto">
          <a:xfrm rot="5400000">
            <a:off x="5229844" y="5135096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Connettore 1 139"/>
          <p:cNvCxnSpPr/>
          <p:nvPr/>
        </p:nvCxnSpPr>
        <p:spPr bwMode="auto">
          <a:xfrm rot="5400000">
            <a:off x="5435044" y="5135096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Connettore 1 140"/>
          <p:cNvCxnSpPr/>
          <p:nvPr/>
        </p:nvCxnSpPr>
        <p:spPr bwMode="auto">
          <a:xfrm rot="5400000">
            <a:off x="5640244" y="5135096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2" name="Connettore 1 141"/>
          <p:cNvCxnSpPr/>
          <p:nvPr/>
        </p:nvCxnSpPr>
        <p:spPr bwMode="auto">
          <a:xfrm rot="5400000">
            <a:off x="5845444" y="5135096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Connettore 1 142"/>
          <p:cNvCxnSpPr/>
          <p:nvPr/>
        </p:nvCxnSpPr>
        <p:spPr bwMode="auto">
          <a:xfrm rot="5400000">
            <a:off x="6050644" y="5135096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Connettore 1 143"/>
          <p:cNvCxnSpPr/>
          <p:nvPr/>
        </p:nvCxnSpPr>
        <p:spPr bwMode="auto">
          <a:xfrm rot="5400000">
            <a:off x="6255844" y="5135096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Connettore 1 144"/>
          <p:cNvCxnSpPr/>
          <p:nvPr/>
        </p:nvCxnSpPr>
        <p:spPr bwMode="auto">
          <a:xfrm rot="5400000">
            <a:off x="6461044" y="5135096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6" name="Connettore 1 145"/>
          <p:cNvCxnSpPr/>
          <p:nvPr/>
        </p:nvCxnSpPr>
        <p:spPr bwMode="auto">
          <a:xfrm rot="5400000">
            <a:off x="6666244" y="5135096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Connettore 1 146"/>
          <p:cNvCxnSpPr/>
          <p:nvPr/>
        </p:nvCxnSpPr>
        <p:spPr bwMode="auto">
          <a:xfrm rot="5400000">
            <a:off x="70766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8" name="Connettore 1 147"/>
          <p:cNvCxnSpPr/>
          <p:nvPr/>
        </p:nvCxnSpPr>
        <p:spPr bwMode="auto">
          <a:xfrm rot="5400000">
            <a:off x="72818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9" name="Connettore 1 148"/>
          <p:cNvCxnSpPr/>
          <p:nvPr/>
        </p:nvCxnSpPr>
        <p:spPr bwMode="auto">
          <a:xfrm rot="5400000">
            <a:off x="74870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0" name="Connettore 1 149"/>
          <p:cNvCxnSpPr/>
          <p:nvPr/>
        </p:nvCxnSpPr>
        <p:spPr bwMode="auto">
          <a:xfrm rot="5400000">
            <a:off x="76922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2" name="Connettore 1 151"/>
          <p:cNvCxnSpPr/>
          <p:nvPr/>
        </p:nvCxnSpPr>
        <p:spPr bwMode="auto">
          <a:xfrm rot="5400000">
            <a:off x="8102644" y="5135244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5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50810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MWM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88" name="Rettangolo 87"/>
          <p:cNvSpPr/>
          <p:nvPr/>
        </p:nvSpPr>
        <p:spPr bwMode="auto">
          <a:xfrm>
            <a:off x="8194048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89" name="Rettangolo 88"/>
          <p:cNvSpPr/>
          <p:nvPr/>
        </p:nvSpPr>
        <p:spPr bwMode="auto">
          <a:xfrm>
            <a:off x="8399248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108" name="Rettangolo 107"/>
          <p:cNvSpPr/>
          <p:nvPr/>
        </p:nvSpPr>
        <p:spPr bwMode="auto">
          <a:xfrm>
            <a:off x="633610" y="4779176"/>
            <a:ext cx="7970838" cy="234000"/>
          </a:xfrm>
          <a:prstGeom prst="rect">
            <a:avLst/>
          </a:prstGeom>
          <a:solidFill>
            <a:srgbClr val="4F81B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6" charset="0"/>
            </a:endParaRPr>
          </a:p>
        </p:txBody>
      </p:sp>
      <p:cxnSp>
        <p:nvCxnSpPr>
          <p:cNvPr id="90" name="Connettore 1 89"/>
          <p:cNvCxnSpPr/>
          <p:nvPr/>
        </p:nvCxnSpPr>
        <p:spPr bwMode="auto">
          <a:xfrm rot="5400000">
            <a:off x="8275647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Connettore 1 90"/>
          <p:cNvCxnSpPr/>
          <p:nvPr/>
        </p:nvCxnSpPr>
        <p:spPr bwMode="auto">
          <a:xfrm rot="5400000">
            <a:off x="8491672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Connettore 1 91"/>
          <p:cNvCxnSpPr/>
          <p:nvPr/>
        </p:nvCxnSpPr>
        <p:spPr bwMode="auto">
          <a:xfrm rot="5400000">
            <a:off x="7915607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6012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ttangolo 52"/>
          <p:cNvSpPr/>
          <p:nvPr/>
        </p:nvSpPr>
        <p:spPr bwMode="auto">
          <a:xfrm>
            <a:off x="0" y="1141513"/>
            <a:ext cx="229297" cy="5135190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49" name="CasellaDiTesto 248"/>
          <p:cNvSpPr txBox="1"/>
          <p:nvPr/>
        </p:nvSpPr>
        <p:spPr>
          <a:xfrm rot="-5400000">
            <a:off x="-302131" y="3448663"/>
            <a:ext cx="808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rgbClr val="15476E"/>
                </a:solidFill>
              </a:rPr>
              <a:t>Phase</a:t>
            </a:r>
            <a:r>
              <a:rPr lang="it-IT" sz="1200" dirty="0" smtClean="0">
                <a:solidFill>
                  <a:srgbClr val="15476E"/>
                </a:solidFill>
              </a:rPr>
              <a:t>  B</a:t>
            </a:r>
            <a:endParaRPr lang="it-IT" sz="1200" dirty="0">
              <a:solidFill>
                <a:srgbClr val="15476E"/>
              </a:solidFill>
            </a:endParaRPr>
          </a:p>
        </p:txBody>
      </p:sp>
      <p:pic>
        <p:nvPicPr>
          <p:cNvPr id="16" name="Segnaposto contenuto 5" descr="ENVISAT_2002-200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9248" y="1092127"/>
            <a:ext cx="4297680" cy="2528047"/>
          </a:xfrm>
          <a:prstGeom prst="rect">
            <a:avLst/>
          </a:prstGeom>
        </p:spPr>
      </p:pic>
      <p:pic>
        <p:nvPicPr>
          <p:cNvPr id="21" name="Immagine 20" descr="Jason1_2001-200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40256" y="1092974"/>
            <a:ext cx="4296240" cy="2527200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569337" y="2998379"/>
            <a:ext cx="2072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GEOSAT</a:t>
            </a:r>
            <a:endParaRPr lang="it-IT" dirty="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5076552" y="2998379"/>
            <a:ext cx="2072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  <a:latin typeface="Arial Narrow" panose="020B0606020202030204" pitchFamily="34" charset="0"/>
              </a:rPr>
              <a:t>Jason-1</a:t>
            </a:r>
            <a:endParaRPr lang="it-IT" dirty="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24" name="Tabell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759450"/>
              </p:ext>
            </p:extLst>
          </p:nvPr>
        </p:nvGraphicFramePr>
        <p:xfrm>
          <a:off x="807076" y="3943467"/>
          <a:ext cx="4701028" cy="19011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4684"/>
                <a:gridCol w="3096344"/>
              </a:tblGrid>
              <a:tr h="382486"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Satellites</a:t>
                      </a:r>
                      <a:endParaRPr lang="it-IT" b="1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b="1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Characteristics</a:t>
                      </a:r>
                      <a:endParaRPr lang="it-IT" b="1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1518702">
                <a:tc>
                  <a:txBody>
                    <a:bodyPr/>
                    <a:lstStyle/>
                    <a:p>
                      <a:pPr marL="342900" lvl="3" indent="-342900" algn="l">
                        <a:buFont typeface="+mj-lt"/>
                        <a:buAutoNum type="arabicPeriod"/>
                      </a:pP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ENVISAT</a:t>
                      </a:r>
                    </a:p>
                    <a:p>
                      <a:pPr marL="342900" lvl="3" indent="-342900" algn="l">
                        <a:buFont typeface="+mj-lt"/>
                        <a:buAutoNum type="arabicPeriod"/>
                      </a:pP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ERS-2</a:t>
                      </a:r>
                    </a:p>
                    <a:p>
                      <a:pPr marL="342900" lvl="3" indent="-342900" algn="l">
                        <a:buFont typeface="+mj-lt"/>
                        <a:buAutoNum type="arabicPeriod"/>
                      </a:pP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GEOSAT</a:t>
                      </a:r>
                    </a:p>
                    <a:p>
                      <a:pPr marL="342900" lvl="3" indent="-342900" algn="l">
                        <a:buFont typeface="+mj-lt"/>
                        <a:buAutoNum type="arabicPeriod"/>
                      </a:pP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Jason-1</a:t>
                      </a:r>
                    </a:p>
                    <a:p>
                      <a:pPr marL="342900" lvl="3" indent="-342900" algn="l">
                        <a:buFont typeface="+mj-lt"/>
                        <a:buAutoNum type="arabicPeriod"/>
                      </a:pP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Jason-2</a:t>
                      </a:r>
                    </a:p>
                    <a:p>
                      <a:pPr marL="342900" lvl="3" indent="-342900" algn="l">
                        <a:buFont typeface="+mj-lt"/>
                        <a:buAutoNum type="arabicPeriod"/>
                      </a:pP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TOPEX</a:t>
                      </a:r>
                      <a:endParaRPr lang="it-IT" sz="14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Altimeters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(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sensors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)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Ground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speed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: ≈ 7 km/s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Repeat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cycle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: 10 ÷ 30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days</a:t>
                      </a:r>
                      <a:endParaRPr lang="it-IT" sz="1400" dirty="0" smtClean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Ground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track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separation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:  80 ÷ 300 km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Significant</a:t>
                      </a:r>
                      <a:r>
                        <a:rPr lang="it-IT" sz="1400" baseline="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400" baseline="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wave</a:t>
                      </a:r>
                      <a:r>
                        <a:rPr lang="it-IT" sz="1400" baseline="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400" baseline="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height</a:t>
                      </a:r>
                      <a:endParaRPr lang="it-IT" sz="1400" baseline="0" dirty="0" smtClean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it-IT" sz="1400" baseline="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Wind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speed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sp>
        <p:nvSpPr>
          <p:cNvPr id="25" name="CasellaDiTesto 24"/>
          <p:cNvSpPr txBox="1"/>
          <p:nvPr/>
        </p:nvSpPr>
        <p:spPr>
          <a:xfrm>
            <a:off x="402805" y="3479424"/>
            <a:ext cx="1131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DATA SOURCE:</a:t>
            </a:r>
            <a:endParaRPr lang="it-IT" sz="1200" b="1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680143" y="3479424"/>
            <a:ext cx="16830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15476E"/>
                </a:solidFill>
              </a:rPr>
              <a:t>http://cersat.ifremer.fr/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6" t="23567" r="27449" b="36518"/>
          <a:stretch/>
        </p:blipFill>
        <p:spPr bwMode="auto">
          <a:xfrm>
            <a:off x="6492240" y="4300411"/>
            <a:ext cx="1899656" cy="1579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6814745" y="3963155"/>
            <a:ext cx="1218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Parameters</a:t>
            </a:r>
            <a:endParaRPr lang="it-IT" b="1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Rettangolo 4"/>
          <p:cNvSpPr/>
          <p:nvPr/>
        </p:nvSpPr>
        <p:spPr bwMode="auto">
          <a:xfrm>
            <a:off x="6444209" y="3937300"/>
            <a:ext cx="1947687" cy="1942501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15476E"/>
              </a:solidFill>
              <a:effectLst/>
              <a:latin typeface="Arial" pitchFamily="-106" charset="0"/>
            </a:endParaRPr>
          </a:p>
        </p:txBody>
      </p:sp>
      <p:cxnSp>
        <p:nvCxnSpPr>
          <p:cNvPr id="7" name="Connettore 1 6"/>
          <p:cNvCxnSpPr/>
          <p:nvPr/>
        </p:nvCxnSpPr>
        <p:spPr bwMode="auto">
          <a:xfrm>
            <a:off x="6444208" y="4332487"/>
            <a:ext cx="1947687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50810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MWM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98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ttangolo 52"/>
          <p:cNvSpPr/>
          <p:nvPr/>
        </p:nvSpPr>
        <p:spPr bwMode="auto">
          <a:xfrm>
            <a:off x="0" y="1124744"/>
            <a:ext cx="229297" cy="5135190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49" name="CasellaDiTesto 248"/>
          <p:cNvSpPr txBox="1"/>
          <p:nvPr/>
        </p:nvSpPr>
        <p:spPr>
          <a:xfrm rot="-5400000">
            <a:off x="-302131" y="3431894"/>
            <a:ext cx="808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rgbClr val="15476E"/>
                </a:solidFill>
              </a:rPr>
              <a:t>Phase</a:t>
            </a:r>
            <a:r>
              <a:rPr lang="it-IT" sz="1200" dirty="0" smtClean="0">
                <a:solidFill>
                  <a:srgbClr val="15476E"/>
                </a:solidFill>
              </a:rPr>
              <a:t>  B</a:t>
            </a:r>
            <a:endParaRPr lang="it-IT" sz="1200" dirty="0">
              <a:solidFill>
                <a:srgbClr val="15476E"/>
              </a:solidFill>
            </a:endParaRPr>
          </a:p>
        </p:txBody>
      </p:sp>
      <p:pic>
        <p:nvPicPr>
          <p:cNvPr id="11" name="Immagine 10" descr="12.png"/>
          <p:cNvPicPr>
            <a:picLocks noChangeAspect="1"/>
          </p:cNvPicPr>
          <p:nvPr/>
        </p:nvPicPr>
        <p:blipFill>
          <a:blip r:embed="rId3" cstate="print"/>
          <a:srcRect t="5349" r="43504"/>
          <a:stretch>
            <a:fillRect/>
          </a:stretch>
        </p:blipFill>
        <p:spPr>
          <a:xfrm>
            <a:off x="1563872" y="2021807"/>
            <a:ext cx="2766060" cy="2725959"/>
          </a:xfrm>
          <a:prstGeom prst="rect">
            <a:avLst/>
          </a:prstGeom>
        </p:spPr>
      </p:pic>
      <p:grpSp>
        <p:nvGrpSpPr>
          <p:cNvPr id="12" name="Gruppo 11"/>
          <p:cNvGrpSpPr/>
          <p:nvPr/>
        </p:nvGrpSpPr>
        <p:grpSpPr>
          <a:xfrm>
            <a:off x="4519005" y="2021807"/>
            <a:ext cx="3005323" cy="2725959"/>
            <a:chOff x="3221833" y="1859280"/>
            <a:chExt cx="3005323" cy="2725959"/>
          </a:xfrm>
        </p:grpSpPr>
        <p:pic>
          <p:nvPicPr>
            <p:cNvPr id="13" name="Immagine 12" descr="hs_MED_03011311.png"/>
            <p:cNvPicPr>
              <a:picLocks noChangeAspect="1"/>
            </p:cNvPicPr>
            <p:nvPr/>
          </p:nvPicPr>
          <p:blipFill>
            <a:blip r:embed="rId4" cstate="print"/>
            <a:srcRect l="93743" b="7513"/>
            <a:stretch>
              <a:fillRect/>
            </a:stretch>
          </p:blipFill>
          <p:spPr>
            <a:xfrm>
              <a:off x="5922168" y="1859280"/>
              <a:ext cx="287208" cy="2497359"/>
            </a:xfrm>
            <a:prstGeom prst="rect">
              <a:avLst/>
            </a:prstGeom>
          </p:spPr>
        </p:pic>
        <p:pic>
          <p:nvPicPr>
            <p:cNvPr id="16" name="Immagine 15" descr="hs_MED_03011311.png"/>
            <p:cNvPicPr>
              <a:picLocks noChangeAspect="1"/>
            </p:cNvPicPr>
            <p:nvPr/>
          </p:nvPicPr>
          <p:blipFill>
            <a:blip r:embed="rId4" cstate="print"/>
            <a:srcRect l="86367" t="92268" r="7290" b="2682"/>
            <a:stretch>
              <a:fillRect/>
            </a:stretch>
          </p:blipFill>
          <p:spPr>
            <a:xfrm>
              <a:off x="5912354" y="4388165"/>
              <a:ext cx="314802" cy="147438"/>
            </a:xfrm>
            <a:prstGeom prst="rect">
              <a:avLst/>
            </a:prstGeom>
          </p:spPr>
        </p:pic>
        <p:pic>
          <p:nvPicPr>
            <p:cNvPr id="20" name="Immagine 19" descr="hs_MED_03011311.png"/>
            <p:cNvPicPr>
              <a:picLocks noChangeAspect="1"/>
            </p:cNvPicPr>
            <p:nvPr/>
          </p:nvPicPr>
          <p:blipFill>
            <a:blip r:embed="rId4" cstate="print"/>
            <a:srcRect t="6496" r="44846"/>
            <a:stretch>
              <a:fillRect/>
            </a:stretch>
          </p:blipFill>
          <p:spPr>
            <a:xfrm>
              <a:off x="3221833" y="1892300"/>
              <a:ext cx="2700335" cy="2692939"/>
            </a:xfrm>
            <a:prstGeom prst="rect">
              <a:avLst/>
            </a:prstGeom>
          </p:spPr>
        </p:pic>
      </p:grpSp>
      <p:sp>
        <p:nvSpPr>
          <p:cNvPr id="21" name="CasellaDiTesto 20"/>
          <p:cNvSpPr txBox="1"/>
          <p:nvPr/>
        </p:nvSpPr>
        <p:spPr>
          <a:xfrm>
            <a:off x="3098184" y="1520547"/>
            <a:ext cx="2947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Co-location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comparison</a:t>
            </a:r>
            <a:endParaRPr lang="it-IT" b="1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2" name="Connettore 1 21"/>
          <p:cNvCxnSpPr/>
          <p:nvPr/>
        </p:nvCxnSpPr>
        <p:spPr bwMode="auto">
          <a:xfrm>
            <a:off x="3497314" y="3883670"/>
            <a:ext cx="2658862" cy="381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3" name="CasellaDiTesto 22"/>
          <p:cNvSpPr txBox="1"/>
          <p:nvPr/>
        </p:nvSpPr>
        <p:spPr>
          <a:xfrm>
            <a:off x="1547664" y="4531742"/>
            <a:ext cx="2947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Satellite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track</a:t>
            </a:r>
            <a:endParaRPr lang="it-IT" b="1" dirty="0" smtClean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algn="ctr"/>
            <a:endParaRPr lang="it-IT" b="1" dirty="0" smtClean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4499992" y="4614804"/>
            <a:ext cx="2947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Model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grid</a:t>
            </a:r>
            <a:endParaRPr lang="it-IT" b="1" dirty="0" smtClean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algn="ctr"/>
            <a:endParaRPr lang="it-IT" b="1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5" name="Connettore 1 24"/>
          <p:cNvCxnSpPr/>
          <p:nvPr/>
        </p:nvCxnSpPr>
        <p:spPr bwMode="auto">
          <a:xfrm>
            <a:off x="3577706" y="5251822"/>
            <a:ext cx="1719094" cy="931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" name="CasellaDiTesto 3"/>
          <p:cNvSpPr txBox="1"/>
          <p:nvPr/>
        </p:nvSpPr>
        <p:spPr>
          <a:xfrm>
            <a:off x="5296800" y="4963790"/>
            <a:ext cx="2903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co-location 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(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interpolation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on model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grid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)</a:t>
            </a:r>
            <a:endParaRPr lang="it-IT" sz="1200" dirty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co-location + </a:t>
            </a:r>
            <a:r>
              <a:rPr lang="it-IT" sz="16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relaxation</a:t>
            </a:r>
            <a:endParaRPr lang="it-IT" sz="1600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388878" y="5070350"/>
            <a:ext cx="1099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rgbClr val="15476E"/>
                </a:solidFill>
              </a:rPr>
              <a:t>t, </a:t>
            </a:r>
            <a:r>
              <a:rPr lang="it-IT" sz="1600" dirty="0">
                <a:solidFill>
                  <a:srgbClr val="15476E"/>
                </a:solidFill>
                <a:latin typeface="Symbol" panose="05050102010706020507" pitchFamily="18" charset="2"/>
              </a:rPr>
              <a:t>l</a:t>
            </a:r>
            <a:r>
              <a:rPr lang="it-IT" sz="1600" dirty="0">
                <a:solidFill>
                  <a:srgbClr val="15476E"/>
                </a:solidFill>
              </a:rPr>
              <a:t>(t), </a:t>
            </a:r>
            <a:r>
              <a:rPr lang="it-IT" sz="1600" dirty="0">
                <a:solidFill>
                  <a:srgbClr val="15476E"/>
                </a:solidFill>
                <a:latin typeface="Symbol" panose="05050102010706020507" pitchFamily="18" charset="2"/>
              </a:rPr>
              <a:t>j</a:t>
            </a:r>
            <a:r>
              <a:rPr lang="it-IT" sz="1600" dirty="0">
                <a:solidFill>
                  <a:srgbClr val="15476E"/>
                </a:solidFill>
              </a:rPr>
              <a:t>(t</a:t>
            </a:r>
            <a:r>
              <a:rPr lang="it-IT" sz="1600" dirty="0" smtClean="0">
                <a:solidFill>
                  <a:srgbClr val="15476E"/>
                </a:solidFill>
              </a:rPr>
              <a:t>)</a:t>
            </a:r>
            <a:endParaRPr lang="it-IT" sz="1600" dirty="0">
              <a:solidFill>
                <a:srgbClr val="15476E"/>
              </a:solidFill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50810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MWM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83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ttangolo 52"/>
          <p:cNvSpPr/>
          <p:nvPr/>
        </p:nvSpPr>
        <p:spPr bwMode="auto">
          <a:xfrm>
            <a:off x="0" y="1141513"/>
            <a:ext cx="229297" cy="5135190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49" name="CasellaDiTesto 248"/>
          <p:cNvSpPr txBox="1"/>
          <p:nvPr/>
        </p:nvSpPr>
        <p:spPr>
          <a:xfrm rot="-5400000">
            <a:off x="-302131" y="3448663"/>
            <a:ext cx="808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rgbClr val="15476E"/>
                </a:solidFill>
              </a:rPr>
              <a:t>Phase</a:t>
            </a:r>
            <a:r>
              <a:rPr lang="it-IT" sz="1200" dirty="0" smtClean="0">
                <a:solidFill>
                  <a:srgbClr val="15476E"/>
                </a:solidFill>
              </a:rPr>
              <a:t>  B</a:t>
            </a:r>
            <a:endParaRPr lang="it-IT" sz="1200" dirty="0">
              <a:solidFill>
                <a:srgbClr val="15476E"/>
              </a:solidFill>
            </a:endParaRPr>
          </a:p>
        </p:txBody>
      </p:sp>
      <p:graphicFrame>
        <p:nvGraphicFramePr>
          <p:cNvPr id="21" name="Tabell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271182"/>
              </p:ext>
            </p:extLst>
          </p:nvPr>
        </p:nvGraphicFramePr>
        <p:xfrm>
          <a:off x="323528" y="1236143"/>
          <a:ext cx="8651304" cy="47210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5652"/>
                <a:gridCol w="4325652"/>
              </a:tblGrid>
              <a:tr h="382508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Wind</a:t>
                      </a:r>
                      <a:r>
                        <a:rPr lang="it-IT" baseline="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baseline="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speed</a:t>
                      </a:r>
                      <a:r>
                        <a:rPr lang="it-IT" baseline="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(10 m)</a:t>
                      </a:r>
                      <a:endParaRPr lang="it-IT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Significant</a:t>
                      </a:r>
                      <a:r>
                        <a:rPr lang="it-IT" baseline="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baseline="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w</a:t>
                      </a:r>
                      <a:r>
                        <a:rPr lang="it-IT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ave</a:t>
                      </a:r>
                      <a:r>
                        <a:rPr lang="it-IT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height</a:t>
                      </a:r>
                      <a:endParaRPr lang="it-IT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338588">
                <a:tc>
                  <a:txBody>
                    <a:bodyPr/>
                    <a:lstStyle/>
                    <a:p>
                      <a:endParaRPr lang="it-IT" dirty="0" smtClean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  <a:p>
                      <a:endParaRPr lang="it-IT" dirty="0" smtClean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  <a:p>
                      <a:endParaRPr lang="it-IT" dirty="0" smtClean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  <a:p>
                      <a:endParaRPr lang="it-IT" dirty="0" smtClean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  <a:p>
                      <a:endParaRPr lang="it-IT" dirty="0" smtClean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  <a:p>
                      <a:endParaRPr lang="it-IT" dirty="0" smtClean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  <a:p>
                      <a:endParaRPr lang="it-IT" dirty="0" smtClean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  <a:p>
                      <a:endParaRPr lang="it-IT" dirty="0" smtClean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  <a:p>
                      <a:endParaRPr lang="it-IT" dirty="0" smtClean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  <a:p>
                      <a:endParaRPr lang="it-IT" dirty="0" smtClean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  <a:p>
                      <a:endParaRPr lang="it-IT" dirty="0" smtClean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  <a:p>
                      <a:endParaRPr lang="it-IT" dirty="0" smtClean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  <a:p>
                      <a:endParaRPr lang="it-IT" dirty="0" smtClean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  <a:p>
                      <a:endParaRPr lang="it-IT" dirty="0" smtClean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  <a:p>
                      <a:endParaRPr lang="it-IT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2" name="Immagine 21" descr="ENVISAT_WIND.dat_0h_0deg.eps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387" y="1801549"/>
            <a:ext cx="4094481" cy="4094481"/>
          </a:xfrm>
          <a:prstGeom prst="rect">
            <a:avLst/>
          </a:prstGeom>
        </p:spPr>
      </p:pic>
      <p:pic>
        <p:nvPicPr>
          <p:cNvPr id="23" name="Segnaposto contenuto 5" descr="ENVISAT_WAVE.dat_0h_0deg.eps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3831" y="1801549"/>
            <a:ext cx="4094481" cy="4094481"/>
          </a:xfrm>
          <a:prstGeom prst="rect">
            <a:avLst/>
          </a:prstGeom>
        </p:spPr>
      </p:pic>
      <p:pic>
        <p:nvPicPr>
          <p:cNvPr id="24" name="Immagine 23" descr="ENVISAT_WAVE.dat_3h_0.1deg.eps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5112" y="1801549"/>
            <a:ext cx="4093200" cy="4093200"/>
          </a:xfrm>
          <a:prstGeom prst="rect">
            <a:avLst/>
          </a:prstGeom>
        </p:spPr>
      </p:pic>
      <p:pic>
        <p:nvPicPr>
          <p:cNvPr id="25" name="Immagine 24" descr="ENVISAT_WIND.dat_3h_0.1deg.eps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2668" y="1801549"/>
            <a:ext cx="4093200" cy="40932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02821" y="1678434"/>
            <a:ext cx="981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ENVISAT</a:t>
            </a:r>
            <a:endParaRPr lang="it-IT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655221" y="5628631"/>
            <a:ext cx="896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co-location</a:t>
            </a:r>
            <a:endParaRPr lang="it-IT" sz="1400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635439" y="5641503"/>
            <a:ext cx="1704313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co-location +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relaxation</a:t>
            </a:r>
            <a:endParaRPr lang="it-IT" sz="1400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50810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MWM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54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ttangolo 52"/>
          <p:cNvSpPr/>
          <p:nvPr/>
        </p:nvSpPr>
        <p:spPr bwMode="auto">
          <a:xfrm>
            <a:off x="0" y="1141513"/>
            <a:ext cx="229297" cy="5135190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49" name="CasellaDiTesto 248"/>
          <p:cNvSpPr txBox="1"/>
          <p:nvPr/>
        </p:nvSpPr>
        <p:spPr>
          <a:xfrm rot="-5400000">
            <a:off x="-302131" y="3448663"/>
            <a:ext cx="808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rgbClr val="15476E"/>
                </a:solidFill>
              </a:rPr>
              <a:t>Phase</a:t>
            </a:r>
            <a:r>
              <a:rPr lang="it-IT" sz="1200" dirty="0" smtClean="0">
                <a:solidFill>
                  <a:srgbClr val="15476E"/>
                </a:solidFill>
              </a:rPr>
              <a:t>  B</a:t>
            </a:r>
            <a:endParaRPr lang="it-IT" sz="1200" dirty="0">
              <a:solidFill>
                <a:srgbClr val="15476E"/>
              </a:solidFill>
            </a:endParaRPr>
          </a:p>
        </p:txBody>
      </p:sp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897164"/>
              </p:ext>
            </p:extLst>
          </p:nvPr>
        </p:nvGraphicFramePr>
        <p:xfrm>
          <a:off x="323528" y="1236143"/>
          <a:ext cx="8651304" cy="47002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5652"/>
                <a:gridCol w="4325652"/>
              </a:tblGrid>
              <a:tr h="380821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Wind</a:t>
                      </a:r>
                      <a:r>
                        <a:rPr lang="it-IT" baseline="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baseline="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speed</a:t>
                      </a:r>
                      <a:r>
                        <a:rPr lang="it-IT" baseline="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(10 m)</a:t>
                      </a:r>
                      <a:endParaRPr lang="it-IT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Significant</a:t>
                      </a:r>
                      <a:r>
                        <a:rPr lang="it-IT" baseline="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baseline="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w</a:t>
                      </a:r>
                      <a:r>
                        <a:rPr lang="it-IT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ave</a:t>
                      </a:r>
                      <a:r>
                        <a:rPr lang="it-IT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height</a:t>
                      </a:r>
                      <a:endParaRPr lang="it-IT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319445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endParaRPr lang="it-IT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Immagine 12" descr="ENVISAT_WIND.dat_0h_0deg.eps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7519" y="1812207"/>
            <a:ext cx="4094481" cy="4094481"/>
          </a:xfrm>
          <a:prstGeom prst="rect">
            <a:avLst/>
          </a:prstGeom>
        </p:spPr>
      </p:pic>
      <p:pic>
        <p:nvPicPr>
          <p:cNvPr id="16" name="Segnaposto contenuto 5" descr="ENVISAT_WAVE.dat_0h_0deg.eps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97999" y="1812207"/>
            <a:ext cx="4094481" cy="4094481"/>
          </a:xfrm>
          <a:prstGeom prst="rect">
            <a:avLst/>
          </a:prstGeom>
        </p:spPr>
      </p:pic>
      <p:pic>
        <p:nvPicPr>
          <p:cNvPr id="20" name="Immagine 19" descr="Jason1_WAVE.dat_3h_0.1deg.eps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99280" y="1812207"/>
            <a:ext cx="4093200" cy="4093200"/>
          </a:xfrm>
          <a:prstGeom prst="rect">
            <a:avLst/>
          </a:prstGeom>
        </p:spPr>
      </p:pic>
      <p:pic>
        <p:nvPicPr>
          <p:cNvPr id="21" name="Immagine 20" descr="Jason1_WIND.dat_3h_0.1deg.eps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0" y="1812207"/>
            <a:ext cx="4093200" cy="4093200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441157" y="1678434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JASON-1</a:t>
            </a:r>
            <a:endParaRPr lang="it-IT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593557" y="5628631"/>
            <a:ext cx="896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co-location</a:t>
            </a:r>
            <a:endParaRPr lang="it-IT" sz="1400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593557" y="5629216"/>
            <a:ext cx="1704313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co-location +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relaxation</a:t>
            </a:r>
            <a:endParaRPr lang="it-IT" sz="1400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50810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MWM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07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61662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WHY / Where / when</a:t>
            </a: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t="51470" r="4392" b="4337"/>
          <a:stretch/>
        </p:blipFill>
        <p:spPr bwMode="auto">
          <a:xfrm>
            <a:off x="3635896" y="3501008"/>
            <a:ext cx="5400600" cy="2960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sellaDiTesto 25"/>
          <p:cNvSpPr txBox="1"/>
          <p:nvPr/>
        </p:nvSpPr>
        <p:spPr>
          <a:xfrm>
            <a:off x="395536" y="3734450"/>
            <a:ext cx="352839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50" indent="-1079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Weekly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(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Mediterranean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)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route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(1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cycle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) with a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given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ship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speed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profile</a:t>
            </a:r>
            <a:endParaRPr lang="it-IT" sz="1400" dirty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marL="107950" indent="-1079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Period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covered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: 1979-2015 (1872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cycles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)</a:t>
            </a:r>
            <a:endParaRPr lang="it-IT" sz="1400" dirty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marL="107950" indent="-1079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Met-ocean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(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wind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/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waves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) database         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HyMOLab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+ DHI  (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hourly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– geo.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resol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. 0.1</a:t>
            </a:r>
            <a:r>
              <a:rPr lang="it-IT" sz="1400" baseline="30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o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)</a:t>
            </a:r>
            <a:endParaRPr lang="it-IT" sz="1400" dirty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marL="107950" indent="-1079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For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every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mark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, compute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added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resistance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at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time/position of the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ship</a:t>
            </a:r>
            <a:endParaRPr lang="it-IT" sz="1400" u="sng" dirty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marL="107950" indent="-1079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Count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the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number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of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events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with </a:t>
            </a:r>
            <a:r>
              <a:rPr lang="it-IT" sz="1400" u="sng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added</a:t>
            </a:r>
            <a:r>
              <a:rPr lang="it-IT" sz="1400" u="sng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u="sng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power</a:t>
            </a:r>
            <a:r>
              <a:rPr lang="it-IT" sz="1400" u="sng" dirty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in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waves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greater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than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XX%</a:t>
            </a:r>
            <a:endParaRPr lang="it-IT" sz="1400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126" y="1330257"/>
            <a:ext cx="2982306" cy="216024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78" y="1338576"/>
            <a:ext cx="4201798" cy="21624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Rettangolo 14"/>
          <p:cNvSpPr/>
          <p:nvPr/>
        </p:nvSpPr>
        <p:spPr bwMode="auto">
          <a:xfrm>
            <a:off x="3821764" y="1618288"/>
            <a:ext cx="894252" cy="801504"/>
          </a:xfrm>
          <a:prstGeom prst="rect">
            <a:avLst/>
          </a:prstGeom>
          <a:solidFill>
            <a:srgbClr val="FFC000">
              <a:alpha val="38000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6" charset="0"/>
            </a:endParaRPr>
          </a:p>
        </p:txBody>
      </p:sp>
      <p:cxnSp>
        <p:nvCxnSpPr>
          <p:cNvPr id="16" name="Connettore 2 15"/>
          <p:cNvCxnSpPr/>
          <p:nvPr/>
        </p:nvCxnSpPr>
        <p:spPr bwMode="auto">
          <a:xfrm>
            <a:off x="4716016" y="2019040"/>
            <a:ext cx="762110" cy="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CasellaDiTesto 17"/>
          <p:cNvSpPr txBox="1"/>
          <p:nvPr/>
        </p:nvSpPr>
        <p:spPr>
          <a:xfrm>
            <a:off x="107504" y="908720"/>
            <a:ext cx="3875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1) –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Added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power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in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waves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: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ship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design  </a:t>
            </a:r>
            <a:endParaRPr lang="it-IT" b="1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81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0" descr="data:image/jpeg;base64,/9j/4AAQSkZJRgABAQAAAQABAAD/2wCEAAkGBxMSEhUUEhQTFhUVGBkYFBYVFhYUGhYWFR8YGBccGRcZHighGB4lHBcYIjEhJSkrLi4vFyAzODMsNygtLisBCgoKDg0OGhAQGzQlICQsLjQsMC00LDQ1Ly8tLS0sLywsLCw3LCwsLCwsLCwsLCw0LCwsLCwsLCwsLCwsLCwsLP/AABEIAGsB1wMBEQACEQEDEQH/xAAcAAEAAgMBAQEAAAAAAAAAAAAABgcCBAUDCAH/xABIEAABAgMBCA0LAwMDBQAAAAABAAIDBBESBQYHITEyUXEXIjRBVGFygZGSk7HSExRSc4KDobLBw9EWQlMVIzNiosJDRGOj4f/EABoBAQACAwEAAAAAAAAAAAAAAAAEBQEDBgL/xAA0EQACAQEEBggGAwEBAAAAAAAAAQIDBAURMRIUITJBURMVUmFxgaGxMzSRwdHhIkLwQ/H/2gAMAwEAAhEDEQA/ALxQBAEAQBAEAQBAEAQBAEAQBAEAQBAEAQBAEAQBAEAQBAEAQBAEAQBAEAQBAEAQBAEAQBAEAQBAEAQBAEAQBAEAQBAEAQBAEAQBAEAQBAEAQBAEAQBAEAQBAEAQBAEAQBAEAQBAEAQBAEAQBAEAQBAEAQBAEAQBAEAQBAEAQBAEAQBAEAQBAEAQBAEAQBAEAQBAEAQBAEAQHPuvdqBLNtRnhtcjcrnamjGdeReowcsjRXtNOisZvAhs9hKx0gwMW86I7/i38qQrNzZUVL67Efr+P2ct+ESbORsEew76uXvV4kZ3zX5L1/JkzCJNjK2CfZcP+SavEyr5r8l6/k35XCW7/qQAdJY8j4EHvXh2bkzfC+3/AGh9GTm490WzMFkZgcGvrQOpUUJByE6FHlHReBc0KyrU1OOTNxeTcQCdwiuhxHs83abDnNr5QitkkVzeJSVZ8VjiUVS+HCbjoZPn+jw2THcHb2h8Kzq3eeOu32PX9ElvRvjM6IhMMMsFoxOtVtV4hoWqrT0CysNsdpTeGGBIVqJxG7775zJGGBDD/KB2V1mlmzxGucttKlp4lfbrc7No/wAcccSO7JjuDt7Q+FbdW7yv67fY9f0Nkx3B29ofCmrd467fY9f0Nkx3B29ofCmrd467fY9f0Nkx3B29ofCmrd467fY9f0Nkx3B29ofCmrd467fY9f0Sa9G+IzrYjjDDLBAxOtVqCdAWqrT0GWVhtjtMW8MMDvPdQE6AtRNbwRXeyY7g7e0PhUrVu8oOu32PX9DZMdwdvaHwpq3eOu32PX9DZMdwdvaHwpq3eOu32PX9FgysdsRjXtNWvAc08RFQozWDwL6ElOKksmeqweggPwlAV9MYSaPcGQA5oJDXGIRUA4jSziqFKVm2ZlDO+sJNKGK8f0eeyY7g7e0PhTVu889dvsev6GyY7g7e0PhTVu8ddvsev6LFYagHSopfo/UMleRcJLgSPN24iR/kO97KlKzd5QyvpptaHr+jDZMdwdvaHwpq3eeeu32PX9DZMdwdvaHwpq3eOu32PX9DZMdwdvaHwpq3eOu32PX9DZMdwdvaHwpq3eOu32PX9DZMdwdvaHwrOrd467fY9f0WK01CiHQIj1998pkvJ0hh/lLWV1mlmzxGud8FtpU9PEr7dbXZtH+OOOPpgRvZMdwdvaHwrbq3eV/Xb7Hr+hsmO4O3tD4U1bvHXb7Hr+iXXr3dbOQfKAWXAlr2VrQ72PFUEU+OhaakNB4FrY7UrRT0snxR2FrJYQFdxMJLgSPN24iR/kO97KlKz95QyvpptaHr+jq3sX5um4/kjBDNqXVDy7JTesjSvFSjoLHEk2O8naKmho4bOZL1oLUFARW7N/ctBJaysZw9CgaDxvP0BW6FCUu4rLRetGk8I/yfd+f/AEjcxhIjnMhQmj/Vaeemo7luVnjxZXTvqq92KX+8jW2Q5vRB6jvEs6vE8dcV+S/3mbEDCRMDPhQXarTfqVh2ePBnuN9VVvRT+pIL37+mTMVsJ0JzHvqAQ4PbiBOPIRk0Fap0HFY4k+y3pGtNQccGyXrQWoQHnEdTf7vqsGdh6LJgIDmXxXXbKwHRTjIxMb6TzkH1PECvcIaUsCParQqFJzfl4lLT86+NEdEiuLnOyk9w0AaFYRiorBHHVasqsnKbxZrrJrOzKXqzkQWmwH0OS1ZZ8HEFa3VguJMhYLRNYqH29z0i3oTrcZgOPJLHfAFOmhzPTu60r+nscialYkM0iMew6HtLe9e008iJOnODwksPEt+8PcMHU75nKDW32dZdvy0P9xO+tROKHuxuiN62J8xVlDdRxFo+LPxfuaa9GksbBPmTHKZ3OUS05o6K5NyfiifKMXZXWFnOl9UT7alWbiUF95w8/sQBSihMmMJNACToGNDKTbwR6eaRPQf1T+FjSXM99FU7L+g80ieg/qn8JpLmOiqdl/QeaRPQf1T+E0lzHRVOy/oWLgshObDj2gRtm5QRvHSoloeLR0FzRcYSxXEm0bNdqKjouJZM+fgrQ4QIYCAtPBldPyku6CTtoJxch9SOg2h0KFaI4Sx5nT3RX06Wg84+zJitBbBARu/66nkJRwB28X+23Uc49WvOQttGOlIr7yr9FQeGb2fn0KfU85IIAgPoGFmjUFVneLIzQyUBM57uUe9WayOFqb78TyWTwejID3CrWuI0gErGKR7VOUlikZeaRPQf1T+E0lzM9FU7L+g80ieg/qn8JpLmOiqdl/QeaRPQf1T+E0lzHRVOy/oX5DyDUqw7hZEAws5Jb3n21Ks3Eor7/wCfn9ivFKKAICRXj3Z82mRaNIcWjH6B6LuY/Alaq0NKJYXbaehrYPJ7H+S4lAOtCA+f5jPdyj3qzWRwtTffiSfBpu33b/otNo3Cyuf5jyZbKhHUFb4Rb43F5lYRo1v+Uj9xOOzqApXSTTexy6FPZpM5+9ba9LoYZcfwQNSSiNmRkYsZ1mExzzoaCaa9HOsOSWZtpUZ1XhBYnWF5k9T/AAHrw/EtfTQ5krqy1dj1X5NSbvdmoeN8CKBpDbQ6W1XpVIviap2KvDOD/wB4G1ePu+BynfK5ea24zZd3zUPP2ZcygHXhAYRNVVhrEwzNZMhAQDCxGNmAzeJe4622QPmPSpNmWbKK+5vCEfErpSznzs3oRIbZyCY1LAccbsgdQ2CfasrXVx0HgTLA4K0Qc8v9h6l1qvOxCA840FrwWva1zTlDgCDrBWU8MjzKKksJLFGMrLMhNDIbQ1orRoxAVNTQayjbe1iEIwWjFYI9lg9FD3Y3RG9bE+Yqyhuo4i0fFn4v3NNejSWNgnzJjlM7nKJac0dFcm5PxRPlGLsrrCznS+qJ9tSrNxKC+84ef2IApRQnfvD3fA1v+R61Vtxk+7Pmoefsy5VAOuCAIAgMI2a7UURiWTPn4K0OECGAgO9eTdPzebYSaNf/AG36nZDzOoelaq0dKJPu6v0VdY5PYy5lAOuCAqXCLdTy00WA7WCLHtnG/wCNB7KnUI4Rx5nLXrX6StorKOzz4kVW4qwgCA+gYWaNQVWd4sjNDJQEznu5R71ZrI4WpvvxPJZPBbGDPcfvH/RQa++dVdHy/myWLSWYQBAEBX2FnJLe8+2pVm4lDff/AD8/sV4pRQBAEBb94d2vOJYNcaxIVGPrlI/Y7nAprBUCtDRkdZdtp6ajg847H9mSVaixPn+Yz3co96s1kcLU334knwabt92/6LTaNwsrn+Y8mWyoR1BQl0YxfFiPOVz3E85JVlFYJHD1paVSUubZrL0ai1sGcSF5rZZTygc4xRv4ztTqs06CoVdPS2nUXRKHQYRzx2kuWgtQgNaJIQnPbEMNhiNzX2RaG9nZd9Z0nhga3Sg5KTW1cTZWDYEB5Rq5bQaN+oQysD1QwEBCcKUiXQIcUD/G4h3E2JQV6Q0e0pFnlg8Cmvmk5UlNcH7lYqYc2EB27i31TMtQMfaYP2P2zebfbzFa50oyJtnt9ahsTxXJk7uNf9LxaNigwXaXY2H2t7nA1qNOhJZbS7s97Uamyf8AF+n1JZDeHAFpBByEGoOorQWiaaxRkhkICh7sbojetifMVZQ3UcRaPiz8X7mmvRpLGwT5kxymdzlEtOaOiuTcn4onyjF2V1hZzpfVE+2pVm4lBfecPP7EAUooTs3nTTIU5CfEcGsaXVccgqxwHxIWuqm4NImXfOMLRGUngtvsy0v1XJcIh/H8KF0U+R02vWftofquS4RD+P4Top8hr1n7aAvqk+EQ/j+E6OfIzr1n7aOyvBKMI2a7UURiWTPn4K0OEOze7cvzgTDAKvbBL2cpjmmg1io51rqS0cGS7JQ6ZTjxwxXkcZbCGEBdt6l0/OZWHEJq6ll/LbiPTl51XVI6Mmjs7FX6ajGXHj4mxd26Il4ESKf2t2o0uOJo6SFiEdKSR7tFZUaUp8ijIjy4kk1JJJJ3ycZKsjim23izr3LuZalpmO4YobWtZy3ubU8zfmWuUv5KJLo0MaFSq+GCXi2vt7nGWwhhAfQMLNGoKrO8WRmhkoCZz3co96s1kcLU334nksngse8K7svBlbEWKxjrbjQ1rQ0oolaEnLFI6O7LVRp0NGckniySfquS4RD+P4Wnop8ifr1n7aH6rkuEQ/j+E6KfIa9Z+2jbuddeBHJEGI19mlqlcVcncsSi45m2lXp1cdB44G8vJuK+ws5Jb3n21Ks3Eob7/wCfn9ivFKKA6t2rkGCyBEFbEaE14Oh1BbHSa8/EvEJ4trkS7TZ+ijCSykk/PicpeyIdq9G7Hmsy15O0dtYnJO/zGh5jpWurDSiTbBaegrJvJ7GXSDXIq87AoCYz3co96s1kcLU334knwabt92/6LTaNwsrn+Y8mWyoR1BRt8UiYEzFhkZHkt42uxtPQQrGnLGKZxdrpOnWlF8zmr2Rj1lpl8NwdDc5jhkc0kHpCw0nsZ7hOUHpReDJlcfCJFZRswwRB6TaNf0Zrvgo8rOnulvQvicdlVY96z/30J1ce78vND+1EBdvsO1cPZOXWKhR5QlHMu6FrpV1/B+XE6a8EgIAgCAIAgPOYgNiNcx4DmuBDgd8HKsp4bTzKKknF5Mqq+a8qNLkvggxIWUUxuYNDgMusc9FMp1lLY8zmLZdlSk9KG2PqiKLeVYQBAdW4d8EeVdWE/a78N2Np5t48YoV4nTjLMlWa2VaD/i9nLgWxe3fBDnIdpm1c2gew4y0nvB3ioNSm4M6myWuFohpRz4rkddeCUUPdjdEb1sT5irKG6jiLR8Wfi/c016NJY2CfMmOUzucolpzR0Vybk/FE+UYuyusLOdL6on21Ks3EoL7zh5/YgClFCEAQBAekDObrHesPI9Q3kfQCrDuzCNmu1FEYlkz5+CtDhCZ4LN1RPVH5mKPaN1FvcvxpeH3Rx78rmebzcRoFGu27OS+uLmNRzLZSlpRIl4UOhrtcHtXmcRbCETjBfdOzFfAccUQWmctuXpb8ijWiOzSLu5q+jN0nx2rx/wB7GxhSupUw5dpyf3H68YYPmPOFizx/se75r7tJeL+xAAFKKIs66ly/Nrjvh/ussc/luewnoycwUOMtKridJXodDd7hx2Y+OKKwUw5oID6BhZo1BVZ3iyM0MlATOe7lHvVmsjham+/E8lk8BAEAQE+wT58xyYfe9RbTwL25M5+X3LGUU6Ar7CzklvefbUqzcShvv/n5/YrxSigLZNxxNXLgw8VsQmOhnQ8NxdOMc6g6ejUbOqdnVexRhxwWHjgVO5pBIIIIxEHEQRlqpxyzTTwZ+IYLXwdXZ8tA8k47eDQa4f7TzZOYaVCrwwljzOpuq09JS0HnH24fgqyYz3co96mLI5mpvvxJPg03b7t/0Wm0bhZXP8x5MtlQjqCOX33rtnGhzSGxmijXHI4ZbLuKu/vVW2lV0H3EC3WGNpjitkll+GVVdO5caXdZjMcw71ch1OGI8ymxmpZHL1rPUovCawNNejSEBkx5BBBIIxgg0IPEUMptPFE4vWv7e0thzRtMOIRf3N5XpDjy61GqUFnEu7Fesk1Ctlz/ACWS01FRjByKIdCfqAIAgCAIAgOHdm9SWmal7LLz+9m1dz7zucFbI1ZRIdosFGttksHzRBrs3gTEKroJEZugbV49k4jzGvEpMbRF57Clr3RVhth/JepEojC0kOBBGIgihB4wci3lS04vBmKGDv3jT5gzkLHiiHybhpD8Q/3WVqrRxgyfdtZ07RHk9n1/ZcqgHXFD3Y3RG9bE+Yqyhuo4i0fFn4v3NNejSWNgnzJjlM7nKJac0dFcm5PxRPlGLsrrCznS+qJ9tSrNxKC+84ef2IApRQnbvMl2RJ2CyI1rmkuq1wqDRjiKg8YWuq2oNom3fCM7RGMlitvsy1f05KcGgdm38KF0kuZ0+p0OwvoP05KcGgdm38J0kuY1Oh2F9AL3ZTg8Ds2/hOklzM6pQ7C+h1F4JBhGzXaiiMSyZ8/BWhwhM8Fm6onqj8zFHtG6i3uX40vD7o72E25flIDYwG2hHHyH0B6DT4rVZ5YSwJ170NOkprOPsyrlNOZNm5026DFZFblY4OHHTKOcYudYksVgbKNR0pqa4Gd2J8zEaJFd+9xIGgZGjmAA5liEdFYHq0VXVqSm+J1rw7l+Xm21G0hf3HaxmjrU5gV4rS0Yku7KHS103ktv4LDv83BH1M+dii0d9F9efys/L3RTSnnIBAfQMLNGoKrO8WRmhkoCZz3co96s1kcLU334nksngsvB9ciBFlLUWDCe624VcxrjQU3yodaclLYzpLss9KdDGUU3iyS/pyU4NA7Nv4WrpJcyw1Oh2F9B+nJTg0Ds2/hOklzGp0OwvobMlc2DBqYUKGy1lsNDa0yVprXlybzNlOjTp7kUvA21g2lfYWckt7z7alWbiUN9/wDPz+xXilFAXhetuOX9UzuCrqm8ztLH8CHgvYgGEi4vkowjsG0jZ3FEGXrDHrDlJoTxWBRXtZtCp0kcpe/7IcpBUHUvbuqZWYZFGbWjxpYc786wF4qQ0o4Eqx2h0Kqnw4+BzozqucRkJNF6WRHm8ZNolGDTdvu3/RabRuFnc/zHky2VCOoCA8pqWZEaWxGte05Q4AjoKym1keZwjNYSWKIddfB3BfUy7zDPouq9v5HxW+NoazKmvc9OW2m8PYgt2b35iVP91hs7z27Zh597UaFSYVIyyKS0WOrQ31s58Dlr2RQgLcwcz5iyYa41MJxZ7IoW9ANOZQa8cJHV3VVc7Ok+GwlC0lkfhNMqA/UAQGESK1tLTgKmgqQKnQK7+JMDDklmZoZCAICvcKsvDHkXgARSSDTK5gG/poadKlWdvaihvqEMIy/t9ivVKKA6l7EIum5cD+Vh5mkOPwBXio8IslWKLlaIJc16bS8FXHZlD3Y3RG9bE+Yqyhuo4i0fFn4v3NNejSWNgnzJjlM7nKJac0dFcm5PxRPlGLsrrCznS+qJ9tSrNxKC+84ef2IApRQnfvD3fA1v+R61Vtxk+7Pmoefsy5VAOuCAIAgMI2a7UURiWTPn4K0OEJngs3VE9UfmYo9o3UW9y/Gl4fdFmTUu2IxzHirXtLXDicKFRE8HidHOCnFxeTKJujJugxXwnZWOLTx0yHnGPnVlGWksTia1J0puD4GssmoIC2sHVy/IyoiEbaMbR5AxM+FT7Sg15Yyw5HVXVQ6OjpPOW3y4f7vNu/zcEfUz52LFHfRtvP5Wfl7oppTzkAgPoGFmjUFVneLIzQyUBM57uUe9WayOFqb78TyWTwWxgz3H7x/0UGvvnVXR8v5sli0lmEAQBAV9hZyS3vPtqVZuJQ33/wA/P7FeKUUBeF6245f1TO4KuqbzO0sfwIeC9j0u7cxszAfCd+4bU+i4Y2np+qxCWi8T1aaCrU3B8Sj5iC5jnMeKOaS1w0EYirFPFYo4ucHCTjLNHmsnkICV4NN2+7f9FotG4Wtz/MeTLZUI6gwZFaSQHAkYiAQaHj0JgYUk8jNDIQGEaE17S1wDmkUIIqCDpCJ4GJRUlg8ihroMY2LEEM1YHuDDlq0EhuPfxUVnHHBYnD1lFVJKOWLwNdZNZaOCyERLRHHI6KaczWqHaN46a5k1Rb7/ALImajlueE0wmmIHWK/QoeZYnuh6CAiGFDcjfWt+V632feKm+PgLxXsyupK7cxB/xxojRotEjqnEpThF5ooKdqrU92TOvAv8nW5XsfymN/40Xh0IEuN7WlZtPy/BnFv/AJwigMNvG1mP/cSFhWeBmV72hrZgvIjs9OxIzy+K9z3Hfdo0DQOILdGKisEV9WrOrLSm8Wa6yaywcGtwHB3nUQUFCIIO/XE52qmIaalRa9T+qL+6LI0+mkvD8lhqKXxQ92N0RvWxPmKsobqOItHxZ+L9zTXo0ljYJ8yY5TO5yiWnNHRXJuT8UT5Ri7K6ws50vqifbUqzcSgvvOHn9iAKUUJnBiuYQ5ri1wyFpII3sRCw1jmeoycXjF4M2f6tMfzxu0f+VjQjyNus1u2/qx/Vpj+eN2j/AMpoR5DWa3bf1Y/q0x/PG7R/5TQjyGs1u2/qyc4L5uJEdH8o976CHS05zqVt1pU4lGtCSwwLq56s5uek28s/MnkbNdqKjIu5ZM+fgrQ4QmeCzdUT1R+Zij2jdRb3L8aXh90WioZ0pWmFG5dmIyO0YogsP5Tc3pb8il2eWzROdvmhhJVVx2Px/wB7EGUkpDfuFc4zExDhD9ztsdDRjcegFeJy0Ytkiy0XWqxhz9i84bA0AAUAFABvAZFXHaJJLBHCv83BH1M+di20d9EK8/lZ+XuimlPOQCA+gYWaNQVWd4sjNDJQEznu5R71ZrI4WpvvxPJZPBsQJ+KwUZEiNGWjXuaK6gV5cU80bY1qkFhGTXmen9WmP543aP8AymhHketZrdt/Vj+rTH88btH/AJTQjyGs1u2/qx/Vpj+eN2j/AMpoR5DWa3bf1ZdtyXEwIRJJJhsqTjqbIVdLNnZUXjTj4IhOFnJLe8+2pNm4lLff/Pz+xXilFAXhetuOX9UzuCrqm8ztLH8CHgvY6i8EkrfCdcWy5sywYn0bFpvOGa7nApzDSpdnn/U56+LNg1Wjx2MgaklGEBK8Gm7fdv8AotFo3C1uf5jyZbKhHUFMX2RnMno5Y5zTbytJByDfCn0knBYnIW6co2qbi8Np+St907DxCO4j/WGv+LgT8Vl0YPgIXjaY5S+u06DcIM5/4j7B+jl41eJv64tHcaF0r7puO0tdEstOItYAyusjHzVXqNGMTRWvG0VVg5YLu/2JwltIJsSEk+NEbDhtLnONAPqdAGlYlJRWLNlKlKrNQitrLtuHc1stAhwW47AxnS443HnJKrpy0nidnZ6Ko01TXA315Nxg+ukAcY/+r0sDDx4Ga8mQgOJfdcV05AENrg0h4dVwJBoHCmLJlWynPQeJDt1mdop6CeG3Er6ZvCnW5rYb+Q8D57KlKvAoZ3TaI5JPwf5wNJ96U6Msu/mLT3FeumhzNLu60r+nsYNvWnD/ANvE5wB3lOlhzMK77S/6M3pS8WdflY2GNL3t7m1PwXl14I3Quq0yzWHi/wAYkruHg/gwiHR3eVcP20owaxldz4uJaJ128thaWe6KdN6VR6T9CZAUyLQW5+oCsLoXhTT4sR4MGjnucKvNaOJI/bxqZGvFLA5urdNec5SWG1s19jyb0weu7wrOsRPHU9fmiXXi3AiyjYoi2NuWkWSTkrWtQNK0VpqbWBa3dZJ2eMlPjyJStJZESv6vcjThgmFY2gfatEjOs0pQHQVvo1FDHEq7ysdS0aOhhsxz8iK7Hk3pg9d3hW7WIlZ1PX5obHk3pg9d3hTWIjqevzQ2PJvTB67vCmsRHU9fmhseTemD13eFNYiOp6/NDY8m9MHru8KaxEdT1+aJTeLe5GkzFMWxtwyzZJObarWoGkLTWqKeGBZ3bY6ln0tPDbhkSyIKgjSCtBZvIqoYPJvTB67vCpusROZ6nr80SK8m9aPKRnPi+TslhaLLiTWrTvgaCtVWqprBE+77BVs9RynhhgTVRy4OVfPcvzmWiQhnEVZy242496uTnXunLRkmRrXQ6ajKHHh4lY/ome/g/wDZC8amdNDmc11Zauz6r8kuvAvZiSzokWOyy8gMYLTXUblcdqSMZoOY6VorVFLYi2uyxTouU6iweS/yJqo5cHKvoue+YlYkKHS0+zS0aDE5pOPUF7pyUZJsi2yjKtRlCObw9yvdjyb0weu7wqVrESi6nr80Njyb0weu7wprER1PX5otVgoAOJQjplkZIZKrjYP5suJrBxknPO/7KmK0ROZldFdyb2GGx5N6YPXd4VnWImOp6/NDY8m9MHru8KaxEdT1+aGx5N6YPXd4U1iI6nr80Njyb0weu7wprER1PX5obHk3pg9d3hTWIjqevzRZ9z4JZChsdSrWNaaaWgAqG3izpKcXGCT4Ijl/d70ac8j5KxtLdq0SM6zSlAdBW6jUUMcSuvKx1LRo6GGzHPyInseTemD13eFbtYiVnU9fmiyriSroUvChupaYxrXUxioFDRRJPGTZ0Nng6dKMHmkjdXk3GtdKSbHhPhPzXih4tBHGDQ8yzGTi8Ua6tKNWDhLJlZHB5N6YPXd4VM1iJzjuevzR+bHk3pg9d3hTWIjqevzR3Lzr0piVmPKRTDs2HN2riTU0piIGha6tWMo4Im2C76tCrpywwwJ2oxdFe3y3jR40eJGhvhkPNbLiWkYgNBBUqnXSWDKK2XXUq1HUi1tI7GvLnm/9GvG18M/C1X4Laq0OZXyuy0r+vqjXdevOD/t4nQD3LPSw5mt3faV/RnpCvRnXZID+csb3kJ00OZ6V3Wl/09js3OwdR3GsZ7IY0N27voB0la5WhcCXSuao99pepO7hXAgSjaQm4znPdjc7Wd4cQoFGnUcsy7s1kp2dYQXmdReCSEBhEPETqWUYZmsGQ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</a:pPr>
            <a:endParaRPr lang="en-US" sz="2400">
              <a:solidFill>
                <a:srgbClr val="666666"/>
              </a:solidFill>
            </a:endParaRPr>
          </a:p>
        </p:txBody>
      </p:sp>
      <p:sp>
        <p:nvSpPr>
          <p:cNvPr id="15" name="AutoShape 12" descr="data:image/jpeg;base64,/9j/4AAQSkZJRgABAQAAAQABAAD/2wCEAAkGBxMSEhUUEhQTFhUVGBkYFBYVFhYUGhYWFR8YGBccGRcZHighGB4lHBcYIjEhJSkrLi4vFyAzODMsNygtLisBCgoKDg0OGhAQGzQlICQsLjQsMC00LDQ1Ly8tLS0sLywsLCw3LCwsLCwsLCwsLCw0LCwsLCwsLCwsLCwsLCwsLP/AABEIAGsB1wMBEQACEQEDEQH/xAAcAAEAAgMBAQEAAAAAAAAAAAAABgcCBAUDCAH/xABIEAABAgMBCA0LAwMDBQAAAAABAAIDBBESBQYHITEyUXEXIjRBVGFygZGSk7HSExRSc4KDobLBw9EWQlMVIzNiosJDRGOj4f/EABoBAQACAwEAAAAAAAAAAAAAAAAEBQEDBgL/xAA0EQACAQEEBggGAwEBAAAAAAAAAQIDBAURMRIUITJBURMVUmFxgaGxMzSRwdHhIkLwQ/H/2gAMAwEAAhEDEQA/ALxQBAEAQBAEAQBAEAQBAEAQBAEAQBAEAQBAEAQBAEAQBAEAQBAEAQBAEAQBAEAQBAEAQBAEAQBAEAQBAEAQBAEAQBAEAQBAEAQBAEAQBAEAQBAEAQBAEAQBAEAQBAEAQBAEAQBAEAQBAEAQBAEAQBAEAQBAEAQBAEAQBAEAQBAEAQBAEAQBAEAQBAEAQBAEAQBAEAQBAEAQHPuvdqBLNtRnhtcjcrnamjGdeReowcsjRXtNOisZvAhs9hKx0gwMW86I7/i38qQrNzZUVL67Efr+P2ct+ESbORsEew76uXvV4kZ3zX5L1/JkzCJNjK2CfZcP+SavEyr5r8l6/k35XCW7/qQAdJY8j4EHvXh2bkzfC+3/AGh9GTm490WzMFkZgcGvrQOpUUJByE6FHlHReBc0KyrU1OOTNxeTcQCdwiuhxHs83abDnNr5QitkkVzeJSVZ8VjiUVS+HCbjoZPn+jw2THcHb2h8Kzq3eeOu32PX9ElvRvjM6IhMMMsFoxOtVtV4hoWqrT0CysNsdpTeGGBIVqJxG7775zJGGBDD/KB2V1mlmzxGucttKlp4lfbrc7No/wAcccSO7JjuDt7Q+FbdW7yv67fY9f0Nkx3B29ofCmrd467fY9f0Nkx3B29ofCmrd467fY9f0Nkx3B29ofCmrd467fY9f0Nkx3B29ofCmrd467fY9f0Sa9G+IzrYjjDDLBAxOtVqCdAWqrT0GWVhtjtMW8MMDvPdQE6AtRNbwRXeyY7g7e0PhUrVu8oOu32PX9DZMdwdvaHwpq3eOu32PX9DZMdwdvaHwpq3eOu32PX9FgysdsRjXtNWvAc08RFQozWDwL6ElOKksmeqweggPwlAV9MYSaPcGQA5oJDXGIRUA4jSziqFKVm2ZlDO+sJNKGK8f0eeyY7g7e0PhTVu889dvsev6GyY7g7e0PhTVu8ddvsev6LFYagHSopfo/UMleRcJLgSPN24iR/kO97KlKzd5QyvpptaHr+jDZMdwdvaHwpq3eeeu32PX9DZMdwdvaHwpq3eOu32PX9DZMdwdvaHwpq3eOu32PX9DZMdwdvaHwpq3eOu32PX9DZMdwdvaHwrOrd467fY9f0WK01CiHQIj1998pkvJ0hh/lLWV1mlmzxGud8FtpU9PEr7dbXZtH+OOOPpgRvZMdwdvaHwrbq3eV/Xb7Hr+hsmO4O3tD4U1bvHXb7Hr+iXXr3dbOQfKAWXAlr2VrQ72PFUEU+OhaakNB4FrY7UrRT0snxR2FrJYQFdxMJLgSPN24iR/kO97KlKz95QyvpptaHr+jq3sX5um4/kjBDNqXVDy7JTesjSvFSjoLHEk2O8naKmho4bOZL1oLUFARW7N/ctBJaysZw9CgaDxvP0BW6FCUu4rLRetGk8I/yfd+f/AEjcxhIjnMhQmj/Vaeemo7luVnjxZXTvqq92KX+8jW2Q5vRB6jvEs6vE8dcV+S/3mbEDCRMDPhQXarTfqVh2ePBnuN9VVvRT+pIL37+mTMVsJ0JzHvqAQ4PbiBOPIRk0Fap0HFY4k+y3pGtNQccGyXrQWoQHnEdTf7vqsGdh6LJgIDmXxXXbKwHRTjIxMb6TzkH1PECvcIaUsCParQqFJzfl4lLT86+NEdEiuLnOyk9w0AaFYRiorBHHVasqsnKbxZrrJrOzKXqzkQWmwH0OS1ZZ8HEFa3VguJMhYLRNYqH29z0i3oTrcZgOPJLHfAFOmhzPTu60r+nscialYkM0iMew6HtLe9e008iJOnODwksPEt+8PcMHU75nKDW32dZdvy0P9xO+tROKHuxuiN62J8xVlDdRxFo+LPxfuaa9GksbBPmTHKZ3OUS05o6K5NyfiifKMXZXWFnOl9UT7alWbiUF95w8/sQBSihMmMJNACToGNDKTbwR6eaRPQf1T+FjSXM99FU7L+g80ieg/qn8JpLmOiqdl/QeaRPQf1T+E0lzHRVOy/oWLgshObDj2gRtm5QRvHSoloeLR0FzRcYSxXEm0bNdqKjouJZM+fgrQ4QIYCAtPBldPyku6CTtoJxch9SOg2h0KFaI4Sx5nT3RX06Wg84+zJitBbBARu/66nkJRwB28X+23Uc49WvOQttGOlIr7yr9FQeGb2fn0KfU85IIAgPoGFmjUFVneLIzQyUBM57uUe9WayOFqb78TyWTwejID3CrWuI0gErGKR7VOUlikZeaRPQf1T+E0lzM9FU7L+g80ieg/qn8JpLmOiqdl/QeaRPQf1T+E0lzHRVOy/oX5DyDUqw7hZEAws5Jb3n21Ks3Eor7/wCfn9ivFKKAICRXj3Z82mRaNIcWjH6B6LuY/Alaq0NKJYXbaehrYPJ7H+S4lAOtCA+f5jPdyj3qzWRwtTffiSfBpu33b/otNo3Cyuf5jyZbKhHUFb4Rb43F5lYRo1v+Uj9xOOzqApXSTTexy6FPZpM5+9ba9LoYZcfwQNSSiNmRkYsZ1mExzzoaCaa9HOsOSWZtpUZ1XhBYnWF5k9T/AAHrw/EtfTQ5krqy1dj1X5NSbvdmoeN8CKBpDbQ6W1XpVIviap2KvDOD/wB4G1ePu+BynfK5ea24zZd3zUPP2ZcygHXhAYRNVVhrEwzNZMhAQDCxGNmAzeJe4622QPmPSpNmWbKK+5vCEfErpSznzs3oRIbZyCY1LAccbsgdQ2CfasrXVx0HgTLA4K0Qc8v9h6l1qvOxCA840FrwWva1zTlDgCDrBWU8MjzKKksJLFGMrLMhNDIbQ1orRoxAVNTQayjbe1iEIwWjFYI9lg9FD3Y3RG9bE+Yqyhuo4i0fFn4v3NNejSWNgnzJjlM7nKJac0dFcm5PxRPlGLsrrCznS+qJ9tSrNxKC+84ef2IApRQnfvD3fA1v+R61Vtxk+7Pmoefsy5VAOuCAIAgMI2a7UURiWTPn4K0OECGAgO9eTdPzebYSaNf/AG36nZDzOoelaq0dKJPu6v0VdY5PYy5lAOuCAqXCLdTy00WA7WCLHtnG/wCNB7KnUI4Rx5nLXrX6StorKOzz4kVW4qwgCA+gYWaNQVWd4sjNDJQEznu5R71ZrI4WpvvxPJZPBbGDPcfvH/RQa++dVdHy/myWLSWYQBAEBX2FnJLe8+2pVm4lDff/AD8/sV4pRQBAEBb94d2vOJYNcaxIVGPrlI/Y7nAprBUCtDRkdZdtp6ajg847H9mSVaixPn+Yz3co96s1kcLU334knwabt92/6LTaNwsrn+Y8mWyoR1BQl0YxfFiPOVz3E85JVlFYJHD1paVSUubZrL0ai1sGcSF5rZZTygc4xRv4ztTqs06CoVdPS2nUXRKHQYRzx2kuWgtQgNaJIQnPbEMNhiNzX2RaG9nZd9Z0nhga3Sg5KTW1cTZWDYEB5Rq5bQaN+oQysD1QwEBCcKUiXQIcUD/G4h3E2JQV6Q0e0pFnlg8Cmvmk5UlNcH7lYqYc2EB27i31TMtQMfaYP2P2zebfbzFa50oyJtnt9ahsTxXJk7uNf9LxaNigwXaXY2H2t7nA1qNOhJZbS7s97Uamyf8AF+n1JZDeHAFpBByEGoOorQWiaaxRkhkICh7sbojetifMVZQ3UcRaPiz8X7mmvRpLGwT5kxymdzlEtOaOiuTcn4onyjF2V1hZzpfVE+2pVm4lBfecPP7EAUooTs3nTTIU5CfEcGsaXVccgqxwHxIWuqm4NImXfOMLRGUngtvsy0v1XJcIh/H8KF0U+R02vWftofquS4RD+P4Top8hr1n7aAvqk+EQ/j+E6OfIzr1n7aOyvBKMI2a7UURiWTPn4K0OEOze7cvzgTDAKvbBL2cpjmmg1io51rqS0cGS7JQ6ZTjxwxXkcZbCGEBdt6l0/OZWHEJq6ll/LbiPTl51XVI6Mmjs7FX6ajGXHj4mxd26Il4ESKf2t2o0uOJo6SFiEdKSR7tFZUaUp8ijIjy4kk1JJJJ3ycZKsjim23izr3LuZalpmO4YobWtZy3ubU8zfmWuUv5KJLo0MaFSq+GCXi2vt7nGWwhhAfQMLNGoKrO8WRmhkoCZz3co96s1kcLU334nksngse8K7svBlbEWKxjrbjQ1rQ0oolaEnLFI6O7LVRp0NGckniySfquS4RD+P4Wnop8ifr1n7aH6rkuEQ/j+E6KfIa9Z+2jbuddeBHJEGI19mlqlcVcncsSi45m2lXp1cdB44G8vJuK+ws5Jb3n21Ks3Eob7/wCfn9ivFKKA6t2rkGCyBEFbEaE14Oh1BbHSa8/EvEJ4trkS7TZ+ijCSykk/PicpeyIdq9G7Hmsy15O0dtYnJO/zGh5jpWurDSiTbBaegrJvJ7GXSDXIq87AoCYz3co96s1kcLU334knwabt92/6LTaNwsrn+Y8mWyoR1BRt8UiYEzFhkZHkt42uxtPQQrGnLGKZxdrpOnWlF8zmr2Rj1lpl8NwdDc5jhkc0kHpCw0nsZ7hOUHpReDJlcfCJFZRswwRB6TaNf0Zrvgo8rOnulvQvicdlVY96z/30J1ce78vND+1EBdvsO1cPZOXWKhR5QlHMu6FrpV1/B+XE6a8EgIAgCAIAgPOYgNiNcx4DmuBDgd8HKsp4bTzKKknF5Mqq+a8qNLkvggxIWUUxuYNDgMusc9FMp1lLY8zmLZdlSk9KG2PqiKLeVYQBAdW4d8EeVdWE/a78N2Np5t48YoV4nTjLMlWa2VaD/i9nLgWxe3fBDnIdpm1c2gew4y0nvB3ioNSm4M6myWuFohpRz4rkddeCUUPdjdEb1sT5irKG6jiLR8Wfi/c016NJY2CfMmOUzucolpzR0Vybk/FE+UYuyusLOdL6on21Ks3EoL7zh5/YgClFCEAQBAekDObrHesPI9Q3kfQCrDuzCNmu1FEYlkz5+CtDhCZ4LN1RPVH5mKPaN1FvcvxpeH3Rx78rmebzcRoFGu27OS+uLmNRzLZSlpRIl4UOhrtcHtXmcRbCETjBfdOzFfAccUQWmctuXpb8ijWiOzSLu5q+jN0nx2rx/wB7GxhSupUw5dpyf3H68YYPmPOFizx/se75r7tJeL+xAAFKKIs66ly/Nrjvh/ussc/luewnoycwUOMtKridJXodDd7hx2Y+OKKwUw5oID6BhZo1BVZ3iyM0MlATOe7lHvVmsjham+/E8lk8BAEAQE+wT58xyYfe9RbTwL25M5+X3LGUU6Ar7CzklvefbUqzcShvv/n5/YrxSigLZNxxNXLgw8VsQmOhnQ8NxdOMc6g6ejUbOqdnVexRhxwWHjgVO5pBIIIIxEHEQRlqpxyzTTwZ+IYLXwdXZ8tA8k47eDQa4f7TzZOYaVCrwwljzOpuq09JS0HnH24fgqyYz3co96mLI5mpvvxJPg03b7t/0Wm0bhZXP8x5MtlQjqCOX33rtnGhzSGxmijXHI4ZbLuKu/vVW2lV0H3EC3WGNpjitkll+GVVdO5caXdZjMcw71ch1OGI8ymxmpZHL1rPUovCawNNejSEBkx5BBBIIxgg0IPEUMptPFE4vWv7e0thzRtMOIRf3N5XpDjy61GqUFnEu7Fesk1Ctlz/ACWS01FRjByKIdCfqAIAgCAIAgOHdm9SWmal7LLz+9m1dz7zucFbI1ZRIdosFGttksHzRBrs3gTEKroJEZugbV49k4jzGvEpMbRF57Clr3RVhth/JepEojC0kOBBGIgihB4wci3lS04vBmKGDv3jT5gzkLHiiHybhpD8Q/3WVqrRxgyfdtZ07RHk9n1/ZcqgHXFD3Y3RG9bE+Yqyhuo4i0fFn4v3NNejSWNgnzJjlM7nKJac0dFcm5PxRPlGLsrrCznS+qJ9tSrNxKC+84ef2IApRQnbvMl2RJ2CyI1rmkuq1wqDRjiKg8YWuq2oNom3fCM7RGMlitvsy1f05KcGgdm38KF0kuZ0+p0OwvoP05KcGgdm38J0kuY1Oh2F9AL3ZTg8Ds2/hOklzM6pQ7C+h1F4JBhGzXaiiMSyZ8/BWhwhM8Fm6onqj8zFHtG6i3uX40vD7o72E25flIDYwG2hHHyH0B6DT4rVZ5YSwJ170NOkprOPsyrlNOZNm5026DFZFblY4OHHTKOcYudYksVgbKNR0pqa4Gd2J8zEaJFd+9xIGgZGjmAA5liEdFYHq0VXVqSm+J1rw7l+Xm21G0hf3HaxmjrU5gV4rS0Yku7KHS103ktv4LDv83BH1M+dii0d9F9efys/L3RTSnnIBAfQMLNGoKrO8WRmhkoCZz3co96s1kcLU334nksngsvB9ciBFlLUWDCe624VcxrjQU3yodaclLYzpLss9KdDGUU3iyS/pyU4NA7Nv4WrpJcyw1Oh2F9B+nJTg0Ds2/hOklzGp0OwvobMlc2DBqYUKGy1lsNDa0yVprXlybzNlOjTp7kUvA21g2lfYWckt7z7alWbiUN9/wDPz+xXilFAXhetuOX9UzuCrqm8ztLH8CHgvYgGEi4vkowjsG0jZ3FEGXrDHrDlJoTxWBRXtZtCp0kcpe/7IcpBUHUvbuqZWYZFGbWjxpYc786wF4qQ0o4Eqx2h0Kqnw4+BzozqucRkJNF6WRHm8ZNolGDTdvu3/RabRuFnc/zHky2VCOoCA8pqWZEaWxGte05Q4AjoKym1keZwjNYSWKIddfB3BfUy7zDPouq9v5HxW+NoazKmvc9OW2m8PYgt2b35iVP91hs7z27Zh597UaFSYVIyyKS0WOrQ31s58Dlr2RQgLcwcz5iyYa41MJxZ7IoW9ANOZQa8cJHV3VVc7Ok+GwlC0lkfhNMqA/UAQGESK1tLTgKmgqQKnQK7+JMDDklmZoZCAICvcKsvDHkXgARSSDTK5gG/poadKlWdvaihvqEMIy/t9ivVKKA6l7EIum5cD+Vh5mkOPwBXio8IslWKLlaIJc16bS8FXHZlD3Y3RG9bE+Yqyhuo4i0fFn4v3NNejSWNgnzJjlM7nKJac0dFcm5PxRPlGLsrrCznS+qJ9tSrNxKC+84ef2IApRQnfvD3fA1v+R61Vtxk+7Pmoefsy5VAOuCAIAgMI2a7UURiWTPn4K0OEJngs3VE9UfmYo9o3UW9y/Gl4fdFmTUu2IxzHirXtLXDicKFRE8HidHOCnFxeTKJujJugxXwnZWOLTx0yHnGPnVlGWksTia1J0puD4GssmoIC2sHVy/IyoiEbaMbR5AxM+FT7Sg15Yyw5HVXVQ6OjpPOW3y4f7vNu/zcEfUz52LFHfRtvP5Wfl7oppTzkAgPoGFmjUFVneLIzQyUBM57uUe9WayOFqb78TyWTwWxgz3H7x/0UGvvnVXR8v5sli0lmEAQBAV9hZyS3vPtqVZuJQ33/wA/P7FeKUUBeF6245f1TO4KuqbzO0sfwIeC9j0u7cxszAfCd+4bU+i4Y2np+qxCWi8T1aaCrU3B8Sj5iC5jnMeKOaS1w0EYirFPFYo4ucHCTjLNHmsnkICV4NN2+7f9FotG4Wtz/MeTLZUI6gwZFaSQHAkYiAQaHj0JgYUk8jNDIQGEaE17S1wDmkUIIqCDpCJ4GJRUlg8ihroMY2LEEM1YHuDDlq0EhuPfxUVnHHBYnD1lFVJKOWLwNdZNZaOCyERLRHHI6KaczWqHaN46a5k1Rb7/ALImajlueE0wmmIHWK/QoeZYnuh6CAiGFDcjfWt+V632feKm+PgLxXsyupK7cxB/xxojRotEjqnEpThF5ooKdqrU92TOvAv8nW5XsfymN/40Xh0IEuN7WlZtPy/BnFv/AJwigMNvG1mP/cSFhWeBmV72hrZgvIjs9OxIzy+K9z3Hfdo0DQOILdGKisEV9WrOrLSm8Wa6yaywcGtwHB3nUQUFCIIO/XE52qmIaalRa9T+qL+6LI0+mkvD8lhqKXxQ92N0RvWxPmKsobqOItHxZ+L9zTXo0ljYJ8yY5TO5yiWnNHRXJuT8UT5Ri7K6ws50vqifbUqzcSgvvOHn9iAKUUJnBiuYQ5ri1wyFpII3sRCw1jmeoycXjF4M2f6tMfzxu0f+VjQjyNus1u2/qx/Vpj+eN2j/AMpoR5DWa3bf1Y/q0x/PG7R/5TQjyGs1u2/qyc4L5uJEdH8o976CHS05zqVt1pU4lGtCSwwLq56s5uek28s/MnkbNdqKjIu5ZM+fgrQ4QmeCzdUT1R+Zij2jdRb3L8aXh90WioZ0pWmFG5dmIyO0YogsP5Tc3pb8il2eWzROdvmhhJVVx2Px/wB7EGUkpDfuFc4zExDhD9ztsdDRjcegFeJy0Ytkiy0XWqxhz9i84bA0AAUAFABvAZFXHaJJLBHCv83BH1M+di20d9EK8/lZ+XuimlPOQCA+gYWaNQVWd4sjNDJQEznu5R71ZrI4WpvvxPJZPBsQJ+KwUZEiNGWjXuaK6gV5cU80bY1qkFhGTXmen9WmP543aP8AymhHketZrdt/Vj+rTH88btH/AJTQjyGs1u2/qx/Vpj+eN2j/AMpoR5DWa3bf1ZdtyXEwIRJJJhsqTjqbIVdLNnZUXjTj4IhOFnJLe8+2pNm4lLff/Pz+xXilFAXhetuOX9UzuCrqm8ztLH8CHgvY6i8EkrfCdcWy5sywYn0bFpvOGa7nApzDSpdnn/U56+LNg1Wjx2MgaklGEBK8Gm7fdv8AotFo3C1uf5jyZbKhHUFMX2RnMno5Y5zTbytJByDfCn0knBYnIW6co2qbi8Np+St907DxCO4j/WGv+LgT8Vl0YPgIXjaY5S+u06DcIM5/4j7B+jl41eJv64tHcaF0r7puO0tdEstOItYAyusjHzVXqNGMTRWvG0VVg5YLu/2JwltIJsSEk+NEbDhtLnONAPqdAGlYlJRWLNlKlKrNQitrLtuHc1stAhwW47AxnS443HnJKrpy0nidnZ6Ko01TXA315Nxg+ukAcY/+r0sDDx4Ga8mQgOJfdcV05AENrg0h4dVwJBoHCmLJlWynPQeJDt1mdop6CeG3Er6ZvCnW5rYb+Q8D57KlKvAoZ3TaI5JPwf5wNJ96U6Msu/mLT3FeumhzNLu60r+nsYNvWnD/ANvE5wB3lOlhzMK77S/6M3pS8WdflY2GNL3t7m1PwXl14I3Quq0yzWHi/wAYkruHg/gwiHR3eVcP20owaxldz4uJaJ128thaWe6KdN6VR6T9CZAUyLQW5+oCsLoXhTT4sR4MGjnucKvNaOJI/bxqZGvFLA5urdNec5SWG1s19jyb0weu7wrOsRPHU9fmiXXi3AiyjYoi2NuWkWSTkrWtQNK0VpqbWBa3dZJ2eMlPjyJStJZESv6vcjThgmFY2gfatEjOs0pQHQVvo1FDHEq7ysdS0aOhhsxz8iK7Hk3pg9d3hW7WIlZ1PX5obHk3pg9d3hTWIjqevzQ2PJvTB67vCmsRHU9fmhseTemD13eFNYiOp6/NDY8m9MHru8KaxEdT1+aJTeLe5GkzFMWxtwyzZJObarWoGkLTWqKeGBZ3bY6ln0tPDbhkSyIKgjSCtBZvIqoYPJvTB67vCpusROZ6nr80SK8m9aPKRnPi+TslhaLLiTWrTvgaCtVWqprBE+77BVs9RynhhgTVRy4OVfPcvzmWiQhnEVZy242496uTnXunLRkmRrXQ6ajKHHh4lY/ome/g/wDZC8amdNDmc11Zauz6r8kuvAvZiSzokWOyy8gMYLTXUblcdqSMZoOY6VorVFLYi2uyxTouU6iweS/yJqo5cHKvoue+YlYkKHS0+zS0aDE5pOPUF7pyUZJsi2yjKtRlCObw9yvdjyb0weu7wqVrESi6nr80Njyb0weu7wprER1PX5otVgoAOJQjplkZIZKrjYP5suJrBxknPO/7KmK0ROZldFdyb2GGx5N6YPXd4VnWImOp6/NDY8m9MHru8KaxEdT1+aGx5N6YPXd4U1iI6nr80Njyb0weu7wprER1PX5obHk3pg9d3hTWIjqevzRZ9z4JZChsdSrWNaaaWgAqG3izpKcXGCT4Ijl/d70ac8j5KxtLdq0SM6zSlAdBW6jUUMcSuvKx1LRo6GGzHPyInseTemD13eFbtYiVnU9fmiyriSroUvChupaYxrXUxioFDRRJPGTZ0Nng6dKMHmkjdXk3GtdKSbHhPhPzXih4tBHGDQ8yzGTi8Ua6tKNWDhLJlZHB5N6YPXd4VM1iJzjuevzR+bHk3pg9d3hTWIjqevzR3Lzr0piVmPKRTDs2HN2riTU0piIGha6tWMo4Im2C76tCrpywwwJ2oxdFe3y3jR40eJGhvhkPNbLiWkYgNBBUqnXSWDKK2XXUq1HUi1tI7GvLnm/9GvG18M/C1X4Laq0OZXyuy0r+vqjXdevOD/t4nQD3LPSw5mt3faV/RnpCvRnXZID+csb3kJ00OZ6V3Wl/09js3OwdR3GsZ7IY0N27voB0la5WhcCXSuao99pepO7hXAgSjaQm4znPdjc7Wd4cQoFGnUcsy7s1kp2dYQXmdReCSEBhEPETqWUYZmsGQ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</a:pPr>
            <a:endParaRPr lang="en-US" sz="2400">
              <a:solidFill>
                <a:srgbClr val="666666"/>
              </a:solidFill>
            </a:endParaRPr>
          </a:p>
        </p:txBody>
      </p:sp>
      <p:sp>
        <p:nvSpPr>
          <p:cNvPr id="17" name="AutoShape 15" descr="data:image/jpeg;base64,/9j/4AAQSkZJRgABAQAAAQABAAD/2wCEAAkGBwgHBgkIBxQWFgkLGSIaGRgYGSEdIBwgJSMmIygkHCEdIiokJCgnLSIlLTIiLi0wLy4yHCIzODQvNy01LisBCgoKDg0OGhAQGjgkICQsLSw3LCwvKy8vLywsNS4sLDUtLCwuNDQwLywsLCw0LywsLywsLCwsLDQ1LCwsLCwsLP/AABEIACYApAMBEQACEQEDEQH/xAAbAAABBQEBAAAAAAAAAAAAAAAGAAMEBQcCAf/EADsQAAECBAQEAwYDBgcAAAAAAAECBAADBREGEiExB0FRYRNxgRQiMqGx0UKRwRUXIzOS8CVSYnKywuH/xAAbAQACAwEBAQAAAAAAAAAAAAAABQIDBAEGB//EADERAAEEAQMCBAQFBQEAAAAAAAEAAgMRBAUSITFRQWGRwRMVIoFCcaGx0QYjMlLwFP/aAAwDAQACEQMRAD8A2ap1FnSmindQWESU8z9B1PaAmlbDC+Z2yMWUA1Hi4xlTCmnSFzEj8SlBA9BZR+kQ3p7F/TshFyPA/IX/AApWFuJIr1Yb0xTYoXOv7wmZgLAnUZR0gD7NUqs3RP8AzxGXfdeVeXdH8TSJKBCUCEoEJQISgQlAhKBCUCEoEIG4gYvfYefNW7AIPiJKlZhfnpDTAwmTtLnpdm5boSA1Cv7za70lf0n7xv8AlMPcrF8zl7BL95td6Sv6T94PlMPco+Zy9gjbh7iGo4ibPZ9QCAiUoJTlFtbXN9e4hZn40cDmtZ4pjhTvmBLkWwvW1KBCUCEoELA+JNemVnEU+Ukn2RmShA5XG59Tz6ARS42V7rSMQQQA19TuT7Ii4d4BZVOmoq1YupE0nIgGwsDa5t5bR1rb5KX6rq0kUhhi4rqUYOKHhvCaZlfly8hapPwk630sATudh5xOg3lKG5WVmVjl17j4oJRjrFOJap7FQEpl5tQLAkAc1KVp8ohuceicnSsPFj3zm/8AuwXVDx/XafiBNMxBZaM/hq0AUk3tcEaEQBxB5Rk6RjyQfFg44seamcQMcVajYjmMaYpIlS0pvdN9Tr9LR1zjap0vSoZ8cSSDkkqmc8S625aM2jRQS6V8czKNSVGwSNgALC/M3iJeVsZomOxznvFjwF/ui/E7/GX7SQxw+i8mWhOeYUj4zqdVadOUTcXXwlOHDgfD3znkk0PL7IRqWLMb4edIl1RQusXAUlJBHYpiO5w6prDp+n5LSYh6E+6OWmL1v8BO64gBDqQlQtuM40FuxJGkS3fTaSv04R5rYCbBI9EC0riRiSa/ky1ATc17S0o1UbG23ffsDENxTufRcVsZN7fMnookziPidD1S1rSMp1llAsOx5/ODcVaNFwyygPvam4g4iYlVOlqkp9nkzAFJBTcqHW6hqI6XlU4ujYlGzvI46/wifBPsmN6fNe4gkoW8bqyZ9RcWuNAbDeNUGVMxtNdS87rWl48MwoXY8fBAuOG7Rnih61p6QhvJygAdcoJ+ZMenwXOdA1zzZN/uvF5jWtmIaOEY8OcNUl/hxb2qykrUqYqylX0SAB16gwt1HKlZNtjdXA9VvwceN0W54vlVM3GS2zhVNwZJTKbzF2BtdSydL2O140DBDm/EyXWa9FScyjsgbQTjvFmLcOVNMirlKjYKKCBYg9CnaOMw8XIZcfC6/LyIH1Jyi7EmOG1KozJ21TmcPkhSEnSwI3V5dIXY2A6WRzXGg3grdPmtjjDh1KCW+L8Y1lypFNJKh+GWgWHne8M3YWJC23/qUubl5Mp+j9EU0F5jJ20Wp3ZMyWopsuXY7A337xgnZiNd9PIrutsL8lw54+yyvFtLn0jEL1q4H4ipJ6pJuDCU8FfVMGds0DXN7V9wjPBPEZlR6NJptUlrPgXCVIAOl76gkRJrqFJPqOiyTzGWIjnwKlYzxLKxVgx5PpqJiW7aagKKwLm/YE6DTnzjjnWFXp+E7Dy2tkIJIPRAuFZUqc+WmY8LRWXRYza9iUkWiITvNc5rARF8Ty49wUTU3CFLfVxumVUkz3S1ZyBLUom2purMbeZju0X1S2bUZo4TcG0VXUePlSGsbui8xbVpx5TSn0T7o+kcJ5JTLTo9mLGPIH1591sGEqLT6DhOU5XLSXBleJMUUgqJtmtfoNgItaKC8lnZMuTlFodxdDt2WSO68/xLW5f7UcKltpyrbnJLHYDT1/OKrvqvVMxI8WE/DZZA+5Kj4pkU1rUfZ6ROXPkIGq1bX/09oOPBTwnSvj3SsDT2Hui5z/h/BqSg7vpg/wCRV/0iX4EqZ/d1Yn/Ue1e6rOE0gLxUXKvhaylrv3tl+hMDeq064+sbaPxED3QrPWuo1KYtI99yskDuo/8AsQTRoEUYB8B+yLuLUxIxE3Zy/gaSUpETf1SrQ2/2C8/icSjrhE18DCKJpHvT1qP6fpEmdEj11+7KI7ALLcROPa69UXH+eYo/OPZ4zdsTR5BfPch26Vx81qlLZzpXC0yWv86ZIUoD/dcn6whleDnW7puH6J1GwjEpvb91klKEtdQkCZNMlBP8wAnL30IMehlsMNN3eXdI4gN4s15oodYfpjudLU4qqZs5ZCRdClq1Og+MmMDcmRoNQ0PzA9ltdjxuPMtn191H4h06bS6hTmazeXIboQlVrA2vcgef1ienyiRjnd3EqGfGWOa3sAFccNcT0eiU502qSsk5a8wVlJuLAW0B2sfzjPqWJLM8OYLFUr8DJiiYQ81ytMpdQkVRjLetb+BN+EkWuOtoSSxujcWu6hN2PD27h0VfiKjUWurks6sgGeQSgi4UBzsocu220VFoPVbcbNmxjcZry8EKOeF1Akzc0ydMSg3NiRsN+XeI/DCaD+oJ6otCKKZQKPhujuGiRdnOPv5/ezXsmxFue1u8SDQOEtyc6aeQSONEdK4VVP4Z4ZnTDMShaQrklZt87xHYFrbrmWBVg/ZTKJhXD+HalLmMkq9sWCASoqNufYeZjoaAs+TqeRkN2SHj8lCfcP8ACqZ3jOwvO4XzmK1Ubn7wbArm61ltAAI9AiyfMbsmZM8gN0ADX8gIklZcbtCq+G+GHE72lKFBC9cqVkJ9O0Q2BNW63lhu2/vXKcnYDwvVMjpCD4akgJyLITYdLR3YFCPWMpgoO9QpDnD2H6pTGVGWbt2pVkSFkG6PdVfrYmx847tFUqYtRmjldK0/U7rwu6RhGh0ZTqQxCkrdoKVXWScu2nTfeANAUp9SnnLd5/xNjhQG+AsLsai2VLSv2lBC0jOo7G4J5W057xzYFa/Wcp7S0ngiug8VLq2BKFV6hNfPkrM+buQsjtoIC0FRg1XJhYI2EUPIK2orZgyYfs6mn+C1ujcmx3Op3OsSApYZpnTPL39ShpWAMMTXUyUTMM/cjPr1vt3hiNTyAPD0S06fCSiqSppTw1pySActkJPMCMDnFxLj4rY0BoACHqvgrDTp6lc9BRPcE2CCRmO50GkbI9RnYKBv81mkwoXmyFzJwVhmizpL2aFZkKGUrWSL8tBBJqM72lpPXyXGYMLCHAK7xBTKXU2ChV0hUiXrfW6e4I1EZoZ5IjbDSvliZIKeEPDh3hkSvaD4ng2zarsLb9I2fNMjy9Fm+XQdkV0uS1b09vJYCzZCRlGu3rrGB7y9xc7qVsY0NaGjonlSUKnonH40Agetr/QRFSTTxg3elJcC5QCB2vb56bwIXr5pLfNlN5pISSDcWuCCCNwRuOYgQnwLACBCYW1Sp2lylSkrAsQLWUNbA3B2udrHWBC8es5bzwM5IMlYWCLbgEa3BGxMCF09aSXrct3IvKUQSOtjf9IEL1bZC2ZaqJ8Mpy3vra1t+veBC5ZM5LGR4DYES7kgXJtfpeBCjtaO0au1OpIPiqzc9PeNzpAuUphkILhM/wDGBl9N/wBIF1NqapLxLpJUF2sQLWUBe17jlc7W3gQpECFGaM5bRc9Usn+OrMQbaE9NL/neBCSWMlL5b0X8dYyk35DYeQ1PmowIXS2slbuW6WLzZYIB6Xtf6QIXLllLcuG09RImNySm1uYsb3B+8CF6+ZSH0pMtyLpSbjzsRf0vAhOzZSZslUpfwrFjAhIywZRljQWt/d4EJtk1Qzay28okpRzO/wBvQaQIX//Z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</a:pPr>
            <a:endParaRPr lang="en-US" sz="2400">
              <a:solidFill>
                <a:srgbClr val="666666"/>
              </a:solidFill>
            </a:endParaRPr>
          </a:p>
        </p:txBody>
      </p:sp>
      <p:sp>
        <p:nvSpPr>
          <p:cNvPr id="19" name="AutoShape 19" descr="data:image/jpeg;base64,/9j/4AAQSkZJRgABAQAAAQABAAD/2wCEAAkGBwgHBgkIBxQWFgkLGSIaGRgYGSEdIBwgJSMmIygkHCEdIiokJCgnLSIlLTIiLi0wLy4yHCIzODQvNy01LisBCgoKDg0OGhAQGjgkICQsLSw3LCwvKy8vLywsNS4sLDUtLCwuNDQwLywsLCw0LywsLywsLCwsLDQ1LCwsLCwsLP/AABEIACYApAMBEQACEQEDEQH/xAAbAAABBQEBAAAAAAAAAAAAAAAGAAMEBQcCAf/EADsQAAECBAQEAwYDBgcAAAAAAAECBAADBREGEiExB0FRYRNxgRQiMqGx0UKRwRUXIzOS8CVSYnKywuH/xAAbAQACAwEBAQAAAAAAAAAAAAAABQIDBAEGB//EADERAAEEAQMCBAQFBQEAAAAAAAEAAgMRBAUSITFRQWGRwRMVIoFCcaGx0QYjMlLwFP/aAAwDAQACEQMRAD8A2ap1FnSmindQWESU8z9B1PaAmlbDC+Z2yMWUA1Hi4xlTCmnSFzEj8SlBA9BZR+kQ3p7F/TshFyPA/IX/AApWFuJIr1Yb0xTYoXOv7wmZgLAnUZR0gD7NUqs3RP8AzxGXfdeVeXdH8TSJKBCUCEoEJQISgQlAhKBCUCEoEIG4gYvfYefNW7AIPiJKlZhfnpDTAwmTtLnpdm5boSA1Cv7za70lf0n7xv8AlMPcrF8zl7BL95td6Sv6T94PlMPco+Zy9gjbh7iGo4ibPZ9QCAiUoJTlFtbXN9e4hZn40cDmtZ4pjhTvmBLkWwvW1KBCUCEoELA+JNemVnEU+Ukn2RmShA5XG59Tz6ARS42V7rSMQQQA19TuT7Ii4d4BZVOmoq1YupE0nIgGwsDa5t5bR1rb5KX6rq0kUhhi4rqUYOKHhvCaZlfly8hapPwk630sATudh5xOg3lKG5WVmVjl17j4oJRjrFOJap7FQEpl5tQLAkAc1KVp8ohuceicnSsPFj3zm/8AuwXVDx/XafiBNMxBZaM/hq0AUk3tcEaEQBxB5Rk6RjyQfFg44seamcQMcVajYjmMaYpIlS0pvdN9Tr9LR1zjap0vSoZ8cSSDkkqmc8S625aM2jRQS6V8czKNSVGwSNgALC/M3iJeVsZomOxznvFjwF/ui/E7/GX7SQxw+i8mWhOeYUj4zqdVadOUTcXXwlOHDgfD3znkk0PL7IRqWLMb4edIl1RQusXAUlJBHYpiO5w6prDp+n5LSYh6E+6OWmL1v8BO64gBDqQlQtuM40FuxJGkS3fTaSv04R5rYCbBI9EC0riRiSa/ky1ATc17S0o1UbG23ffsDENxTufRcVsZN7fMnookziPidD1S1rSMp1llAsOx5/ODcVaNFwyygPvam4g4iYlVOlqkp9nkzAFJBTcqHW6hqI6XlU4ujYlGzvI46/wifBPsmN6fNe4gkoW8bqyZ9RcWuNAbDeNUGVMxtNdS87rWl48MwoXY8fBAuOG7Rnih61p6QhvJygAdcoJ+ZMenwXOdA1zzZN/uvF5jWtmIaOEY8OcNUl/hxb2qykrUqYqylX0SAB16gwt1HKlZNtjdXA9VvwceN0W54vlVM3GS2zhVNwZJTKbzF2BtdSydL2O140DBDm/EyXWa9FScyjsgbQTjvFmLcOVNMirlKjYKKCBYg9CnaOMw8XIZcfC6/LyIH1Jyi7EmOG1KozJ21TmcPkhSEnSwI3V5dIXY2A6WRzXGg3grdPmtjjDh1KCW+L8Y1lypFNJKh+GWgWHne8M3YWJC23/qUubl5Mp+j9EU0F5jJ20Wp3ZMyWopsuXY7A337xgnZiNd9PIrutsL8lw54+yyvFtLn0jEL1q4H4ipJ6pJuDCU8FfVMGds0DXN7V9wjPBPEZlR6NJptUlrPgXCVIAOl76gkRJrqFJPqOiyTzGWIjnwKlYzxLKxVgx5PpqJiW7aagKKwLm/YE6DTnzjjnWFXp+E7Dy2tkIJIPRAuFZUqc+WmY8LRWXRYza9iUkWiITvNc5rARF8Ty49wUTU3CFLfVxumVUkz3S1ZyBLUom2purMbeZju0X1S2bUZo4TcG0VXUePlSGsbui8xbVpx5TSn0T7o+kcJ5JTLTo9mLGPIH1591sGEqLT6DhOU5XLSXBleJMUUgqJtmtfoNgItaKC8lnZMuTlFodxdDt2WSO68/xLW5f7UcKltpyrbnJLHYDT1/OKrvqvVMxI8WE/DZZA+5Kj4pkU1rUfZ6ROXPkIGq1bX/09oOPBTwnSvj3SsDT2Hui5z/h/BqSg7vpg/wCRV/0iX4EqZ/d1Yn/Ue1e6rOE0gLxUXKvhaylrv3tl+hMDeq064+sbaPxED3QrPWuo1KYtI99yskDuo/8AsQTRoEUYB8B+yLuLUxIxE3Zy/gaSUpETf1SrQ2/2C8/icSjrhE18DCKJpHvT1qP6fpEmdEj11+7KI7ALLcROPa69UXH+eYo/OPZ4zdsTR5BfPch26Vx81qlLZzpXC0yWv86ZIUoD/dcn6whleDnW7puH6J1GwjEpvb91klKEtdQkCZNMlBP8wAnL30IMehlsMNN3eXdI4gN4s15oodYfpjudLU4qqZs5ZCRdClq1Og+MmMDcmRoNQ0PzA9ltdjxuPMtn191H4h06bS6hTmazeXIboQlVrA2vcgef1ienyiRjnd3EqGfGWOa3sAFccNcT0eiU502qSsk5a8wVlJuLAW0B2sfzjPqWJLM8OYLFUr8DJiiYQ81ytMpdQkVRjLetb+BN+EkWuOtoSSxujcWu6hN2PD27h0VfiKjUWurks6sgGeQSgi4UBzsocu220VFoPVbcbNmxjcZry8EKOeF1Akzc0ydMSg3NiRsN+XeI/DCaD+oJ6otCKKZQKPhujuGiRdnOPv5/ezXsmxFue1u8SDQOEtyc6aeQSONEdK4VVP4Z4ZnTDMShaQrklZt87xHYFrbrmWBVg/ZTKJhXD+HalLmMkq9sWCASoqNufYeZjoaAs+TqeRkN2SHj8lCfcP8ACqZ3jOwvO4XzmK1Ubn7wbArm61ltAAI9AiyfMbsmZM8gN0ADX8gIklZcbtCq+G+GHE72lKFBC9cqVkJ9O0Q2BNW63lhu2/vXKcnYDwvVMjpCD4akgJyLITYdLR3YFCPWMpgoO9QpDnD2H6pTGVGWbt2pVkSFkG6PdVfrYmx847tFUqYtRmjldK0/U7rwu6RhGh0ZTqQxCkrdoKVXWScu2nTfeANAUp9SnnLd5/xNjhQG+AsLsai2VLSv2lBC0jOo7G4J5W057xzYFa/Wcp7S0ngiug8VLq2BKFV6hNfPkrM+buQsjtoIC0FRg1XJhYI2EUPIK2orZgyYfs6mn+C1ujcmx3Op3OsSApYZpnTPL39ShpWAMMTXUyUTMM/cjPr1vt3hiNTyAPD0S06fCSiqSppTw1pySActkJPMCMDnFxLj4rY0BoACHqvgrDTp6lc9BRPcE2CCRmO50GkbI9RnYKBv81mkwoXmyFzJwVhmizpL2aFZkKGUrWSL8tBBJqM72lpPXyXGYMLCHAK7xBTKXU2ChV0hUiXrfW6e4I1EZoZ5IjbDSvliZIKeEPDh3hkSvaD4ng2zarsLb9I2fNMjy9Fm+XQdkV0uS1b09vJYCzZCRlGu3rrGB7y9xc7qVsY0NaGjonlSUKnonH40Agetr/QRFSTTxg3elJcC5QCB2vb56bwIXr5pLfNlN5pISSDcWuCCCNwRuOYgQnwLACBCYW1Sp2lylSkrAsQLWUNbA3B2udrHWBC8es5bzwM5IMlYWCLbgEa3BGxMCF09aSXrct3IvKUQSOtjf9IEL1bZC2ZaqJ8Mpy3vra1t+veBC5ZM5LGR4DYES7kgXJtfpeBCjtaO0au1OpIPiqzc9PeNzpAuUphkILhM/wDGBl9N/wBIF1NqapLxLpJUF2sQLWUBe17jlc7W3gQpECFGaM5bRc9Usn+OrMQbaE9NL/neBCSWMlL5b0X8dYyk35DYeQ1PmowIXS2slbuW6WLzZYIB6Xtf6QIXLllLcuG09RImNySm1uYsb3B+8CF6+ZSH0pMtyLpSbjzsRf0vAhOzZSZslUpfwrFjAhIywZRljQWt/d4EJtk1Qzay28okpRzO/wBvQaQIX//Z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</a:pPr>
            <a:endParaRPr lang="en-US" sz="2400">
              <a:solidFill>
                <a:srgbClr val="666666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50810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MWM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060373" y="2416820"/>
            <a:ext cx="7616083" cy="3388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buFont typeface="Arial" pitchFamily="34" charset="0"/>
              <a:buChar char="•"/>
            </a:pP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Space / time 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resolution</a:t>
            </a: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ts val="2200"/>
              </a:lnSpc>
              <a:buFont typeface="Arial" pitchFamily="34" charset="0"/>
              <a:buChar char="•"/>
            </a:pP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Accuracy</a:t>
            </a: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: 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both</a:t>
            </a: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wind-wave</a:t>
            </a: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climate</a:t>
            </a: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and 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storm</a:t>
            </a: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peaks</a:t>
            </a:r>
            <a:endParaRPr lang="it-IT" sz="1600" dirty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>
              <a:lnSpc>
                <a:spcPts val="2200"/>
              </a:lnSpc>
              <a:buFont typeface="Arial" pitchFamily="34" charset="0"/>
              <a:buChar char="•"/>
            </a:pP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Customization</a:t>
            </a: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of the service (high res. model 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nesting</a:t>
            </a: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, fast and cheap data delivery, …)</a:t>
            </a:r>
          </a:p>
          <a:p>
            <a:pPr>
              <a:lnSpc>
                <a:spcPts val="2200"/>
              </a:lnSpc>
              <a:buFont typeface="Arial" pitchFamily="34" charset="0"/>
              <a:buChar char="•"/>
            </a:pP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Expertise in 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dealing</a:t>
            </a: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with 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ship</a:t>
            </a: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/offshore/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shore</a:t>
            </a: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post-processing 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applications</a:t>
            </a:r>
            <a:endParaRPr lang="it-IT" sz="1600" dirty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>
              <a:lnSpc>
                <a:spcPts val="2200"/>
              </a:lnSpc>
              <a:buFont typeface="Arial" pitchFamily="34" charset="0"/>
              <a:buChar char="•"/>
            </a:pP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6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…</a:t>
            </a:r>
          </a:p>
          <a:p>
            <a:pPr>
              <a:lnSpc>
                <a:spcPts val="2100"/>
              </a:lnSpc>
              <a:buFont typeface="Arial" pitchFamily="34" charset="0"/>
              <a:buChar char="•"/>
            </a:pP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HW ($ / 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handling</a:t>
            </a: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/ life 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cycle</a:t>
            </a: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)</a:t>
            </a:r>
          </a:p>
          <a:p>
            <a:pPr>
              <a:lnSpc>
                <a:spcPts val="2100"/>
              </a:lnSpc>
              <a:buFont typeface="Arial" pitchFamily="34" charset="0"/>
              <a:buChar char="•"/>
            </a:pP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SW (set-up / 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testing</a:t>
            </a: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/ V&amp;V)</a:t>
            </a:r>
          </a:p>
          <a:p>
            <a:pPr>
              <a:lnSpc>
                <a:spcPts val="2100"/>
              </a:lnSpc>
              <a:buFont typeface="Arial" pitchFamily="34" charset="0"/>
              <a:buChar char="•"/>
            </a:pP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Man hours</a:t>
            </a:r>
          </a:p>
          <a:p>
            <a:pPr>
              <a:lnSpc>
                <a:spcPts val="2100"/>
              </a:lnSpc>
              <a:buFont typeface="Arial" pitchFamily="34" charset="0"/>
              <a:buChar char="•"/>
            </a:pP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Storage / Database 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maintenance</a:t>
            </a: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and 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updates</a:t>
            </a:r>
            <a:endParaRPr lang="it-IT" sz="1600" dirty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>
              <a:lnSpc>
                <a:spcPts val="2100"/>
              </a:lnSpc>
              <a:buFont typeface="Arial" pitchFamily="34" charset="0"/>
              <a:buChar char="•"/>
            </a:pP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6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Security</a:t>
            </a:r>
          </a:p>
          <a:p>
            <a:pPr>
              <a:lnSpc>
                <a:spcPts val="2100"/>
              </a:lnSpc>
              <a:buFont typeface="Arial" pitchFamily="34" charset="0"/>
              <a:buChar char="•"/>
            </a:pP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6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…</a:t>
            </a:r>
            <a:endParaRPr lang="it-IT" sz="1600" dirty="0">
              <a:solidFill>
                <a:srgbClr val="15476E"/>
              </a:solidFill>
              <a:latin typeface="Symbol" panose="05050102010706020507" pitchFamily="18" charset="2"/>
            </a:endParaRPr>
          </a:p>
          <a:p>
            <a:pPr>
              <a:lnSpc>
                <a:spcPts val="2100"/>
              </a:lnSpc>
              <a:buFont typeface="Arial" pitchFamily="34" charset="0"/>
              <a:buChar char="•"/>
            </a:pPr>
            <a:endParaRPr lang="it-IT" sz="1600" dirty="0">
              <a:solidFill>
                <a:srgbClr val="15476E"/>
              </a:solidFill>
              <a:latin typeface="Symbol" panose="05050102010706020507" pitchFamily="18" charset="2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804558" y="1844824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15476E"/>
                </a:solidFill>
              </a:rPr>
              <a:t>CONCLUDING REMARKS</a:t>
            </a:r>
            <a:endParaRPr lang="it-IT" b="1" dirty="0">
              <a:solidFill>
                <a:srgbClr val="1547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57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0" descr="data:image/jpeg;base64,/9j/4AAQSkZJRgABAQAAAQABAAD/2wCEAAkGBxMSEhUUEhQTFhUVGBkYFBYVFhYUGhYWFR8YGBccGRcZHighGB4lHBcYIjEhJSkrLi4vFyAzODMsNygtLisBCgoKDg0OGhAQGzQlICQsLjQsMC00LDQ1Ly8tLS0sLywsLCw3LCwsLCwsLCwsLCw0LCwsLCwsLCwsLCwsLCwsLP/AABEIAGsB1wMBEQACEQEDEQH/xAAcAAEAAgMBAQEAAAAAAAAAAAAABgcCBAUDCAH/xABIEAABAgMBCA0LAwMDBQAAAAABAAIDBBESBQYHITEyUXEXIjRBVGFygZGSk7HSExRSc4KDobLBw9EWQlMVIzNiosJDRGOj4f/EABoBAQACAwEAAAAAAAAAAAAAAAAEBQEDBgL/xAA0EQACAQEEBggGAwEBAAAAAAAAAQIDBAURMRIUITJBURMVUmFxgaGxMzSRwdHhIkLwQ/H/2gAMAwEAAhEDEQA/ALxQBAEAQBAEAQBAEAQBAEAQBAEAQBAEAQBAEAQBAEAQBAEAQBAEAQBAEAQBAEAQBAEAQBAEAQBAEAQBAEAQBAEAQBAEAQBAEAQBAEAQBAEAQBAEAQBAEAQBAEAQBAEAQBAEAQBAEAQBAEAQBAEAQBAEAQBAEAQBAEAQBAEAQBAEAQBAEAQBAEAQBAEAQBAEAQBAEAQBAEAQHPuvdqBLNtRnhtcjcrnamjGdeReowcsjRXtNOisZvAhs9hKx0gwMW86I7/i38qQrNzZUVL67Efr+P2ct+ESbORsEew76uXvV4kZ3zX5L1/JkzCJNjK2CfZcP+SavEyr5r8l6/k35XCW7/qQAdJY8j4EHvXh2bkzfC+3/AGh9GTm490WzMFkZgcGvrQOpUUJByE6FHlHReBc0KyrU1OOTNxeTcQCdwiuhxHs83abDnNr5QitkkVzeJSVZ8VjiUVS+HCbjoZPn+jw2THcHb2h8Kzq3eeOu32PX9ElvRvjM6IhMMMsFoxOtVtV4hoWqrT0CysNsdpTeGGBIVqJxG7775zJGGBDD/KB2V1mlmzxGucttKlp4lfbrc7No/wAcccSO7JjuDt7Q+FbdW7yv67fY9f0Nkx3B29ofCmrd467fY9f0Nkx3B29ofCmrd467fY9f0Nkx3B29ofCmrd467fY9f0Nkx3B29ofCmrd467fY9f0Sa9G+IzrYjjDDLBAxOtVqCdAWqrT0GWVhtjtMW8MMDvPdQE6AtRNbwRXeyY7g7e0PhUrVu8oOu32PX9DZMdwdvaHwpq3eOu32PX9DZMdwdvaHwpq3eOu32PX9FgysdsRjXtNWvAc08RFQozWDwL6ElOKksmeqweggPwlAV9MYSaPcGQA5oJDXGIRUA4jSziqFKVm2ZlDO+sJNKGK8f0eeyY7g7e0PhTVu889dvsev6GyY7g7e0PhTVu8ddvsev6LFYagHSopfo/UMleRcJLgSPN24iR/kO97KlKzd5QyvpptaHr+jDZMdwdvaHwpq3eeeu32PX9DZMdwdvaHwpq3eOu32PX9DZMdwdvaHwpq3eOu32PX9DZMdwdvaHwpq3eOu32PX9DZMdwdvaHwrOrd467fY9f0WK01CiHQIj1998pkvJ0hh/lLWV1mlmzxGud8FtpU9PEr7dbXZtH+OOOPpgRvZMdwdvaHwrbq3eV/Xb7Hr+hsmO4O3tD4U1bvHXb7Hr+iXXr3dbOQfKAWXAlr2VrQ72PFUEU+OhaakNB4FrY7UrRT0snxR2FrJYQFdxMJLgSPN24iR/kO97KlKz95QyvpptaHr+jq3sX5um4/kjBDNqXVDy7JTesjSvFSjoLHEk2O8naKmho4bOZL1oLUFARW7N/ctBJaysZw9CgaDxvP0BW6FCUu4rLRetGk8I/yfd+f/AEjcxhIjnMhQmj/Vaeemo7luVnjxZXTvqq92KX+8jW2Q5vRB6jvEs6vE8dcV+S/3mbEDCRMDPhQXarTfqVh2ePBnuN9VVvRT+pIL37+mTMVsJ0JzHvqAQ4PbiBOPIRk0Fap0HFY4k+y3pGtNQccGyXrQWoQHnEdTf7vqsGdh6LJgIDmXxXXbKwHRTjIxMb6TzkH1PECvcIaUsCParQqFJzfl4lLT86+NEdEiuLnOyk9w0AaFYRiorBHHVasqsnKbxZrrJrOzKXqzkQWmwH0OS1ZZ8HEFa3VguJMhYLRNYqH29z0i3oTrcZgOPJLHfAFOmhzPTu60r+nscialYkM0iMew6HtLe9e008iJOnODwksPEt+8PcMHU75nKDW32dZdvy0P9xO+tROKHuxuiN62J8xVlDdRxFo+LPxfuaa9GksbBPmTHKZ3OUS05o6K5NyfiifKMXZXWFnOl9UT7alWbiUF95w8/sQBSihMmMJNACToGNDKTbwR6eaRPQf1T+FjSXM99FU7L+g80ieg/qn8JpLmOiqdl/QeaRPQf1T+E0lzHRVOy/oWLgshObDj2gRtm5QRvHSoloeLR0FzRcYSxXEm0bNdqKjouJZM+fgrQ4QIYCAtPBldPyku6CTtoJxch9SOg2h0KFaI4Sx5nT3RX06Wg84+zJitBbBARu/66nkJRwB28X+23Uc49WvOQttGOlIr7yr9FQeGb2fn0KfU85IIAgPoGFmjUFVneLIzQyUBM57uUe9WayOFqb78TyWTwejID3CrWuI0gErGKR7VOUlikZeaRPQf1T+E0lzM9FU7L+g80ieg/qn8JpLmOiqdl/QeaRPQf1T+E0lzHRVOy/oX5DyDUqw7hZEAws5Jb3n21Ks3Eor7/wCfn9ivFKKAICRXj3Z82mRaNIcWjH6B6LuY/Alaq0NKJYXbaehrYPJ7H+S4lAOtCA+f5jPdyj3qzWRwtTffiSfBpu33b/otNo3Cyuf5jyZbKhHUFb4Rb43F5lYRo1v+Uj9xOOzqApXSTTexy6FPZpM5+9ba9LoYZcfwQNSSiNmRkYsZ1mExzzoaCaa9HOsOSWZtpUZ1XhBYnWF5k9T/AAHrw/EtfTQ5krqy1dj1X5NSbvdmoeN8CKBpDbQ6W1XpVIviap2KvDOD/wB4G1ePu+BynfK5ea24zZd3zUPP2ZcygHXhAYRNVVhrEwzNZMhAQDCxGNmAzeJe4622QPmPSpNmWbKK+5vCEfErpSznzs3oRIbZyCY1LAccbsgdQ2CfasrXVx0HgTLA4K0Qc8v9h6l1qvOxCA840FrwWva1zTlDgCDrBWU8MjzKKksJLFGMrLMhNDIbQ1orRoxAVNTQayjbe1iEIwWjFYI9lg9FD3Y3RG9bE+Yqyhuo4i0fFn4v3NNejSWNgnzJjlM7nKJac0dFcm5PxRPlGLsrrCznS+qJ9tSrNxKC+84ef2IApRQnfvD3fA1v+R61Vtxk+7Pmoefsy5VAOuCAIAgMI2a7UURiWTPn4K0OECGAgO9eTdPzebYSaNf/AG36nZDzOoelaq0dKJPu6v0VdY5PYy5lAOuCAqXCLdTy00WA7WCLHtnG/wCNB7KnUI4Rx5nLXrX6StorKOzz4kVW4qwgCA+gYWaNQVWd4sjNDJQEznu5R71ZrI4WpvvxPJZPBbGDPcfvH/RQa++dVdHy/myWLSWYQBAEBX2FnJLe8+2pVm4lDff/AD8/sV4pRQBAEBb94d2vOJYNcaxIVGPrlI/Y7nAprBUCtDRkdZdtp6ajg847H9mSVaixPn+Yz3co96s1kcLU334knwabt92/6LTaNwsrn+Y8mWyoR1BQl0YxfFiPOVz3E85JVlFYJHD1paVSUubZrL0ai1sGcSF5rZZTygc4xRv4ztTqs06CoVdPS2nUXRKHQYRzx2kuWgtQgNaJIQnPbEMNhiNzX2RaG9nZd9Z0nhga3Sg5KTW1cTZWDYEB5Rq5bQaN+oQysD1QwEBCcKUiXQIcUD/G4h3E2JQV6Q0e0pFnlg8Cmvmk5UlNcH7lYqYc2EB27i31TMtQMfaYP2P2zebfbzFa50oyJtnt9ahsTxXJk7uNf9LxaNigwXaXY2H2t7nA1qNOhJZbS7s97Uamyf8AF+n1JZDeHAFpBByEGoOorQWiaaxRkhkICh7sbojetifMVZQ3UcRaPiz8X7mmvRpLGwT5kxymdzlEtOaOiuTcn4onyjF2V1hZzpfVE+2pVm4lBfecPP7EAUooTs3nTTIU5CfEcGsaXVccgqxwHxIWuqm4NImXfOMLRGUngtvsy0v1XJcIh/H8KF0U+R02vWftofquS4RD+P4Top8hr1n7aAvqk+EQ/j+E6OfIzr1n7aOyvBKMI2a7UURiWTPn4K0OEOze7cvzgTDAKvbBL2cpjmmg1io51rqS0cGS7JQ6ZTjxwxXkcZbCGEBdt6l0/OZWHEJq6ll/LbiPTl51XVI6Mmjs7FX6ajGXHj4mxd26Il4ESKf2t2o0uOJo6SFiEdKSR7tFZUaUp8ijIjy4kk1JJJJ3ycZKsjim23izr3LuZalpmO4YobWtZy3ubU8zfmWuUv5KJLo0MaFSq+GCXi2vt7nGWwhhAfQMLNGoKrO8WRmhkoCZz3co96s1kcLU334nksngse8K7svBlbEWKxjrbjQ1rQ0oolaEnLFI6O7LVRp0NGckniySfquS4RD+P4Wnop8ifr1n7aH6rkuEQ/j+E6KfIa9Z+2jbuddeBHJEGI19mlqlcVcncsSi45m2lXp1cdB44G8vJuK+ws5Jb3n21Ks3Eob7/wCfn9ivFKKA6t2rkGCyBEFbEaE14Oh1BbHSa8/EvEJ4trkS7TZ+ijCSykk/PicpeyIdq9G7Hmsy15O0dtYnJO/zGh5jpWurDSiTbBaegrJvJ7GXSDXIq87AoCYz3co96s1kcLU334knwabt92/6LTaNwsrn+Y8mWyoR1BRt8UiYEzFhkZHkt42uxtPQQrGnLGKZxdrpOnWlF8zmr2Rj1lpl8NwdDc5jhkc0kHpCw0nsZ7hOUHpReDJlcfCJFZRswwRB6TaNf0Zrvgo8rOnulvQvicdlVY96z/30J1ce78vND+1EBdvsO1cPZOXWKhR5QlHMu6FrpV1/B+XE6a8EgIAgCAIAgPOYgNiNcx4DmuBDgd8HKsp4bTzKKknF5Mqq+a8qNLkvggxIWUUxuYNDgMusc9FMp1lLY8zmLZdlSk9KG2PqiKLeVYQBAdW4d8EeVdWE/a78N2Np5t48YoV4nTjLMlWa2VaD/i9nLgWxe3fBDnIdpm1c2gew4y0nvB3ioNSm4M6myWuFohpRz4rkddeCUUPdjdEb1sT5irKG6jiLR8Wfi/c016NJY2CfMmOUzucolpzR0Vybk/FE+UYuyusLOdL6on21Ks3EoL7zh5/YgClFCEAQBAekDObrHesPI9Q3kfQCrDuzCNmu1FEYlkz5+CtDhCZ4LN1RPVH5mKPaN1FvcvxpeH3Rx78rmebzcRoFGu27OS+uLmNRzLZSlpRIl4UOhrtcHtXmcRbCETjBfdOzFfAccUQWmctuXpb8ijWiOzSLu5q+jN0nx2rx/wB7GxhSupUw5dpyf3H68YYPmPOFizx/se75r7tJeL+xAAFKKIs66ly/Nrjvh/ussc/luewnoycwUOMtKridJXodDd7hx2Y+OKKwUw5oID6BhZo1BVZ3iyM0MlATOe7lHvVmsjham+/E8lk8BAEAQE+wT58xyYfe9RbTwL25M5+X3LGUU6Ar7CzklvefbUqzcShvv/n5/YrxSigLZNxxNXLgw8VsQmOhnQ8NxdOMc6g6ejUbOqdnVexRhxwWHjgVO5pBIIIIxEHEQRlqpxyzTTwZ+IYLXwdXZ8tA8k47eDQa4f7TzZOYaVCrwwljzOpuq09JS0HnH24fgqyYz3co96mLI5mpvvxJPg03b7t/0Wm0bhZXP8x5MtlQjqCOX33rtnGhzSGxmijXHI4ZbLuKu/vVW2lV0H3EC3WGNpjitkll+GVVdO5caXdZjMcw71ch1OGI8ymxmpZHL1rPUovCawNNejSEBkx5BBBIIxgg0IPEUMptPFE4vWv7e0thzRtMOIRf3N5XpDjy61GqUFnEu7Fesk1Ctlz/ACWS01FRjByKIdCfqAIAgCAIAgOHdm9SWmal7LLz+9m1dz7zucFbI1ZRIdosFGttksHzRBrs3gTEKroJEZugbV49k4jzGvEpMbRF57Clr3RVhth/JepEojC0kOBBGIgihB4wci3lS04vBmKGDv3jT5gzkLHiiHybhpD8Q/3WVqrRxgyfdtZ07RHk9n1/ZcqgHXFD3Y3RG9bE+Yqyhuo4i0fFn4v3NNejSWNgnzJjlM7nKJac0dFcm5PxRPlGLsrrCznS+qJ9tSrNxKC+84ef2IApRQnbvMl2RJ2CyI1rmkuq1wqDRjiKg8YWuq2oNom3fCM7RGMlitvsy1f05KcGgdm38KF0kuZ0+p0OwvoP05KcGgdm38J0kuY1Oh2F9AL3ZTg8Ds2/hOklzM6pQ7C+h1F4JBhGzXaiiMSyZ8/BWhwhM8Fm6onqj8zFHtG6i3uX40vD7o72E25flIDYwG2hHHyH0B6DT4rVZ5YSwJ170NOkprOPsyrlNOZNm5026DFZFblY4OHHTKOcYudYksVgbKNR0pqa4Gd2J8zEaJFd+9xIGgZGjmAA5liEdFYHq0VXVqSm+J1rw7l+Xm21G0hf3HaxmjrU5gV4rS0Yku7KHS103ktv4LDv83BH1M+dii0d9F9efys/L3RTSnnIBAfQMLNGoKrO8WRmhkoCZz3co96s1kcLU334nksngsvB9ciBFlLUWDCe624VcxrjQU3yodaclLYzpLss9KdDGUU3iyS/pyU4NA7Nv4WrpJcyw1Oh2F9B+nJTg0Ds2/hOklzGp0OwvobMlc2DBqYUKGy1lsNDa0yVprXlybzNlOjTp7kUvA21g2lfYWckt7z7alWbiUN9/wDPz+xXilFAXhetuOX9UzuCrqm8ztLH8CHgvYgGEi4vkowjsG0jZ3FEGXrDHrDlJoTxWBRXtZtCp0kcpe/7IcpBUHUvbuqZWYZFGbWjxpYc786wF4qQ0o4Eqx2h0Kqnw4+BzozqucRkJNF6WRHm8ZNolGDTdvu3/RabRuFnc/zHky2VCOoCA8pqWZEaWxGte05Q4AjoKym1keZwjNYSWKIddfB3BfUy7zDPouq9v5HxW+NoazKmvc9OW2m8PYgt2b35iVP91hs7z27Zh597UaFSYVIyyKS0WOrQ31s58Dlr2RQgLcwcz5iyYa41MJxZ7IoW9ANOZQa8cJHV3VVc7Ok+GwlC0lkfhNMqA/UAQGESK1tLTgKmgqQKnQK7+JMDDklmZoZCAICvcKsvDHkXgARSSDTK5gG/poadKlWdvaihvqEMIy/t9ivVKKA6l7EIum5cD+Vh5mkOPwBXio8IslWKLlaIJc16bS8FXHZlD3Y3RG9bE+Yqyhuo4i0fFn4v3NNejSWNgnzJjlM7nKJac0dFcm5PxRPlGLsrrCznS+qJ9tSrNxKC+84ef2IApRQnfvD3fA1v+R61Vtxk+7Pmoefsy5VAOuCAIAgMI2a7UURiWTPn4K0OEJngs3VE9UfmYo9o3UW9y/Gl4fdFmTUu2IxzHirXtLXDicKFRE8HidHOCnFxeTKJujJugxXwnZWOLTx0yHnGPnVlGWksTia1J0puD4GssmoIC2sHVy/IyoiEbaMbR5AxM+FT7Sg15Yyw5HVXVQ6OjpPOW3y4f7vNu/zcEfUz52LFHfRtvP5Wfl7oppTzkAgPoGFmjUFVneLIzQyUBM57uUe9WayOFqb78TyWTwWxgz3H7x/0UGvvnVXR8v5sli0lmEAQBAV9hZyS3vPtqVZuJQ33/wA/P7FeKUUBeF6245f1TO4KuqbzO0sfwIeC9j0u7cxszAfCd+4bU+i4Y2np+qxCWi8T1aaCrU3B8Sj5iC5jnMeKOaS1w0EYirFPFYo4ucHCTjLNHmsnkICV4NN2+7f9FotG4Wtz/MeTLZUI6gwZFaSQHAkYiAQaHj0JgYUk8jNDIQGEaE17S1wDmkUIIqCDpCJ4GJRUlg8ihroMY2LEEM1YHuDDlq0EhuPfxUVnHHBYnD1lFVJKOWLwNdZNZaOCyERLRHHI6KaczWqHaN46a5k1Rb7/ALImajlueE0wmmIHWK/QoeZYnuh6CAiGFDcjfWt+V632feKm+PgLxXsyupK7cxB/xxojRotEjqnEpThF5ooKdqrU92TOvAv8nW5XsfymN/40Xh0IEuN7WlZtPy/BnFv/AJwigMNvG1mP/cSFhWeBmV72hrZgvIjs9OxIzy+K9z3Hfdo0DQOILdGKisEV9WrOrLSm8Wa6yaywcGtwHB3nUQUFCIIO/XE52qmIaalRa9T+qL+6LI0+mkvD8lhqKXxQ92N0RvWxPmKsobqOItHxZ+L9zTXo0ljYJ8yY5TO5yiWnNHRXJuT8UT5Ri7K6ws50vqifbUqzcSgvvOHn9iAKUUJnBiuYQ5ri1wyFpII3sRCw1jmeoycXjF4M2f6tMfzxu0f+VjQjyNus1u2/qx/Vpj+eN2j/AMpoR5DWa3bf1Y/q0x/PG7R/5TQjyGs1u2/qyc4L5uJEdH8o976CHS05zqVt1pU4lGtCSwwLq56s5uek28s/MnkbNdqKjIu5ZM+fgrQ4QmeCzdUT1R+Zij2jdRb3L8aXh90WioZ0pWmFG5dmIyO0YogsP5Tc3pb8il2eWzROdvmhhJVVx2Px/wB7EGUkpDfuFc4zExDhD9ztsdDRjcegFeJy0Ytkiy0XWqxhz9i84bA0AAUAFABvAZFXHaJJLBHCv83BH1M+di20d9EK8/lZ+XuimlPOQCA+gYWaNQVWd4sjNDJQEznu5R71ZrI4WpvvxPJZPBsQJ+KwUZEiNGWjXuaK6gV5cU80bY1qkFhGTXmen9WmP543aP8AymhHketZrdt/Vj+rTH88btH/AJTQjyGs1u2/qx/Vpj+eN2j/AMpoR5DWa3bf1ZdtyXEwIRJJJhsqTjqbIVdLNnZUXjTj4IhOFnJLe8+2pNm4lLff/Pz+xXilFAXhetuOX9UzuCrqm8ztLH8CHgvY6i8EkrfCdcWy5sywYn0bFpvOGa7nApzDSpdnn/U56+LNg1Wjx2MgaklGEBK8Gm7fdv8AotFo3C1uf5jyZbKhHUFMX2RnMno5Y5zTbytJByDfCn0knBYnIW6co2qbi8Np+St907DxCO4j/WGv+LgT8Vl0YPgIXjaY5S+u06DcIM5/4j7B+jl41eJv64tHcaF0r7puO0tdEstOItYAyusjHzVXqNGMTRWvG0VVg5YLu/2JwltIJsSEk+NEbDhtLnONAPqdAGlYlJRWLNlKlKrNQitrLtuHc1stAhwW47AxnS443HnJKrpy0nidnZ6Ko01TXA315Nxg+ukAcY/+r0sDDx4Ga8mQgOJfdcV05AENrg0h4dVwJBoHCmLJlWynPQeJDt1mdop6CeG3Er6ZvCnW5rYb+Q8D57KlKvAoZ3TaI5JPwf5wNJ96U6Msu/mLT3FeumhzNLu60r+nsYNvWnD/ANvE5wB3lOlhzMK77S/6M3pS8WdflY2GNL3t7m1PwXl14I3Quq0yzWHi/wAYkruHg/gwiHR3eVcP20owaxldz4uJaJ128thaWe6KdN6VR6T9CZAUyLQW5+oCsLoXhTT4sR4MGjnucKvNaOJI/bxqZGvFLA5urdNec5SWG1s19jyb0weu7wrOsRPHU9fmiXXi3AiyjYoi2NuWkWSTkrWtQNK0VpqbWBa3dZJ2eMlPjyJStJZESv6vcjThgmFY2gfatEjOs0pQHQVvo1FDHEq7ysdS0aOhhsxz8iK7Hk3pg9d3hW7WIlZ1PX5obHk3pg9d3hTWIjqevzQ2PJvTB67vCmsRHU9fmhseTemD13eFNYiOp6/NDY8m9MHru8KaxEdT1+aJTeLe5GkzFMWxtwyzZJObarWoGkLTWqKeGBZ3bY6ln0tPDbhkSyIKgjSCtBZvIqoYPJvTB67vCpusROZ6nr80SK8m9aPKRnPi+TslhaLLiTWrTvgaCtVWqprBE+77BVs9RynhhgTVRy4OVfPcvzmWiQhnEVZy242496uTnXunLRkmRrXQ6ajKHHh4lY/ome/g/wDZC8amdNDmc11Zauz6r8kuvAvZiSzokWOyy8gMYLTXUblcdqSMZoOY6VorVFLYi2uyxTouU6iweS/yJqo5cHKvoue+YlYkKHS0+zS0aDE5pOPUF7pyUZJsi2yjKtRlCObw9yvdjyb0weu7wqVrESi6nr80Njyb0weu7wprER1PX5otVgoAOJQjplkZIZKrjYP5suJrBxknPO/7KmK0ROZldFdyb2GGx5N6YPXd4VnWImOp6/NDY8m9MHru8KaxEdT1+aGx5N6YPXd4U1iI6nr80Njyb0weu7wprER1PX5obHk3pg9d3hTWIjqevzRZ9z4JZChsdSrWNaaaWgAqG3izpKcXGCT4Ijl/d70ac8j5KxtLdq0SM6zSlAdBW6jUUMcSuvKx1LRo6GGzHPyInseTemD13eFbtYiVnU9fmiyriSroUvChupaYxrXUxioFDRRJPGTZ0Nng6dKMHmkjdXk3GtdKSbHhPhPzXih4tBHGDQ8yzGTi8Ua6tKNWDhLJlZHB5N6YPXd4VM1iJzjuevzR+bHk3pg9d3hTWIjqevzR3Lzr0piVmPKRTDs2HN2riTU0piIGha6tWMo4Im2C76tCrpywwwJ2oxdFe3y3jR40eJGhvhkPNbLiWkYgNBBUqnXSWDKK2XXUq1HUi1tI7GvLnm/9GvG18M/C1X4Laq0OZXyuy0r+vqjXdevOD/t4nQD3LPSw5mt3faV/RnpCvRnXZID+csb3kJ00OZ6V3Wl/09js3OwdR3GsZ7IY0N27voB0la5WhcCXSuao99pepO7hXAgSjaQm4znPdjc7Wd4cQoFGnUcsy7s1kp2dYQXmdReCSEBhEPETqWUYZmsGQ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</a:pPr>
            <a:endParaRPr lang="en-US" sz="2400">
              <a:solidFill>
                <a:srgbClr val="666666"/>
              </a:solidFill>
            </a:endParaRPr>
          </a:p>
        </p:txBody>
      </p:sp>
      <p:sp>
        <p:nvSpPr>
          <p:cNvPr id="15" name="AutoShape 12" descr="data:image/jpeg;base64,/9j/4AAQSkZJRgABAQAAAQABAAD/2wCEAAkGBxMSEhUUEhQTFhUVGBkYFBYVFhYUGhYWFR8YGBccGRcZHighGB4lHBcYIjEhJSkrLi4vFyAzODMsNygtLisBCgoKDg0OGhAQGzQlICQsLjQsMC00LDQ1Ly8tLS0sLywsLCw3LCwsLCwsLCwsLCw0LCwsLCwsLCwsLCwsLCwsLP/AABEIAGsB1wMBEQACEQEDEQH/xAAcAAEAAgMBAQEAAAAAAAAAAAAABgcCBAUDCAH/xABIEAABAgMBCA0LAwMDBQAAAAABAAIDBBESBQYHITEyUXEXIjRBVGFygZGSk7HSExRSc4KDobLBw9EWQlMVIzNiosJDRGOj4f/EABoBAQACAwEAAAAAAAAAAAAAAAAEBQEDBgL/xAA0EQACAQEEBggGAwEBAAAAAAAAAQIDBAURMRIUITJBURMVUmFxgaGxMzSRwdHhIkLwQ/H/2gAMAwEAAhEDEQA/ALxQBAEAQBAEAQBAEAQBAEAQBAEAQBAEAQBAEAQBAEAQBAEAQBAEAQBAEAQBAEAQBAEAQBAEAQBAEAQBAEAQBAEAQBAEAQBAEAQBAEAQBAEAQBAEAQBAEAQBAEAQBAEAQBAEAQBAEAQBAEAQBAEAQBAEAQBAEAQBAEAQBAEAQBAEAQBAEAQBAEAQBAEAQBAEAQBAEAQBAEAQHPuvdqBLNtRnhtcjcrnamjGdeReowcsjRXtNOisZvAhs9hKx0gwMW86I7/i38qQrNzZUVL67Efr+P2ct+ESbORsEew76uXvV4kZ3zX5L1/JkzCJNjK2CfZcP+SavEyr5r8l6/k35XCW7/qQAdJY8j4EHvXh2bkzfC+3/AGh9GTm490WzMFkZgcGvrQOpUUJByE6FHlHReBc0KyrU1OOTNxeTcQCdwiuhxHs83abDnNr5QitkkVzeJSVZ8VjiUVS+HCbjoZPn+jw2THcHb2h8Kzq3eeOu32PX9ElvRvjM6IhMMMsFoxOtVtV4hoWqrT0CysNsdpTeGGBIVqJxG7775zJGGBDD/KB2V1mlmzxGucttKlp4lfbrc7No/wAcccSO7JjuDt7Q+FbdW7yv67fY9f0Nkx3B29ofCmrd467fY9f0Nkx3B29ofCmrd467fY9f0Nkx3B29ofCmrd467fY9f0Nkx3B29ofCmrd467fY9f0Sa9G+IzrYjjDDLBAxOtVqCdAWqrT0GWVhtjtMW8MMDvPdQE6AtRNbwRXeyY7g7e0PhUrVu8oOu32PX9DZMdwdvaHwpq3eOu32PX9DZMdwdvaHwpq3eOu32PX9FgysdsRjXtNWvAc08RFQozWDwL6ElOKksmeqweggPwlAV9MYSaPcGQA5oJDXGIRUA4jSziqFKVm2ZlDO+sJNKGK8f0eeyY7g7e0PhTVu889dvsev6GyY7g7e0PhTVu8ddvsev6LFYagHSopfo/UMleRcJLgSPN24iR/kO97KlKzd5QyvpptaHr+jDZMdwdvaHwpq3eeeu32PX9DZMdwdvaHwpq3eOu32PX9DZMdwdvaHwpq3eOu32PX9DZMdwdvaHwpq3eOu32PX9DZMdwdvaHwrOrd467fY9f0WK01CiHQIj1998pkvJ0hh/lLWV1mlmzxGud8FtpU9PEr7dbXZtH+OOOPpgRvZMdwdvaHwrbq3eV/Xb7Hr+hsmO4O3tD4U1bvHXb7Hr+iXXr3dbOQfKAWXAlr2VrQ72PFUEU+OhaakNB4FrY7UrRT0snxR2FrJYQFdxMJLgSPN24iR/kO97KlKz95QyvpptaHr+jq3sX5um4/kjBDNqXVDy7JTesjSvFSjoLHEk2O8naKmho4bOZL1oLUFARW7N/ctBJaysZw9CgaDxvP0BW6FCUu4rLRetGk8I/yfd+f/AEjcxhIjnMhQmj/Vaeemo7luVnjxZXTvqq92KX+8jW2Q5vRB6jvEs6vE8dcV+S/3mbEDCRMDPhQXarTfqVh2ePBnuN9VVvRT+pIL37+mTMVsJ0JzHvqAQ4PbiBOPIRk0Fap0HFY4k+y3pGtNQccGyXrQWoQHnEdTf7vqsGdh6LJgIDmXxXXbKwHRTjIxMb6TzkH1PECvcIaUsCParQqFJzfl4lLT86+NEdEiuLnOyk9w0AaFYRiorBHHVasqsnKbxZrrJrOzKXqzkQWmwH0OS1ZZ8HEFa3VguJMhYLRNYqH29z0i3oTrcZgOPJLHfAFOmhzPTu60r+nscialYkM0iMew6HtLe9e008iJOnODwksPEt+8PcMHU75nKDW32dZdvy0P9xO+tROKHuxuiN62J8xVlDdRxFo+LPxfuaa9GksbBPmTHKZ3OUS05o6K5NyfiifKMXZXWFnOl9UT7alWbiUF95w8/sQBSihMmMJNACToGNDKTbwR6eaRPQf1T+FjSXM99FU7L+g80ieg/qn8JpLmOiqdl/QeaRPQf1T+E0lzHRVOy/oWLgshObDj2gRtm5QRvHSoloeLR0FzRcYSxXEm0bNdqKjouJZM+fgrQ4QIYCAtPBldPyku6CTtoJxch9SOg2h0KFaI4Sx5nT3RX06Wg84+zJitBbBARu/66nkJRwB28X+23Uc49WvOQttGOlIr7yr9FQeGb2fn0KfU85IIAgPoGFmjUFVneLIzQyUBM57uUe9WayOFqb78TyWTwejID3CrWuI0gErGKR7VOUlikZeaRPQf1T+E0lzM9FU7L+g80ieg/qn8JpLmOiqdl/QeaRPQf1T+E0lzHRVOy/oX5DyDUqw7hZEAws5Jb3n21Ks3Eor7/wCfn9ivFKKAICRXj3Z82mRaNIcWjH6B6LuY/Alaq0NKJYXbaehrYPJ7H+S4lAOtCA+f5jPdyj3qzWRwtTffiSfBpu33b/otNo3Cyuf5jyZbKhHUFb4Rb43F5lYRo1v+Uj9xOOzqApXSTTexy6FPZpM5+9ba9LoYZcfwQNSSiNmRkYsZ1mExzzoaCaa9HOsOSWZtpUZ1XhBYnWF5k9T/AAHrw/EtfTQ5krqy1dj1X5NSbvdmoeN8CKBpDbQ6W1XpVIviap2KvDOD/wB4G1ePu+BynfK5ea24zZd3zUPP2ZcygHXhAYRNVVhrEwzNZMhAQDCxGNmAzeJe4622QPmPSpNmWbKK+5vCEfErpSznzs3oRIbZyCY1LAccbsgdQ2CfasrXVx0HgTLA4K0Qc8v9h6l1qvOxCA840FrwWva1zTlDgCDrBWU8MjzKKksJLFGMrLMhNDIbQ1orRoxAVNTQayjbe1iEIwWjFYI9lg9FD3Y3RG9bE+Yqyhuo4i0fFn4v3NNejSWNgnzJjlM7nKJac0dFcm5PxRPlGLsrrCznS+qJ9tSrNxKC+84ef2IApRQnfvD3fA1v+R61Vtxk+7Pmoefsy5VAOuCAIAgMI2a7UURiWTPn4K0OECGAgO9eTdPzebYSaNf/AG36nZDzOoelaq0dKJPu6v0VdY5PYy5lAOuCAqXCLdTy00WA7WCLHtnG/wCNB7KnUI4Rx5nLXrX6StorKOzz4kVW4qwgCA+gYWaNQVWd4sjNDJQEznu5R71ZrI4WpvvxPJZPBbGDPcfvH/RQa++dVdHy/myWLSWYQBAEBX2FnJLe8+2pVm4lDff/AD8/sV4pRQBAEBb94d2vOJYNcaxIVGPrlI/Y7nAprBUCtDRkdZdtp6ajg847H9mSVaixPn+Yz3co96s1kcLU334knwabt92/6LTaNwsrn+Y8mWyoR1BQl0YxfFiPOVz3E85JVlFYJHD1paVSUubZrL0ai1sGcSF5rZZTygc4xRv4ztTqs06CoVdPS2nUXRKHQYRzx2kuWgtQgNaJIQnPbEMNhiNzX2RaG9nZd9Z0nhga3Sg5KTW1cTZWDYEB5Rq5bQaN+oQysD1QwEBCcKUiXQIcUD/G4h3E2JQV6Q0e0pFnlg8Cmvmk5UlNcH7lYqYc2EB27i31TMtQMfaYP2P2zebfbzFa50oyJtnt9ahsTxXJk7uNf9LxaNigwXaXY2H2t7nA1qNOhJZbS7s97Uamyf8AF+n1JZDeHAFpBByEGoOorQWiaaxRkhkICh7sbojetifMVZQ3UcRaPiz8X7mmvRpLGwT5kxymdzlEtOaOiuTcn4onyjF2V1hZzpfVE+2pVm4lBfecPP7EAUooTs3nTTIU5CfEcGsaXVccgqxwHxIWuqm4NImXfOMLRGUngtvsy0v1XJcIh/H8KF0U+R02vWftofquS4RD+P4Top8hr1n7aAvqk+EQ/j+E6OfIzr1n7aOyvBKMI2a7UURiWTPn4K0OEOze7cvzgTDAKvbBL2cpjmmg1io51rqS0cGS7JQ6ZTjxwxXkcZbCGEBdt6l0/OZWHEJq6ll/LbiPTl51XVI6Mmjs7FX6ajGXHj4mxd26Il4ESKf2t2o0uOJo6SFiEdKSR7tFZUaUp8ijIjy4kk1JJJJ3ycZKsjim23izr3LuZalpmO4YobWtZy3ubU8zfmWuUv5KJLo0MaFSq+GCXi2vt7nGWwhhAfQMLNGoKrO8WRmhkoCZz3co96s1kcLU334nksngse8K7svBlbEWKxjrbjQ1rQ0oolaEnLFI6O7LVRp0NGckniySfquS4RD+P4Wnop8ifr1n7aH6rkuEQ/j+E6KfIa9Z+2jbuddeBHJEGI19mlqlcVcncsSi45m2lXp1cdB44G8vJuK+ws5Jb3n21Ks3Eob7/wCfn9ivFKKA6t2rkGCyBEFbEaE14Oh1BbHSa8/EvEJ4trkS7TZ+ijCSykk/PicpeyIdq9G7Hmsy15O0dtYnJO/zGh5jpWurDSiTbBaegrJvJ7GXSDXIq87AoCYz3co96s1kcLU334knwabt92/6LTaNwsrn+Y8mWyoR1BRt8UiYEzFhkZHkt42uxtPQQrGnLGKZxdrpOnWlF8zmr2Rj1lpl8NwdDc5jhkc0kHpCw0nsZ7hOUHpReDJlcfCJFZRswwRB6TaNf0Zrvgo8rOnulvQvicdlVY96z/30J1ce78vND+1EBdvsO1cPZOXWKhR5QlHMu6FrpV1/B+XE6a8EgIAgCAIAgPOYgNiNcx4DmuBDgd8HKsp4bTzKKknF5Mqq+a8qNLkvggxIWUUxuYNDgMusc9FMp1lLY8zmLZdlSk9KG2PqiKLeVYQBAdW4d8EeVdWE/a78N2Np5t48YoV4nTjLMlWa2VaD/i9nLgWxe3fBDnIdpm1c2gew4y0nvB3ioNSm4M6myWuFohpRz4rkddeCUUPdjdEb1sT5irKG6jiLR8Wfi/c016NJY2CfMmOUzucolpzR0Vybk/FE+UYuyusLOdL6on21Ks3EoL7zh5/YgClFCEAQBAekDObrHesPI9Q3kfQCrDuzCNmu1FEYlkz5+CtDhCZ4LN1RPVH5mKPaN1FvcvxpeH3Rx78rmebzcRoFGu27OS+uLmNRzLZSlpRIl4UOhrtcHtXmcRbCETjBfdOzFfAccUQWmctuXpb8ijWiOzSLu5q+jN0nx2rx/wB7GxhSupUw5dpyf3H68YYPmPOFizx/se75r7tJeL+xAAFKKIs66ly/Nrjvh/ussc/luewnoycwUOMtKridJXodDd7hx2Y+OKKwUw5oID6BhZo1BVZ3iyM0MlATOe7lHvVmsjham+/E8lk8BAEAQE+wT58xyYfe9RbTwL25M5+X3LGUU6Ar7CzklvefbUqzcShvv/n5/YrxSigLZNxxNXLgw8VsQmOhnQ8NxdOMc6g6ejUbOqdnVexRhxwWHjgVO5pBIIIIxEHEQRlqpxyzTTwZ+IYLXwdXZ8tA8k47eDQa4f7TzZOYaVCrwwljzOpuq09JS0HnH24fgqyYz3co96mLI5mpvvxJPg03b7t/0Wm0bhZXP8x5MtlQjqCOX33rtnGhzSGxmijXHI4ZbLuKu/vVW2lV0H3EC3WGNpjitkll+GVVdO5caXdZjMcw71ch1OGI8ymxmpZHL1rPUovCawNNejSEBkx5BBBIIxgg0IPEUMptPFE4vWv7e0thzRtMOIRf3N5XpDjy61GqUFnEu7Fesk1Ctlz/ACWS01FRjByKIdCfqAIAgCAIAgOHdm9SWmal7LLz+9m1dz7zucFbI1ZRIdosFGttksHzRBrs3gTEKroJEZugbV49k4jzGvEpMbRF57Clr3RVhth/JepEojC0kOBBGIgihB4wci3lS04vBmKGDv3jT5gzkLHiiHybhpD8Q/3WVqrRxgyfdtZ07RHk9n1/ZcqgHXFD3Y3RG9bE+Yqyhuo4i0fFn4v3NNejSWNgnzJjlM7nKJac0dFcm5PxRPlGLsrrCznS+qJ9tSrNxKC+84ef2IApRQnbvMl2RJ2CyI1rmkuq1wqDRjiKg8YWuq2oNom3fCM7RGMlitvsy1f05KcGgdm38KF0kuZ0+p0OwvoP05KcGgdm38J0kuY1Oh2F9AL3ZTg8Ds2/hOklzM6pQ7C+h1F4JBhGzXaiiMSyZ8/BWhwhM8Fm6onqj8zFHtG6i3uX40vD7o72E25flIDYwG2hHHyH0B6DT4rVZ5YSwJ170NOkprOPsyrlNOZNm5026DFZFblY4OHHTKOcYudYksVgbKNR0pqa4Gd2J8zEaJFd+9xIGgZGjmAA5liEdFYHq0VXVqSm+J1rw7l+Xm21G0hf3HaxmjrU5gV4rS0Yku7KHS103ktv4LDv83BH1M+dii0d9F9efys/L3RTSnnIBAfQMLNGoKrO8WRmhkoCZz3co96s1kcLU334nksngsvB9ciBFlLUWDCe624VcxrjQU3yodaclLYzpLss9KdDGUU3iyS/pyU4NA7Nv4WrpJcyw1Oh2F9B+nJTg0Ds2/hOklzGp0OwvobMlc2DBqYUKGy1lsNDa0yVprXlybzNlOjTp7kUvA21g2lfYWckt7z7alWbiUN9/wDPz+xXilFAXhetuOX9UzuCrqm8ztLH8CHgvYgGEi4vkowjsG0jZ3FEGXrDHrDlJoTxWBRXtZtCp0kcpe/7IcpBUHUvbuqZWYZFGbWjxpYc786wF4qQ0o4Eqx2h0Kqnw4+BzozqucRkJNF6WRHm8ZNolGDTdvu3/RabRuFnc/zHky2VCOoCA8pqWZEaWxGte05Q4AjoKym1keZwjNYSWKIddfB3BfUy7zDPouq9v5HxW+NoazKmvc9OW2m8PYgt2b35iVP91hs7z27Zh597UaFSYVIyyKS0WOrQ31s58Dlr2RQgLcwcz5iyYa41MJxZ7IoW9ANOZQa8cJHV3VVc7Ok+GwlC0lkfhNMqA/UAQGESK1tLTgKmgqQKnQK7+JMDDklmZoZCAICvcKsvDHkXgARSSDTK5gG/poadKlWdvaihvqEMIy/t9ivVKKA6l7EIum5cD+Vh5mkOPwBXio8IslWKLlaIJc16bS8FXHZlD3Y3RG9bE+Yqyhuo4i0fFn4v3NNejSWNgnzJjlM7nKJac0dFcm5PxRPlGLsrrCznS+qJ9tSrNxKC+84ef2IApRQnfvD3fA1v+R61Vtxk+7Pmoefsy5VAOuCAIAgMI2a7UURiWTPn4K0OEJngs3VE9UfmYo9o3UW9y/Gl4fdFmTUu2IxzHirXtLXDicKFRE8HidHOCnFxeTKJujJugxXwnZWOLTx0yHnGPnVlGWksTia1J0puD4GssmoIC2sHVy/IyoiEbaMbR5AxM+FT7Sg15Yyw5HVXVQ6OjpPOW3y4f7vNu/zcEfUz52LFHfRtvP5Wfl7oppTzkAgPoGFmjUFVneLIzQyUBM57uUe9WayOFqb78TyWTwWxgz3H7x/0UGvvnVXR8v5sli0lmEAQBAV9hZyS3vPtqVZuJQ33/wA/P7FeKUUBeF6245f1TO4KuqbzO0sfwIeC9j0u7cxszAfCd+4bU+i4Y2np+qxCWi8T1aaCrU3B8Sj5iC5jnMeKOaS1w0EYirFPFYo4ucHCTjLNHmsnkICV4NN2+7f9FotG4Wtz/MeTLZUI6gwZFaSQHAkYiAQaHj0JgYUk8jNDIQGEaE17S1wDmkUIIqCDpCJ4GJRUlg8ihroMY2LEEM1YHuDDlq0EhuPfxUVnHHBYnD1lFVJKOWLwNdZNZaOCyERLRHHI6KaczWqHaN46a5k1Rb7/ALImajlueE0wmmIHWK/QoeZYnuh6CAiGFDcjfWt+V632feKm+PgLxXsyupK7cxB/xxojRotEjqnEpThF5ooKdqrU92TOvAv8nW5XsfymN/40Xh0IEuN7WlZtPy/BnFv/AJwigMNvG1mP/cSFhWeBmV72hrZgvIjs9OxIzy+K9z3Hfdo0DQOILdGKisEV9WrOrLSm8Wa6yaywcGtwHB3nUQUFCIIO/XE52qmIaalRa9T+qL+6LI0+mkvD8lhqKXxQ92N0RvWxPmKsobqOItHxZ+L9zTXo0ljYJ8yY5TO5yiWnNHRXJuT8UT5Ri7K6ws50vqifbUqzcSgvvOHn9iAKUUJnBiuYQ5ri1wyFpII3sRCw1jmeoycXjF4M2f6tMfzxu0f+VjQjyNus1u2/qx/Vpj+eN2j/AMpoR5DWa3bf1Y/q0x/PG7R/5TQjyGs1u2/qyc4L5uJEdH8o976CHS05zqVt1pU4lGtCSwwLq56s5uek28s/MnkbNdqKjIu5ZM+fgrQ4QmeCzdUT1R+Zij2jdRb3L8aXh90WioZ0pWmFG5dmIyO0YogsP5Tc3pb8il2eWzROdvmhhJVVx2Px/wB7EGUkpDfuFc4zExDhD9ztsdDRjcegFeJy0Ytkiy0XWqxhz9i84bA0AAUAFABvAZFXHaJJLBHCv83BH1M+di20d9EK8/lZ+XuimlPOQCA+gYWaNQVWd4sjNDJQEznu5R71ZrI4WpvvxPJZPBsQJ+KwUZEiNGWjXuaK6gV5cU80bY1qkFhGTXmen9WmP543aP8AymhHketZrdt/Vj+rTH88btH/AJTQjyGs1u2/qx/Vpj+eN2j/AMpoR5DWa3bf1ZdtyXEwIRJJJhsqTjqbIVdLNnZUXjTj4IhOFnJLe8+2pNm4lLff/Pz+xXilFAXhetuOX9UzuCrqm8ztLH8CHgvY6i8EkrfCdcWy5sywYn0bFpvOGa7nApzDSpdnn/U56+LNg1Wjx2MgaklGEBK8Gm7fdv8AotFo3C1uf5jyZbKhHUFMX2RnMno5Y5zTbytJByDfCn0knBYnIW6co2qbi8Np+St907DxCO4j/WGv+LgT8Vl0YPgIXjaY5S+u06DcIM5/4j7B+jl41eJv64tHcaF0r7puO0tdEstOItYAyusjHzVXqNGMTRWvG0VVg5YLu/2JwltIJsSEk+NEbDhtLnONAPqdAGlYlJRWLNlKlKrNQitrLtuHc1stAhwW47AxnS443HnJKrpy0nidnZ6Ko01TXA315Nxg+ukAcY/+r0sDDx4Ga8mQgOJfdcV05AENrg0h4dVwJBoHCmLJlWynPQeJDt1mdop6CeG3Er6ZvCnW5rYb+Q8D57KlKvAoZ3TaI5JPwf5wNJ96U6Msu/mLT3FeumhzNLu60r+nsYNvWnD/ANvE5wB3lOlhzMK77S/6M3pS8WdflY2GNL3t7m1PwXl14I3Quq0yzWHi/wAYkruHg/gwiHR3eVcP20owaxldz4uJaJ128thaWe6KdN6VR6T9CZAUyLQW5+oCsLoXhTT4sR4MGjnucKvNaOJI/bxqZGvFLA5urdNec5SWG1s19jyb0weu7wrOsRPHU9fmiXXi3AiyjYoi2NuWkWSTkrWtQNK0VpqbWBa3dZJ2eMlPjyJStJZESv6vcjThgmFY2gfatEjOs0pQHQVvo1FDHEq7ysdS0aOhhsxz8iK7Hk3pg9d3hW7WIlZ1PX5obHk3pg9d3hTWIjqevzQ2PJvTB67vCmsRHU9fmhseTemD13eFNYiOp6/NDY8m9MHru8KaxEdT1+aJTeLe5GkzFMWxtwyzZJObarWoGkLTWqKeGBZ3bY6ln0tPDbhkSyIKgjSCtBZvIqoYPJvTB67vCpusROZ6nr80SK8m9aPKRnPi+TslhaLLiTWrTvgaCtVWqprBE+77BVs9RynhhgTVRy4OVfPcvzmWiQhnEVZy242496uTnXunLRkmRrXQ6ajKHHh4lY/ome/g/wDZC8amdNDmc11Zauz6r8kuvAvZiSzokWOyy8gMYLTXUblcdqSMZoOY6VorVFLYi2uyxTouU6iweS/yJqo5cHKvoue+YlYkKHS0+zS0aDE5pOPUF7pyUZJsi2yjKtRlCObw9yvdjyb0weu7wqVrESi6nr80Njyb0weu7wprER1PX5otVgoAOJQjplkZIZKrjYP5suJrBxknPO/7KmK0ROZldFdyb2GGx5N6YPXd4VnWImOp6/NDY8m9MHru8KaxEdT1+aGx5N6YPXd4U1iI6nr80Njyb0weu7wprER1PX5obHk3pg9d3hTWIjqevzRZ9z4JZChsdSrWNaaaWgAqG3izpKcXGCT4Ijl/d70ac8j5KxtLdq0SM6zSlAdBW6jUUMcSuvKx1LRo6GGzHPyInseTemD13eFbtYiVnU9fmiyriSroUvChupaYxrXUxioFDRRJPGTZ0Nng6dKMHmkjdXk3GtdKSbHhPhPzXih4tBHGDQ8yzGTi8Ua6tKNWDhLJlZHB5N6YPXd4VM1iJzjuevzR+bHk3pg9d3hTWIjqevzR3Lzr0piVmPKRTDs2HN2riTU0piIGha6tWMo4Im2C76tCrpywwwJ2oxdFe3y3jR40eJGhvhkPNbLiWkYgNBBUqnXSWDKK2XXUq1HUi1tI7GvLnm/9GvG18M/C1X4Laq0OZXyuy0r+vqjXdevOD/t4nQD3LPSw5mt3faV/RnpCvRnXZID+csb3kJ00OZ6V3Wl/09js3OwdR3GsZ7IY0N27voB0la5WhcCXSuao99pepO7hXAgSjaQm4znPdjc7Wd4cQoFGnUcsy7s1kp2dYQXmdReCSEBhEPETqWUYZmsGQ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</a:pPr>
            <a:endParaRPr lang="en-US" sz="2400">
              <a:solidFill>
                <a:srgbClr val="666666"/>
              </a:solidFill>
            </a:endParaRPr>
          </a:p>
        </p:txBody>
      </p:sp>
      <p:sp>
        <p:nvSpPr>
          <p:cNvPr id="17" name="AutoShape 15" descr="data:image/jpeg;base64,/9j/4AAQSkZJRgABAQAAAQABAAD/2wCEAAkGBwgHBgkIBxQWFgkLGSIaGRgYGSEdIBwgJSMmIygkHCEdIiokJCgnLSIlLTIiLi0wLy4yHCIzODQvNy01LisBCgoKDg0OGhAQGjgkICQsLSw3LCwvKy8vLywsNS4sLDUtLCwuNDQwLywsLCw0LywsLywsLCwsLDQ1LCwsLCwsLP/AABEIACYApAMBEQACEQEDEQH/xAAbAAABBQEBAAAAAAAAAAAAAAAGAAMEBQcCAf/EADsQAAECBAQEAwYDBgcAAAAAAAECBAADBREGEiExB0FRYRNxgRQiMqGx0UKRwRUXIzOS8CVSYnKywuH/xAAbAQACAwEBAQAAAAAAAAAAAAAABQIDBAEGB//EADERAAEEAQMCBAQFBQEAAAAAAAEAAgMRBAUSITFRQWGRwRMVIoFCcaGx0QYjMlLwFP/aAAwDAQACEQMRAD8A2ap1FnSmindQWESU8z9B1PaAmlbDC+Z2yMWUA1Hi4xlTCmnSFzEj8SlBA9BZR+kQ3p7F/TshFyPA/IX/AApWFuJIr1Yb0xTYoXOv7wmZgLAnUZR0gD7NUqs3RP8AzxGXfdeVeXdH8TSJKBCUCEoEJQISgQlAhKBCUCEoEIG4gYvfYefNW7AIPiJKlZhfnpDTAwmTtLnpdm5boSA1Cv7za70lf0n7xv8AlMPcrF8zl7BL95td6Sv6T94PlMPco+Zy9gjbh7iGo4ibPZ9QCAiUoJTlFtbXN9e4hZn40cDmtZ4pjhTvmBLkWwvW1KBCUCEoELA+JNemVnEU+Ukn2RmShA5XG59Tz6ARS42V7rSMQQQA19TuT7Ii4d4BZVOmoq1YupE0nIgGwsDa5t5bR1rb5KX6rq0kUhhi4rqUYOKHhvCaZlfly8hapPwk630sATudh5xOg3lKG5WVmVjl17j4oJRjrFOJap7FQEpl5tQLAkAc1KVp8ohuceicnSsPFj3zm/8AuwXVDx/XafiBNMxBZaM/hq0AUk3tcEaEQBxB5Rk6RjyQfFg44seamcQMcVajYjmMaYpIlS0pvdN9Tr9LR1zjap0vSoZ8cSSDkkqmc8S625aM2jRQS6V8czKNSVGwSNgALC/M3iJeVsZomOxznvFjwF/ui/E7/GX7SQxw+i8mWhOeYUj4zqdVadOUTcXXwlOHDgfD3znkk0PL7IRqWLMb4edIl1RQusXAUlJBHYpiO5w6prDp+n5LSYh6E+6OWmL1v8BO64gBDqQlQtuM40FuxJGkS3fTaSv04R5rYCbBI9EC0riRiSa/ky1ATc17S0o1UbG23ffsDENxTufRcVsZN7fMnookziPidD1S1rSMp1llAsOx5/ODcVaNFwyygPvam4g4iYlVOlqkp9nkzAFJBTcqHW6hqI6XlU4ujYlGzvI46/wifBPsmN6fNe4gkoW8bqyZ9RcWuNAbDeNUGVMxtNdS87rWl48MwoXY8fBAuOG7Rnih61p6QhvJygAdcoJ+ZMenwXOdA1zzZN/uvF5jWtmIaOEY8OcNUl/hxb2qykrUqYqylX0SAB16gwt1HKlZNtjdXA9VvwceN0W54vlVM3GS2zhVNwZJTKbzF2BtdSydL2O140DBDm/EyXWa9FScyjsgbQTjvFmLcOVNMirlKjYKKCBYg9CnaOMw8XIZcfC6/LyIH1Jyi7EmOG1KozJ21TmcPkhSEnSwI3V5dIXY2A6WRzXGg3grdPmtjjDh1KCW+L8Y1lypFNJKh+GWgWHne8M3YWJC23/qUubl5Mp+j9EU0F5jJ20Wp3ZMyWopsuXY7A337xgnZiNd9PIrutsL8lw54+yyvFtLn0jEL1q4H4ipJ6pJuDCU8FfVMGds0DXN7V9wjPBPEZlR6NJptUlrPgXCVIAOl76gkRJrqFJPqOiyTzGWIjnwKlYzxLKxVgx5PpqJiW7aagKKwLm/YE6DTnzjjnWFXp+E7Dy2tkIJIPRAuFZUqc+WmY8LRWXRYza9iUkWiITvNc5rARF8Ty49wUTU3CFLfVxumVUkz3S1ZyBLUom2purMbeZju0X1S2bUZo4TcG0VXUePlSGsbui8xbVpx5TSn0T7o+kcJ5JTLTo9mLGPIH1591sGEqLT6DhOU5XLSXBleJMUUgqJtmtfoNgItaKC8lnZMuTlFodxdDt2WSO68/xLW5f7UcKltpyrbnJLHYDT1/OKrvqvVMxI8WE/DZZA+5Kj4pkU1rUfZ6ROXPkIGq1bX/09oOPBTwnSvj3SsDT2Hui5z/h/BqSg7vpg/wCRV/0iX4EqZ/d1Yn/Ue1e6rOE0gLxUXKvhaylrv3tl+hMDeq064+sbaPxED3QrPWuo1KYtI99yskDuo/8AsQTRoEUYB8B+yLuLUxIxE3Zy/gaSUpETf1SrQ2/2C8/icSjrhE18DCKJpHvT1qP6fpEmdEj11+7KI7ALLcROPa69UXH+eYo/OPZ4zdsTR5BfPch26Vx81qlLZzpXC0yWv86ZIUoD/dcn6whleDnW7puH6J1GwjEpvb91klKEtdQkCZNMlBP8wAnL30IMehlsMNN3eXdI4gN4s15oodYfpjudLU4qqZs5ZCRdClq1Og+MmMDcmRoNQ0PzA9ltdjxuPMtn191H4h06bS6hTmazeXIboQlVrA2vcgef1ienyiRjnd3EqGfGWOa3sAFccNcT0eiU502qSsk5a8wVlJuLAW0B2sfzjPqWJLM8OYLFUr8DJiiYQ81ytMpdQkVRjLetb+BN+EkWuOtoSSxujcWu6hN2PD27h0VfiKjUWurks6sgGeQSgi4UBzsocu220VFoPVbcbNmxjcZry8EKOeF1Akzc0ydMSg3NiRsN+XeI/DCaD+oJ6otCKKZQKPhujuGiRdnOPv5/ezXsmxFue1u8SDQOEtyc6aeQSONEdK4VVP4Z4ZnTDMShaQrklZt87xHYFrbrmWBVg/ZTKJhXD+HalLmMkq9sWCASoqNufYeZjoaAs+TqeRkN2SHj8lCfcP8ACqZ3jOwvO4XzmK1Ubn7wbArm61ltAAI9AiyfMbsmZM8gN0ADX8gIklZcbtCq+G+GHE72lKFBC9cqVkJ9O0Q2BNW63lhu2/vXKcnYDwvVMjpCD4akgJyLITYdLR3YFCPWMpgoO9QpDnD2H6pTGVGWbt2pVkSFkG6PdVfrYmx847tFUqYtRmjldK0/U7rwu6RhGh0ZTqQxCkrdoKVXWScu2nTfeANAUp9SnnLd5/xNjhQG+AsLsai2VLSv2lBC0jOo7G4J5W057xzYFa/Wcp7S0ngiug8VLq2BKFV6hNfPkrM+buQsjtoIC0FRg1XJhYI2EUPIK2orZgyYfs6mn+C1ujcmx3Op3OsSApYZpnTPL39ShpWAMMTXUyUTMM/cjPr1vt3hiNTyAPD0S06fCSiqSppTw1pySActkJPMCMDnFxLj4rY0BoACHqvgrDTp6lc9BRPcE2CCRmO50GkbI9RnYKBv81mkwoXmyFzJwVhmizpL2aFZkKGUrWSL8tBBJqM72lpPXyXGYMLCHAK7xBTKXU2ChV0hUiXrfW6e4I1EZoZ5IjbDSvliZIKeEPDh3hkSvaD4ng2zarsLb9I2fNMjy9Fm+XQdkV0uS1b09vJYCzZCRlGu3rrGB7y9xc7qVsY0NaGjonlSUKnonH40Agetr/QRFSTTxg3elJcC5QCB2vb56bwIXr5pLfNlN5pISSDcWuCCCNwRuOYgQnwLACBCYW1Sp2lylSkrAsQLWUNbA3B2udrHWBC8es5bzwM5IMlYWCLbgEa3BGxMCF09aSXrct3IvKUQSOtjf9IEL1bZC2ZaqJ8Mpy3vra1t+veBC5ZM5LGR4DYES7kgXJtfpeBCjtaO0au1OpIPiqzc9PeNzpAuUphkILhM/wDGBl9N/wBIF1NqapLxLpJUF2sQLWUBe17jlc7W3gQpECFGaM5bRc9Usn+OrMQbaE9NL/neBCSWMlL5b0X8dYyk35DYeQ1PmowIXS2slbuW6WLzZYIB6Xtf6QIXLllLcuG09RImNySm1uYsb3B+8CF6+ZSH0pMtyLpSbjzsRf0vAhOzZSZslUpfwrFjAhIywZRljQWt/d4EJtk1Qzay28okpRzO/wBvQaQIX//Z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</a:pPr>
            <a:endParaRPr lang="en-US" sz="2400">
              <a:solidFill>
                <a:srgbClr val="666666"/>
              </a:solidFill>
            </a:endParaRPr>
          </a:p>
        </p:txBody>
      </p:sp>
      <p:sp>
        <p:nvSpPr>
          <p:cNvPr id="19" name="AutoShape 19" descr="data:image/jpeg;base64,/9j/4AAQSkZJRgABAQAAAQABAAD/2wCEAAkGBwgHBgkIBxQWFgkLGSIaGRgYGSEdIBwgJSMmIygkHCEdIiokJCgnLSIlLTIiLi0wLy4yHCIzODQvNy01LisBCgoKDg0OGhAQGjgkICQsLSw3LCwvKy8vLywsNS4sLDUtLCwuNDQwLywsLCw0LywsLywsLCwsLDQ1LCwsLCwsLP/AABEIACYApAMBEQACEQEDEQH/xAAbAAABBQEBAAAAAAAAAAAAAAAGAAMEBQcCAf/EADsQAAECBAQEAwYDBgcAAAAAAAECBAADBREGEiExB0FRYRNxgRQiMqGx0UKRwRUXIzOS8CVSYnKywuH/xAAbAQACAwEBAQAAAAAAAAAAAAAABQIDBAEGB//EADERAAEEAQMCBAQFBQEAAAAAAAEAAgMRBAUSITFRQWGRwRMVIoFCcaGx0QYjMlLwFP/aAAwDAQACEQMRAD8A2ap1FnSmindQWESU8z9B1PaAmlbDC+Z2yMWUA1Hi4xlTCmnSFzEj8SlBA9BZR+kQ3p7F/TshFyPA/IX/AApWFuJIr1Yb0xTYoXOv7wmZgLAnUZR0gD7NUqs3RP8AzxGXfdeVeXdH8TSJKBCUCEoEJQISgQlAhKBCUCEoEIG4gYvfYefNW7AIPiJKlZhfnpDTAwmTtLnpdm5boSA1Cv7za70lf0n7xv8AlMPcrF8zl7BL95td6Sv6T94PlMPco+Zy9gjbh7iGo4ibPZ9QCAiUoJTlFtbXN9e4hZn40cDmtZ4pjhTvmBLkWwvW1KBCUCEoELA+JNemVnEU+Ukn2RmShA5XG59Tz6ARS42V7rSMQQQA19TuT7Ii4d4BZVOmoq1YupE0nIgGwsDa5t5bR1rb5KX6rq0kUhhi4rqUYOKHhvCaZlfly8hapPwk630sATudh5xOg3lKG5WVmVjl17j4oJRjrFOJap7FQEpl5tQLAkAc1KVp8ohuceicnSsPFj3zm/8AuwXVDx/XafiBNMxBZaM/hq0AUk3tcEaEQBxB5Rk6RjyQfFg44seamcQMcVajYjmMaYpIlS0pvdN9Tr9LR1zjap0vSoZ8cSSDkkqmc8S625aM2jRQS6V8czKNSVGwSNgALC/M3iJeVsZomOxznvFjwF/ui/E7/GX7SQxw+i8mWhOeYUj4zqdVadOUTcXXwlOHDgfD3znkk0PL7IRqWLMb4edIl1RQusXAUlJBHYpiO5w6prDp+n5LSYh6E+6OWmL1v8BO64gBDqQlQtuM40FuxJGkS3fTaSv04R5rYCbBI9EC0riRiSa/ky1ATc17S0o1UbG23ffsDENxTufRcVsZN7fMnookziPidD1S1rSMp1llAsOx5/ODcVaNFwyygPvam4g4iYlVOlqkp9nkzAFJBTcqHW6hqI6XlU4ujYlGzvI46/wifBPsmN6fNe4gkoW8bqyZ9RcWuNAbDeNUGVMxtNdS87rWl48MwoXY8fBAuOG7Rnih61p6QhvJygAdcoJ+ZMenwXOdA1zzZN/uvF5jWtmIaOEY8OcNUl/hxb2qykrUqYqylX0SAB16gwt1HKlZNtjdXA9VvwceN0W54vlVM3GS2zhVNwZJTKbzF2BtdSydL2O140DBDm/EyXWa9FScyjsgbQTjvFmLcOVNMirlKjYKKCBYg9CnaOMw8XIZcfC6/LyIH1Jyi7EmOG1KozJ21TmcPkhSEnSwI3V5dIXY2A6WRzXGg3grdPmtjjDh1KCW+L8Y1lypFNJKh+GWgWHne8M3YWJC23/qUubl5Mp+j9EU0F5jJ20Wp3ZMyWopsuXY7A337xgnZiNd9PIrutsL8lw54+yyvFtLn0jEL1q4H4ipJ6pJuDCU8FfVMGds0DXN7V9wjPBPEZlR6NJptUlrPgXCVIAOl76gkRJrqFJPqOiyTzGWIjnwKlYzxLKxVgx5PpqJiW7aagKKwLm/YE6DTnzjjnWFXp+E7Dy2tkIJIPRAuFZUqc+WmY8LRWXRYza9iUkWiITvNc5rARF8Ty49wUTU3CFLfVxumVUkz3S1ZyBLUom2purMbeZju0X1S2bUZo4TcG0VXUePlSGsbui8xbVpx5TSn0T7o+kcJ5JTLTo9mLGPIH1591sGEqLT6DhOU5XLSXBleJMUUgqJtmtfoNgItaKC8lnZMuTlFodxdDt2WSO68/xLW5f7UcKltpyrbnJLHYDT1/OKrvqvVMxI8WE/DZZA+5Kj4pkU1rUfZ6ROXPkIGq1bX/09oOPBTwnSvj3SsDT2Hui5z/h/BqSg7vpg/wCRV/0iX4EqZ/d1Yn/Ue1e6rOE0gLxUXKvhaylrv3tl+hMDeq064+sbaPxED3QrPWuo1KYtI99yskDuo/8AsQTRoEUYB8B+yLuLUxIxE3Zy/gaSUpETf1SrQ2/2C8/icSjrhE18DCKJpHvT1qP6fpEmdEj11+7KI7ALLcROPa69UXH+eYo/OPZ4zdsTR5BfPch26Vx81qlLZzpXC0yWv86ZIUoD/dcn6whleDnW7puH6J1GwjEpvb91klKEtdQkCZNMlBP8wAnL30IMehlsMNN3eXdI4gN4s15oodYfpjudLU4qqZs5ZCRdClq1Og+MmMDcmRoNQ0PzA9ltdjxuPMtn191H4h06bS6hTmazeXIboQlVrA2vcgef1ienyiRjnd3EqGfGWOa3sAFccNcT0eiU502qSsk5a8wVlJuLAW0B2sfzjPqWJLM8OYLFUr8DJiiYQ81ytMpdQkVRjLetb+BN+EkWuOtoSSxujcWu6hN2PD27h0VfiKjUWurks6sgGeQSgi4UBzsocu220VFoPVbcbNmxjcZry8EKOeF1Akzc0ydMSg3NiRsN+XeI/DCaD+oJ6otCKKZQKPhujuGiRdnOPv5/ezXsmxFue1u8SDQOEtyc6aeQSONEdK4VVP4Z4ZnTDMShaQrklZt87xHYFrbrmWBVg/ZTKJhXD+HalLmMkq9sWCASoqNufYeZjoaAs+TqeRkN2SHj8lCfcP8ACqZ3jOwvO4XzmK1Ubn7wbArm61ltAAI9AiyfMbsmZM8gN0ADX8gIklZcbtCq+G+GHE72lKFBC9cqVkJ9O0Q2BNW63lhu2/vXKcnYDwvVMjpCD4akgJyLITYdLR3YFCPWMpgoO9QpDnD2H6pTGVGWbt2pVkSFkG6PdVfrYmx847tFUqYtRmjldK0/U7rwu6RhGh0ZTqQxCkrdoKVXWScu2nTfeANAUp9SnnLd5/xNjhQG+AsLsai2VLSv2lBC0jOo7G4J5W057xzYFa/Wcp7S0ngiug8VLq2BKFV6hNfPkrM+buQsjtoIC0FRg1XJhYI2EUPIK2orZgyYfs6mn+C1ujcmx3Op3OsSApYZpnTPL39ShpWAMMTXUyUTMM/cjPr1vt3hiNTyAPD0S06fCSiqSppTw1pySActkJPMCMDnFxLj4rY0BoACHqvgrDTp6lc9BRPcE2CCRmO50GkbI9RnYKBv81mkwoXmyFzJwVhmizpL2aFZkKGUrWSL8tBBJqM72lpPXyXGYMLCHAK7xBTKXU2ChV0hUiXrfW6e4I1EZoZ5IjbDSvliZIKeEPDh3hkSvaD4ng2zarsLb9I2fNMjy9Fm+XQdkV0uS1b09vJYCzZCRlGu3rrGB7y9xc7qVsY0NaGjonlSUKnonH40Agetr/QRFSTTxg3elJcC5QCB2vb56bwIXr5pLfNlN5pISSDcWuCCCNwRuOYgQnwLACBCYW1Sp2lylSkrAsQLWUNbA3B2udrHWBC8es5bzwM5IMlYWCLbgEa3BGxMCF09aSXrct3IvKUQSOtjf9IEL1bZC2ZaqJ8Mpy3vra1t+veBC5ZM5LGR4DYES7kgXJtfpeBCjtaO0au1OpIPiqzc9PeNzpAuUphkILhM/wDGBl9N/wBIF1NqapLxLpJUF2sQLWUBe17jlc7W3gQpECFGaM5bRc9Usn+OrMQbaE9NL/neBCSWMlL5b0X8dYyk35DYeQ1PmowIXS2slbuW6WLzZYIB6Xtf6QIXLllLcuG09RImNySm1uYsb3B+8CF6+ZSH0pMtyLpSbjzsRf0vAhOzZSZslUpfwrFjAhIywZRljQWt/d4EJtk1Qzay28okpRzO/wBvQaQIX//Z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</a:pPr>
            <a:endParaRPr lang="en-US" sz="2400">
              <a:solidFill>
                <a:srgbClr val="666666"/>
              </a:solidFill>
            </a:endParaRPr>
          </a:p>
        </p:txBody>
      </p:sp>
      <p:sp>
        <p:nvSpPr>
          <p:cNvPr id="22" name="Titolo 5"/>
          <p:cNvSpPr>
            <a:spLocks noGrp="1"/>
          </p:cNvSpPr>
          <p:nvPr/>
        </p:nvSpPr>
        <p:spPr bwMode="auto">
          <a:xfrm>
            <a:off x="755576" y="2564904"/>
            <a:ext cx="7667328" cy="1470025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4400">
                <a:solidFill>
                  <a:srgbClr val="15476E"/>
                </a:solidFill>
                <a:latin typeface="+mj-lt"/>
                <a:ea typeface="+mj-ea"/>
                <a:cs typeface="MetaPlus-Book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4400">
                <a:solidFill>
                  <a:srgbClr val="15476E"/>
                </a:solidFill>
                <a:latin typeface="MetaPlus-Roman" pitchFamily="-106" charset="0"/>
                <a:ea typeface="ＭＳ Ｐゴシック" pitchFamily="-106" charset="-128"/>
                <a:cs typeface="MetaPlus-Roman" pitchFamily="-106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4400">
                <a:solidFill>
                  <a:srgbClr val="15476E"/>
                </a:solidFill>
                <a:latin typeface="MetaPlus-Roman" pitchFamily="-106" charset="0"/>
                <a:ea typeface="ＭＳ Ｐゴシック" pitchFamily="-106" charset="-128"/>
                <a:cs typeface="MetaPlus-Roman" pitchFamily="-106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4400">
                <a:solidFill>
                  <a:srgbClr val="15476E"/>
                </a:solidFill>
                <a:latin typeface="MetaPlus-Roman" pitchFamily="-106" charset="0"/>
                <a:ea typeface="ＭＳ Ｐゴシック" pitchFamily="-106" charset="-128"/>
                <a:cs typeface="MetaPlus-Roman" pitchFamily="-106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4400">
                <a:solidFill>
                  <a:srgbClr val="15476E"/>
                </a:solidFill>
                <a:latin typeface="MetaPlus-Roman" pitchFamily="-106" charset="0"/>
                <a:ea typeface="ＭＳ Ｐゴシック" pitchFamily="-106" charset="-128"/>
                <a:cs typeface="MetaPlus-Roman" pitchFamily="-106" charset="0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4400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4400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4400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4400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9pPr>
          </a:lstStyle>
          <a:p>
            <a:r>
              <a:rPr lang="en-US" sz="1800" b="1" cap="all" dirty="0" smtClean="0">
                <a:latin typeface="Arial Narrow" panose="020B0606020202030204" pitchFamily="34" charset="0"/>
              </a:rPr>
              <a:t>THANK YOU FOR YOUR ATTENTION</a:t>
            </a:r>
            <a:endParaRPr lang="it-IT" sz="1800" b="1" cap="all" dirty="0">
              <a:latin typeface="Arial Narrow" panose="020B060602020203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50810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MWM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8" name="CasellaDiTesto 7">
            <a:hlinkClick r:id="rId3"/>
          </p:cNvPr>
          <p:cNvSpPr txBox="1"/>
          <p:nvPr/>
        </p:nvSpPr>
        <p:spPr>
          <a:xfrm>
            <a:off x="35496" y="5805264"/>
            <a:ext cx="1925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15476E"/>
                </a:solidFill>
              </a:rPr>
              <a:t>http://hymolab.units.it</a:t>
            </a:r>
            <a:r>
              <a:rPr lang="it-IT" sz="1400" dirty="0" smtClean="0">
                <a:solidFill>
                  <a:srgbClr val="15476E"/>
                </a:solidFill>
              </a:rPr>
              <a:t>/</a:t>
            </a:r>
            <a:endParaRPr lang="it-IT" sz="1400" dirty="0">
              <a:solidFill>
                <a:srgbClr val="15476E"/>
              </a:solidFill>
            </a:endParaRPr>
          </a:p>
        </p:txBody>
      </p:sp>
      <p:sp>
        <p:nvSpPr>
          <p:cNvPr id="2" name="CasellaDiTesto 1">
            <a:hlinkClick r:id="rId4"/>
          </p:cNvPr>
          <p:cNvSpPr txBox="1"/>
          <p:nvPr/>
        </p:nvSpPr>
        <p:spPr>
          <a:xfrm>
            <a:off x="35496" y="6093296"/>
            <a:ext cx="2433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15476E"/>
                </a:solidFill>
              </a:rPr>
              <a:t>http://</a:t>
            </a:r>
            <a:r>
              <a:rPr lang="it-IT" sz="1400" dirty="0" smtClean="0">
                <a:solidFill>
                  <a:srgbClr val="15476E"/>
                </a:solidFill>
              </a:rPr>
              <a:t>www.osmer.fvg.it/mare</a:t>
            </a:r>
            <a:endParaRPr lang="it-IT" sz="1400" dirty="0">
              <a:solidFill>
                <a:srgbClr val="1547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42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auto">
          <a:xfrm>
            <a:off x="49322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10" name="Rettangolo 9"/>
          <p:cNvSpPr/>
          <p:nvPr/>
        </p:nvSpPr>
        <p:spPr bwMode="auto">
          <a:xfrm>
            <a:off x="6230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11" name="Rettangolo 10"/>
          <p:cNvSpPr/>
          <p:nvPr/>
        </p:nvSpPr>
        <p:spPr bwMode="auto">
          <a:xfrm>
            <a:off x="8282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12" name="Rettangolo 11"/>
          <p:cNvSpPr/>
          <p:nvPr/>
        </p:nvSpPr>
        <p:spPr bwMode="auto">
          <a:xfrm>
            <a:off x="10334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13" name="Rettangolo 12"/>
          <p:cNvSpPr/>
          <p:nvPr/>
        </p:nvSpPr>
        <p:spPr bwMode="auto">
          <a:xfrm>
            <a:off x="12386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16" name="Rettangolo 15"/>
          <p:cNvSpPr/>
          <p:nvPr/>
        </p:nvSpPr>
        <p:spPr bwMode="auto">
          <a:xfrm>
            <a:off x="14438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18" name="Rettangolo 17"/>
          <p:cNvSpPr/>
          <p:nvPr/>
        </p:nvSpPr>
        <p:spPr bwMode="auto">
          <a:xfrm>
            <a:off x="16490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0" name="Rettangolo 19"/>
          <p:cNvSpPr/>
          <p:nvPr/>
        </p:nvSpPr>
        <p:spPr bwMode="auto">
          <a:xfrm>
            <a:off x="18542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1" name="Rettangolo 20"/>
          <p:cNvSpPr/>
          <p:nvPr/>
        </p:nvSpPr>
        <p:spPr bwMode="auto">
          <a:xfrm>
            <a:off x="20594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3" name="Rettangolo 22"/>
          <p:cNvSpPr/>
          <p:nvPr/>
        </p:nvSpPr>
        <p:spPr bwMode="auto">
          <a:xfrm>
            <a:off x="22646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4" name="Rettangolo 23"/>
          <p:cNvSpPr/>
          <p:nvPr/>
        </p:nvSpPr>
        <p:spPr bwMode="auto">
          <a:xfrm>
            <a:off x="24698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5" name="Rettangolo 24"/>
          <p:cNvSpPr/>
          <p:nvPr/>
        </p:nvSpPr>
        <p:spPr bwMode="auto">
          <a:xfrm>
            <a:off x="26750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6" name="Rettangolo 25"/>
          <p:cNvSpPr/>
          <p:nvPr/>
        </p:nvSpPr>
        <p:spPr bwMode="auto">
          <a:xfrm>
            <a:off x="28802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7" name="Rettangolo 26"/>
          <p:cNvSpPr/>
          <p:nvPr/>
        </p:nvSpPr>
        <p:spPr bwMode="auto">
          <a:xfrm>
            <a:off x="30854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8" name="Rettangolo 27"/>
          <p:cNvSpPr/>
          <p:nvPr/>
        </p:nvSpPr>
        <p:spPr bwMode="auto">
          <a:xfrm>
            <a:off x="32906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9" name="Rettangolo 28"/>
          <p:cNvSpPr/>
          <p:nvPr/>
        </p:nvSpPr>
        <p:spPr bwMode="auto">
          <a:xfrm>
            <a:off x="34958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0" name="Rettangolo 29"/>
          <p:cNvSpPr/>
          <p:nvPr/>
        </p:nvSpPr>
        <p:spPr bwMode="auto">
          <a:xfrm>
            <a:off x="37010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1" name="Rettangolo 30"/>
          <p:cNvSpPr/>
          <p:nvPr/>
        </p:nvSpPr>
        <p:spPr bwMode="auto">
          <a:xfrm>
            <a:off x="41114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2" name="Rettangolo 31"/>
          <p:cNvSpPr/>
          <p:nvPr/>
        </p:nvSpPr>
        <p:spPr bwMode="auto">
          <a:xfrm>
            <a:off x="43166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3" name="Rettangolo 32"/>
          <p:cNvSpPr/>
          <p:nvPr/>
        </p:nvSpPr>
        <p:spPr bwMode="auto">
          <a:xfrm>
            <a:off x="45218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4" name="Rettangolo 33"/>
          <p:cNvSpPr/>
          <p:nvPr/>
        </p:nvSpPr>
        <p:spPr bwMode="auto">
          <a:xfrm>
            <a:off x="47270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5" name="Rettangolo 34"/>
          <p:cNvSpPr/>
          <p:nvPr/>
        </p:nvSpPr>
        <p:spPr bwMode="auto">
          <a:xfrm>
            <a:off x="51374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6" name="Rettangolo 35"/>
          <p:cNvSpPr/>
          <p:nvPr/>
        </p:nvSpPr>
        <p:spPr bwMode="auto">
          <a:xfrm>
            <a:off x="53426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7" name="Rettangolo 36"/>
          <p:cNvSpPr/>
          <p:nvPr/>
        </p:nvSpPr>
        <p:spPr bwMode="auto">
          <a:xfrm>
            <a:off x="55478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8" name="Rettangolo 37"/>
          <p:cNvSpPr/>
          <p:nvPr/>
        </p:nvSpPr>
        <p:spPr bwMode="auto">
          <a:xfrm>
            <a:off x="57530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9" name="Rettangolo 38"/>
          <p:cNvSpPr/>
          <p:nvPr/>
        </p:nvSpPr>
        <p:spPr bwMode="auto">
          <a:xfrm>
            <a:off x="59582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0" name="Rettangolo 39"/>
          <p:cNvSpPr/>
          <p:nvPr/>
        </p:nvSpPr>
        <p:spPr bwMode="auto">
          <a:xfrm>
            <a:off x="61634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1" name="Rettangolo 40"/>
          <p:cNvSpPr/>
          <p:nvPr/>
        </p:nvSpPr>
        <p:spPr bwMode="auto">
          <a:xfrm>
            <a:off x="63686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2" name="Rettangolo 41"/>
          <p:cNvSpPr/>
          <p:nvPr/>
        </p:nvSpPr>
        <p:spPr bwMode="auto">
          <a:xfrm>
            <a:off x="65738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3" name="Rettangolo 42"/>
          <p:cNvSpPr/>
          <p:nvPr/>
        </p:nvSpPr>
        <p:spPr bwMode="auto">
          <a:xfrm>
            <a:off x="67790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4" name="Rettangolo 43"/>
          <p:cNvSpPr/>
          <p:nvPr/>
        </p:nvSpPr>
        <p:spPr bwMode="auto">
          <a:xfrm>
            <a:off x="69842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5" name="Rettangolo 44"/>
          <p:cNvSpPr/>
          <p:nvPr/>
        </p:nvSpPr>
        <p:spPr bwMode="auto">
          <a:xfrm>
            <a:off x="71894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6" name="Rettangolo 45"/>
          <p:cNvSpPr/>
          <p:nvPr/>
        </p:nvSpPr>
        <p:spPr bwMode="auto">
          <a:xfrm>
            <a:off x="73946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7" name="Rettangolo 46"/>
          <p:cNvSpPr/>
          <p:nvPr/>
        </p:nvSpPr>
        <p:spPr bwMode="auto">
          <a:xfrm>
            <a:off x="75998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8" name="Rettangolo 47"/>
          <p:cNvSpPr/>
          <p:nvPr/>
        </p:nvSpPr>
        <p:spPr bwMode="auto">
          <a:xfrm>
            <a:off x="78050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9" name="Rettangolo 48"/>
          <p:cNvSpPr/>
          <p:nvPr/>
        </p:nvSpPr>
        <p:spPr bwMode="auto">
          <a:xfrm>
            <a:off x="39062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graphicFrame>
        <p:nvGraphicFramePr>
          <p:cNvPr id="62" name="Tabella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254688"/>
              </p:ext>
            </p:extLst>
          </p:nvPr>
        </p:nvGraphicFramePr>
        <p:xfrm>
          <a:off x="539552" y="1848480"/>
          <a:ext cx="8136904" cy="194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373"/>
                <a:gridCol w="2160240"/>
                <a:gridCol w="1259827"/>
                <a:gridCol w="2880320"/>
                <a:gridCol w="1296144"/>
              </a:tblGrid>
              <a:tr h="370840">
                <a:tc>
                  <a:txBody>
                    <a:bodyPr/>
                    <a:lstStyle/>
                    <a:p>
                      <a:endParaRPr lang="it-IT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Task</a:t>
                      </a:r>
                      <a:endParaRPr lang="it-IT" b="1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</a:t>
                      </a:r>
                      <a:r>
                        <a:rPr lang="it-IT" b="1" baseline="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pan</a:t>
                      </a:r>
                      <a:endParaRPr lang="it-IT" b="1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Validation</a:t>
                      </a:r>
                      <a:r>
                        <a:rPr lang="it-IT" b="1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Vs</a:t>
                      </a:r>
                      <a:endParaRPr lang="it-IT" b="1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State</a:t>
                      </a:r>
                      <a:endParaRPr lang="it-IT" b="1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A</a:t>
                      </a:r>
                      <a:endParaRPr lang="it-IT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Preliminary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validation</a:t>
                      </a:r>
                      <a:endParaRPr lang="it-IT" sz="14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1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year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it-IT" sz="11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(2000)</a:t>
                      </a:r>
                      <a:endParaRPr lang="it-IT" sz="11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Ground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stations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&amp;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buoys</a:t>
                      </a:r>
                      <a:endParaRPr lang="it-IT" sz="14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Completed</a:t>
                      </a:r>
                      <a:endParaRPr lang="it-IT" sz="14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B</a:t>
                      </a:r>
                      <a:endParaRPr lang="it-IT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Extended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validation</a:t>
                      </a:r>
                      <a:endParaRPr lang="it-IT" sz="14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11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years</a:t>
                      </a:r>
                      <a:endParaRPr lang="it-IT" sz="1400" dirty="0" smtClean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it-IT" sz="16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1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(2000</a:t>
                      </a:r>
                      <a:r>
                        <a:rPr lang="it-IT" sz="1100" baseline="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- 2010</a:t>
                      </a:r>
                      <a:r>
                        <a:rPr lang="it-IT" sz="11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)</a:t>
                      </a:r>
                      <a:endParaRPr lang="it-IT" sz="11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Satellites</a:t>
                      </a:r>
                      <a:r>
                        <a:rPr lang="it-IT" sz="16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0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it-IT" sz="10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altimeters</a:t>
                      </a:r>
                      <a:r>
                        <a:rPr lang="it-IT" sz="10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) 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&amp;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buoys</a:t>
                      </a:r>
                      <a:endParaRPr lang="it-IT" sz="1400" dirty="0" smtClean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Completed</a:t>
                      </a:r>
                      <a:endParaRPr lang="it-IT" sz="14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C</a:t>
                      </a:r>
                      <a:endParaRPr lang="it-IT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Further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improvements</a:t>
                      </a:r>
                      <a:endParaRPr lang="it-IT" sz="14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39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years</a:t>
                      </a:r>
                      <a:endParaRPr lang="it-IT" sz="1400" dirty="0" smtClean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it-IT" sz="16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1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(1979 - 2017)</a:t>
                      </a:r>
                      <a:endParaRPr lang="it-IT" sz="11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Satellites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0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it-IT" sz="10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scattero</a:t>
                      </a:r>
                      <a:r>
                        <a:rPr lang="it-IT" sz="10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/alti </a:t>
                      </a:r>
                      <a:r>
                        <a:rPr lang="it-IT" sz="10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meters</a:t>
                      </a:r>
                      <a:r>
                        <a:rPr lang="it-IT" sz="10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)</a:t>
                      </a:r>
                      <a:r>
                        <a:rPr lang="it-IT" sz="1000" baseline="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 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&amp;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buoys</a:t>
                      </a:r>
                      <a:endParaRPr lang="it-IT" sz="1400" dirty="0" smtClean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Continuous</a:t>
                      </a:r>
                      <a:r>
                        <a:rPr lang="it-IT" sz="1400" baseline="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update</a:t>
                      </a:r>
                      <a:endParaRPr lang="it-IT" sz="14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5" name="Rettangolo 64"/>
          <p:cNvSpPr/>
          <p:nvPr/>
        </p:nvSpPr>
        <p:spPr bwMode="auto">
          <a:xfrm>
            <a:off x="4932220" y="4293096"/>
            <a:ext cx="205200" cy="720000"/>
          </a:xfrm>
          <a:prstGeom prst="rect">
            <a:avLst/>
          </a:prstGeom>
          <a:solidFill>
            <a:srgbClr val="66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103" name="Rettangolo 102"/>
          <p:cNvSpPr/>
          <p:nvPr/>
        </p:nvSpPr>
        <p:spPr bwMode="auto">
          <a:xfrm>
            <a:off x="4932220" y="4545678"/>
            <a:ext cx="2257200" cy="251473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6" charset="0"/>
            </a:endParaRPr>
          </a:p>
        </p:txBody>
      </p:sp>
      <p:sp>
        <p:nvSpPr>
          <p:cNvPr id="105" name="Rettangolo 104"/>
          <p:cNvSpPr/>
          <p:nvPr/>
        </p:nvSpPr>
        <p:spPr bwMode="auto">
          <a:xfrm>
            <a:off x="8010220" y="4293679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cxnSp>
        <p:nvCxnSpPr>
          <p:cNvPr id="109" name="Connettore 1 108"/>
          <p:cNvCxnSpPr/>
          <p:nvPr/>
        </p:nvCxnSpPr>
        <p:spPr bwMode="auto">
          <a:xfrm rot="5400000">
            <a:off x="510244" y="5125952"/>
            <a:ext cx="225552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Connettore 1 109"/>
          <p:cNvCxnSpPr/>
          <p:nvPr/>
        </p:nvCxnSpPr>
        <p:spPr bwMode="auto">
          <a:xfrm rot="5400000">
            <a:off x="7154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Connettore 1 110"/>
          <p:cNvCxnSpPr/>
          <p:nvPr/>
        </p:nvCxnSpPr>
        <p:spPr bwMode="auto">
          <a:xfrm rot="5400000">
            <a:off x="2767444" y="5125952"/>
            <a:ext cx="225552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Connettore 1 111"/>
          <p:cNvCxnSpPr/>
          <p:nvPr/>
        </p:nvCxnSpPr>
        <p:spPr bwMode="auto">
          <a:xfrm rot="5400000">
            <a:off x="48194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Connettore 1 112"/>
          <p:cNvCxnSpPr/>
          <p:nvPr/>
        </p:nvCxnSpPr>
        <p:spPr bwMode="auto">
          <a:xfrm rot="5400000">
            <a:off x="6871444" y="5125952"/>
            <a:ext cx="225552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4" name="CasellaDiTesto 113"/>
          <p:cNvSpPr txBox="1"/>
          <p:nvPr/>
        </p:nvSpPr>
        <p:spPr>
          <a:xfrm>
            <a:off x="284797" y="52387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4F81BD"/>
                </a:solidFill>
              </a:rPr>
              <a:t>1979</a:t>
            </a:r>
            <a:endParaRPr lang="it-IT" dirty="0">
              <a:solidFill>
                <a:srgbClr val="4F81BD"/>
              </a:solidFill>
            </a:endParaRPr>
          </a:p>
        </p:txBody>
      </p:sp>
      <p:sp>
        <p:nvSpPr>
          <p:cNvPr id="115" name="CasellaDiTesto 114"/>
          <p:cNvSpPr txBox="1"/>
          <p:nvPr/>
        </p:nvSpPr>
        <p:spPr>
          <a:xfrm>
            <a:off x="2517045" y="52387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4F81BD"/>
                </a:solidFill>
              </a:rPr>
              <a:t>1990</a:t>
            </a:r>
          </a:p>
        </p:txBody>
      </p:sp>
      <p:sp>
        <p:nvSpPr>
          <p:cNvPr id="116" name="CasellaDiTesto 115"/>
          <p:cNvSpPr txBox="1"/>
          <p:nvPr/>
        </p:nvSpPr>
        <p:spPr>
          <a:xfrm>
            <a:off x="4605277" y="52387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4F81BD"/>
                </a:solidFill>
              </a:rPr>
              <a:t>2000</a:t>
            </a:r>
            <a:endParaRPr lang="it-IT" dirty="0">
              <a:solidFill>
                <a:srgbClr val="4F81BD"/>
              </a:solidFill>
            </a:endParaRPr>
          </a:p>
        </p:txBody>
      </p:sp>
      <p:sp>
        <p:nvSpPr>
          <p:cNvPr id="117" name="CasellaDiTesto 116"/>
          <p:cNvSpPr txBox="1"/>
          <p:nvPr/>
        </p:nvSpPr>
        <p:spPr>
          <a:xfrm>
            <a:off x="6643954" y="52387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4F81BD"/>
                </a:solidFill>
              </a:rPr>
              <a:t>2010</a:t>
            </a:r>
            <a:endParaRPr lang="it-IT" dirty="0">
              <a:solidFill>
                <a:srgbClr val="4F81BD"/>
              </a:solidFill>
            </a:endParaRPr>
          </a:p>
        </p:txBody>
      </p:sp>
      <p:sp>
        <p:nvSpPr>
          <p:cNvPr id="118" name="CasellaDiTesto 117"/>
          <p:cNvSpPr txBox="1"/>
          <p:nvPr/>
        </p:nvSpPr>
        <p:spPr>
          <a:xfrm>
            <a:off x="8194853" y="52387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4F81BD"/>
                </a:solidFill>
              </a:rPr>
              <a:t>2017</a:t>
            </a:r>
            <a:endParaRPr lang="it-IT" dirty="0">
              <a:solidFill>
                <a:srgbClr val="4F81BD"/>
              </a:solidFill>
            </a:endParaRPr>
          </a:p>
        </p:txBody>
      </p:sp>
      <p:cxnSp>
        <p:nvCxnSpPr>
          <p:cNvPr id="119" name="Connettore 1 118"/>
          <p:cNvCxnSpPr/>
          <p:nvPr/>
        </p:nvCxnSpPr>
        <p:spPr bwMode="auto">
          <a:xfrm rot="5400000">
            <a:off x="9206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Connettore 1 119"/>
          <p:cNvCxnSpPr/>
          <p:nvPr/>
        </p:nvCxnSpPr>
        <p:spPr bwMode="auto">
          <a:xfrm rot="5400000">
            <a:off x="11258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Connettore 1 120"/>
          <p:cNvCxnSpPr/>
          <p:nvPr/>
        </p:nvCxnSpPr>
        <p:spPr bwMode="auto">
          <a:xfrm rot="5400000">
            <a:off x="13310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Connettore 1 121"/>
          <p:cNvCxnSpPr/>
          <p:nvPr/>
        </p:nvCxnSpPr>
        <p:spPr bwMode="auto">
          <a:xfrm rot="5400000">
            <a:off x="15362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Connettore 1 122"/>
          <p:cNvCxnSpPr/>
          <p:nvPr/>
        </p:nvCxnSpPr>
        <p:spPr bwMode="auto">
          <a:xfrm rot="5400000">
            <a:off x="17414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4" name="Connettore 1 123"/>
          <p:cNvCxnSpPr/>
          <p:nvPr/>
        </p:nvCxnSpPr>
        <p:spPr bwMode="auto">
          <a:xfrm rot="5400000">
            <a:off x="19466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Connettore 1 124"/>
          <p:cNvCxnSpPr/>
          <p:nvPr/>
        </p:nvCxnSpPr>
        <p:spPr bwMode="auto">
          <a:xfrm rot="5400000">
            <a:off x="21518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Connettore 1 125"/>
          <p:cNvCxnSpPr/>
          <p:nvPr/>
        </p:nvCxnSpPr>
        <p:spPr bwMode="auto">
          <a:xfrm rot="5400000">
            <a:off x="23570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Connettore 1 126"/>
          <p:cNvCxnSpPr/>
          <p:nvPr/>
        </p:nvCxnSpPr>
        <p:spPr bwMode="auto">
          <a:xfrm rot="5400000">
            <a:off x="25622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8" name="Connettore 1 127"/>
          <p:cNvCxnSpPr/>
          <p:nvPr/>
        </p:nvCxnSpPr>
        <p:spPr bwMode="auto">
          <a:xfrm rot="5400000">
            <a:off x="29726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Connettore 1 128"/>
          <p:cNvCxnSpPr/>
          <p:nvPr/>
        </p:nvCxnSpPr>
        <p:spPr bwMode="auto">
          <a:xfrm rot="5400000">
            <a:off x="31778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0" name="Connettore 1 129"/>
          <p:cNvCxnSpPr/>
          <p:nvPr/>
        </p:nvCxnSpPr>
        <p:spPr bwMode="auto">
          <a:xfrm rot="5400000">
            <a:off x="33830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Connettore 1 130"/>
          <p:cNvCxnSpPr/>
          <p:nvPr/>
        </p:nvCxnSpPr>
        <p:spPr bwMode="auto">
          <a:xfrm rot="5400000">
            <a:off x="35882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Connettore 1 131"/>
          <p:cNvCxnSpPr/>
          <p:nvPr/>
        </p:nvCxnSpPr>
        <p:spPr bwMode="auto">
          <a:xfrm rot="5400000">
            <a:off x="37934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Connettore 1 132"/>
          <p:cNvCxnSpPr/>
          <p:nvPr/>
        </p:nvCxnSpPr>
        <p:spPr bwMode="auto">
          <a:xfrm rot="5400000">
            <a:off x="39986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4" name="Connettore 1 133"/>
          <p:cNvCxnSpPr/>
          <p:nvPr/>
        </p:nvCxnSpPr>
        <p:spPr bwMode="auto">
          <a:xfrm rot="5400000">
            <a:off x="42038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Connettore 1 134"/>
          <p:cNvCxnSpPr/>
          <p:nvPr/>
        </p:nvCxnSpPr>
        <p:spPr bwMode="auto">
          <a:xfrm rot="5400000">
            <a:off x="44090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6" name="Connettore 1 135"/>
          <p:cNvCxnSpPr/>
          <p:nvPr/>
        </p:nvCxnSpPr>
        <p:spPr bwMode="auto">
          <a:xfrm rot="5400000">
            <a:off x="46142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Connettore 1 136"/>
          <p:cNvCxnSpPr/>
          <p:nvPr/>
        </p:nvCxnSpPr>
        <p:spPr bwMode="auto">
          <a:xfrm rot="5400000">
            <a:off x="4819444" y="5125952"/>
            <a:ext cx="225552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Connettore 1 137"/>
          <p:cNvCxnSpPr/>
          <p:nvPr/>
        </p:nvCxnSpPr>
        <p:spPr bwMode="auto">
          <a:xfrm rot="5400000">
            <a:off x="50246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Connettore 1 138"/>
          <p:cNvCxnSpPr/>
          <p:nvPr/>
        </p:nvCxnSpPr>
        <p:spPr bwMode="auto">
          <a:xfrm rot="5400000">
            <a:off x="5229844" y="5135096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Connettore 1 139"/>
          <p:cNvCxnSpPr/>
          <p:nvPr/>
        </p:nvCxnSpPr>
        <p:spPr bwMode="auto">
          <a:xfrm rot="5400000">
            <a:off x="5435044" y="5135096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Connettore 1 140"/>
          <p:cNvCxnSpPr/>
          <p:nvPr/>
        </p:nvCxnSpPr>
        <p:spPr bwMode="auto">
          <a:xfrm rot="5400000">
            <a:off x="5640244" y="5135096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2" name="Connettore 1 141"/>
          <p:cNvCxnSpPr/>
          <p:nvPr/>
        </p:nvCxnSpPr>
        <p:spPr bwMode="auto">
          <a:xfrm rot="5400000">
            <a:off x="5845444" y="5135096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Connettore 1 142"/>
          <p:cNvCxnSpPr/>
          <p:nvPr/>
        </p:nvCxnSpPr>
        <p:spPr bwMode="auto">
          <a:xfrm rot="5400000">
            <a:off x="6050644" y="5135096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Connettore 1 143"/>
          <p:cNvCxnSpPr/>
          <p:nvPr/>
        </p:nvCxnSpPr>
        <p:spPr bwMode="auto">
          <a:xfrm rot="5400000">
            <a:off x="6255844" y="5135096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Connettore 1 144"/>
          <p:cNvCxnSpPr/>
          <p:nvPr/>
        </p:nvCxnSpPr>
        <p:spPr bwMode="auto">
          <a:xfrm rot="5400000">
            <a:off x="6461044" y="5135096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6" name="Connettore 1 145"/>
          <p:cNvCxnSpPr/>
          <p:nvPr/>
        </p:nvCxnSpPr>
        <p:spPr bwMode="auto">
          <a:xfrm rot="5400000">
            <a:off x="6666244" y="5135096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Connettore 1 146"/>
          <p:cNvCxnSpPr/>
          <p:nvPr/>
        </p:nvCxnSpPr>
        <p:spPr bwMode="auto">
          <a:xfrm rot="5400000">
            <a:off x="70766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8" name="Connettore 1 147"/>
          <p:cNvCxnSpPr/>
          <p:nvPr/>
        </p:nvCxnSpPr>
        <p:spPr bwMode="auto">
          <a:xfrm rot="5400000">
            <a:off x="72818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9" name="Connettore 1 148"/>
          <p:cNvCxnSpPr/>
          <p:nvPr/>
        </p:nvCxnSpPr>
        <p:spPr bwMode="auto">
          <a:xfrm rot="5400000">
            <a:off x="74870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0" name="Connettore 1 149"/>
          <p:cNvCxnSpPr/>
          <p:nvPr/>
        </p:nvCxnSpPr>
        <p:spPr bwMode="auto">
          <a:xfrm rot="5400000">
            <a:off x="76922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2" name="Connettore 1 151"/>
          <p:cNvCxnSpPr/>
          <p:nvPr/>
        </p:nvCxnSpPr>
        <p:spPr bwMode="auto">
          <a:xfrm rot="5400000">
            <a:off x="8102644" y="5135244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5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50810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MWM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88" name="Rettangolo 87"/>
          <p:cNvSpPr/>
          <p:nvPr/>
        </p:nvSpPr>
        <p:spPr bwMode="auto">
          <a:xfrm>
            <a:off x="8194048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89" name="Rettangolo 88"/>
          <p:cNvSpPr/>
          <p:nvPr/>
        </p:nvSpPr>
        <p:spPr bwMode="auto">
          <a:xfrm>
            <a:off x="8399248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108" name="Rettangolo 107"/>
          <p:cNvSpPr/>
          <p:nvPr/>
        </p:nvSpPr>
        <p:spPr bwMode="auto">
          <a:xfrm>
            <a:off x="633610" y="4779176"/>
            <a:ext cx="7970838" cy="234000"/>
          </a:xfrm>
          <a:prstGeom prst="rect">
            <a:avLst/>
          </a:prstGeom>
          <a:solidFill>
            <a:srgbClr val="4F81B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6" charset="0"/>
            </a:endParaRPr>
          </a:p>
        </p:txBody>
      </p:sp>
      <p:cxnSp>
        <p:nvCxnSpPr>
          <p:cNvPr id="90" name="Connettore 1 89"/>
          <p:cNvCxnSpPr/>
          <p:nvPr/>
        </p:nvCxnSpPr>
        <p:spPr bwMode="auto">
          <a:xfrm rot="5400000">
            <a:off x="8275647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Connettore 1 90"/>
          <p:cNvCxnSpPr/>
          <p:nvPr/>
        </p:nvCxnSpPr>
        <p:spPr bwMode="auto">
          <a:xfrm rot="5400000">
            <a:off x="8491672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Connettore 1 91"/>
          <p:cNvCxnSpPr/>
          <p:nvPr/>
        </p:nvCxnSpPr>
        <p:spPr bwMode="auto">
          <a:xfrm rot="5400000">
            <a:off x="7915607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6012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ttangolo 52"/>
          <p:cNvSpPr/>
          <p:nvPr/>
        </p:nvSpPr>
        <p:spPr bwMode="auto">
          <a:xfrm>
            <a:off x="0" y="1111414"/>
            <a:ext cx="229297" cy="5135190"/>
          </a:xfrm>
          <a:prstGeom prst="rect">
            <a:avLst/>
          </a:prstGeom>
          <a:solidFill>
            <a:srgbClr val="4F81B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49" name="CasellaDiTesto 248"/>
          <p:cNvSpPr txBox="1"/>
          <p:nvPr/>
        </p:nvSpPr>
        <p:spPr>
          <a:xfrm rot="-5400000">
            <a:off x="-306138" y="3418564"/>
            <a:ext cx="816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rgbClr val="15476E"/>
                </a:solidFill>
              </a:rPr>
              <a:t>Phase</a:t>
            </a:r>
            <a:r>
              <a:rPr lang="it-IT" sz="1200" dirty="0" smtClean="0">
                <a:solidFill>
                  <a:srgbClr val="15476E"/>
                </a:solidFill>
              </a:rPr>
              <a:t>  C</a:t>
            </a:r>
            <a:endParaRPr lang="it-IT" sz="1200" dirty="0">
              <a:solidFill>
                <a:srgbClr val="15476E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490" y="1303718"/>
            <a:ext cx="2484000" cy="2484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28" y="1303718"/>
            <a:ext cx="2484000" cy="24840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726604"/>
            <a:ext cx="4283999" cy="2520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26604"/>
            <a:ext cx="4283999" cy="2520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459880" y="1071457"/>
            <a:ext cx="1786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solidFill>
                  <a:srgbClr val="15476E"/>
                </a:solidFill>
                <a:latin typeface="Arial Narrow" panose="020B0606020202030204" pitchFamily="34" charset="0"/>
              </a:rPr>
              <a:t>Wind </a:t>
            </a:r>
            <a:r>
              <a:rPr lang="it-IT" dirty="0" err="1">
                <a:solidFill>
                  <a:srgbClr val="15476E"/>
                </a:solidFill>
                <a:latin typeface="Arial Narrow" panose="020B0606020202030204" pitchFamily="34" charset="0"/>
              </a:rPr>
              <a:t>speed</a:t>
            </a:r>
            <a:r>
              <a:rPr lang="it-IT" dirty="0">
                <a:solidFill>
                  <a:srgbClr val="15476E"/>
                </a:solidFill>
                <a:latin typeface="Arial Narrow" panose="020B0606020202030204" pitchFamily="34" charset="0"/>
              </a:rPr>
              <a:t> (10 m)</a:t>
            </a:r>
          </a:p>
        </p:txBody>
      </p:sp>
      <p:sp>
        <p:nvSpPr>
          <p:cNvPr id="7" name="Rettangolo 6"/>
          <p:cNvSpPr/>
          <p:nvPr/>
        </p:nvSpPr>
        <p:spPr>
          <a:xfrm>
            <a:off x="5621281" y="1071457"/>
            <a:ext cx="2125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 err="1">
                <a:solidFill>
                  <a:srgbClr val="15476E"/>
                </a:solidFill>
                <a:latin typeface="Arial Narrow" panose="020B0606020202030204" pitchFamily="34" charset="0"/>
              </a:rPr>
              <a:t>Significant</a:t>
            </a:r>
            <a:r>
              <a:rPr lang="it-IT" dirty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dirty="0" err="1">
                <a:solidFill>
                  <a:srgbClr val="15476E"/>
                </a:solidFill>
                <a:latin typeface="Arial Narrow" panose="020B0606020202030204" pitchFamily="34" charset="0"/>
              </a:rPr>
              <a:t>wave</a:t>
            </a:r>
            <a:r>
              <a:rPr lang="it-IT" dirty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dirty="0" err="1">
                <a:solidFill>
                  <a:srgbClr val="15476E"/>
                </a:solidFill>
                <a:latin typeface="Arial Narrow" panose="020B0606020202030204" pitchFamily="34" charset="0"/>
              </a:rPr>
              <a:t>height</a:t>
            </a:r>
            <a:endParaRPr lang="it-IT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833358" y="1494076"/>
            <a:ext cx="158408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All</a:t>
            </a:r>
            <a:r>
              <a:rPr lang="it-IT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satellites</a:t>
            </a:r>
            <a:endParaRPr lang="it-IT" dirty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algn="ctr"/>
            <a:r>
              <a:rPr lang="it-IT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(</a:t>
            </a:r>
            <a:r>
              <a:rPr lang="it-IT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altimeters</a:t>
            </a:r>
            <a:r>
              <a:rPr lang="it-IT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only</a:t>
            </a:r>
            <a:r>
              <a:rPr lang="it-IT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!)</a:t>
            </a:r>
          </a:p>
          <a:p>
            <a:pPr algn="ctr"/>
            <a:endParaRPr lang="it-IT" dirty="0" smtClean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algn="ctr"/>
            <a:r>
              <a:rPr lang="it-IT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Entire</a:t>
            </a:r>
            <a:r>
              <a:rPr lang="it-IT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MED</a:t>
            </a:r>
            <a:endParaRPr lang="it-IT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5868144" y="755412"/>
            <a:ext cx="2947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How to </a:t>
            </a:r>
            <a:r>
              <a:rPr lang="it-IT" b="1" dirty="0" err="1">
                <a:solidFill>
                  <a:srgbClr val="15476E"/>
                </a:solidFill>
                <a:latin typeface="Arial Narrow" panose="020B0606020202030204" pitchFamily="34" charset="0"/>
              </a:rPr>
              <a:t>i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mprove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…?</a:t>
            </a:r>
            <a:endParaRPr lang="it-IT" b="1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50810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MWM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77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61662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WHY / Where / when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694527" y="2564904"/>
            <a:ext cx="3800977" cy="230832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15476E"/>
                </a:solidFill>
                <a:latin typeface="Arial Narrow" panose="020B0606020202030204" pitchFamily="34" charset="0"/>
                <a:ea typeface="ＭＳ Ｐゴシック" pitchFamily="34" charset="-128"/>
                <a:cs typeface="Arial" pitchFamily="34" charset="0"/>
              </a:rPr>
              <a:t>Offshore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15476E"/>
                </a:solidFill>
                <a:latin typeface="Arial Narrow" panose="020B0606020202030204" pitchFamily="34" charset="0"/>
                <a:ea typeface="ＭＳ Ｐゴシック" pitchFamily="34" charset="-128"/>
                <a:cs typeface="Arial" pitchFamily="34" charset="0"/>
              </a:rPr>
              <a:t>Special Transportations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5476E"/>
                </a:solidFill>
                <a:latin typeface="Arial Narrow" panose="020B0606020202030204" pitchFamily="34" charset="0"/>
                <a:ea typeface="ＭＳ Ｐゴシック" pitchFamily="34" charset="-128"/>
                <a:cs typeface="Arial" pitchFamily="34" charset="0"/>
              </a:rPr>
              <a:t>Ship/Offshore </a:t>
            </a:r>
            <a:r>
              <a:rPr lang="en-GB" dirty="0" smtClean="0">
                <a:solidFill>
                  <a:srgbClr val="15476E"/>
                </a:solidFill>
                <a:latin typeface="Arial Narrow" panose="020B0606020202030204" pitchFamily="34" charset="0"/>
                <a:ea typeface="ＭＳ Ｐゴシック" pitchFamily="34" charset="-128"/>
                <a:cs typeface="Arial" pitchFamily="34" charset="0"/>
              </a:rPr>
              <a:t>Design/Planning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15476E"/>
                </a:solidFill>
                <a:latin typeface="Arial Narrow" panose="020B0606020202030204" pitchFamily="34" charset="0"/>
                <a:ea typeface="ＭＳ Ｐゴシック" pitchFamily="34" charset="-128"/>
                <a:cs typeface="Arial" pitchFamily="34" charset="0"/>
              </a:rPr>
              <a:t>Weather Routing (safety/comfort/green)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15476E"/>
                </a:solidFill>
                <a:latin typeface="Arial Narrow" panose="020B0606020202030204" pitchFamily="34" charset="0"/>
                <a:ea typeface="ＭＳ Ｐゴシック" pitchFamily="34" charset="-128"/>
                <a:cs typeface="Arial" pitchFamily="34" charset="0"/>
              </a:rPr>
              <a:t>Ocean Energy Exploitation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15476E"/>
                </a:solidFill>
                <a:latin typeface="Arial Narrow" panose="020B0606020202030204" pitchFamily="34" charset="0"/>
                <a:ea typeface="ＭＳ Ｐゴシック" pitchFamily="34" charset="-128"/>
                <a:cs typeface="Arial" pitchFamily="34" charset="0"/>
              </a:rPr>
              <a:t>Harbour Design/Operations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5476E"/>
                </a:solidFill>
                <a:latin typeface="Arial Narrow" panose="020B0606020202030204" pitchFamily="34" charset="0"/>
                <a:ea typeface="ＭＳ Ｐゴシック" pitchFamily="34" charset="-128"/>
                <a:cs typeface="Arial" pitchFamily="34" charset="0"/>
              </a:rPr>
              <a:t>Civil 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15476E"/>
                </a:solidFill>
                <a:latin typeface="Arial Narrow" panose="020B0606020202030204" pitchFamily="34" charset="0"/>
                <a:ea typeface="ＭＳ Ｐゴシック" pitchFamily="34" charset="-128"/>
                <a:cs typeface="Arial" pitchFamily="34" charset="0"/>
              </a:rPr>
              <a:t>Pleasure/Pro Sailing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92" y="1124744"/>
            <a:ext cx="1800000" cy="134838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21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5680477"/>
              </p:ext>
            </p:extLst>
          </p:nvPr>
        </p:nvGraphicFramePr>
        <p:xfrm>
          <a:off x="2772199" y="1124744"/>
          <a:ext cx="2018057" cy="134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2" name="Document" r:id="rId5" imgW="3828288" imgH="2557272" progId="Word.Document.8">
                  <p:embed/>
                </p:oleObj>
              </mc:Choice>
              <mc:Fallback>
                <p:oleObj name="Document" r:id="rId5" imgW="3828288" imgH="255727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2199" y="1124744"/>
                        <a:ext cx="2018057" cy="134838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4F81BD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3"/>
          <a:stretch/>
        </p:blipFill>
        <p:spPr bwMode="auto">
          <a:xfrm>
            <a:off x="899792" y="2538309"/>
            <a:ext cx="1800000" cy="125073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" name="Picture 21" descr="offshore-wind-turbine-installation0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116" y="4873929"/>
            <a:ext cx="1800000" cy="1350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Pelamis-Wave-Energy-Convert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416" y="4887058"/>
            <a:ext cx="1800000" cy="133687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06DeckLift001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2"/>
          <a:stretch/>
        </p:blipFill>
        <p:spPr bwMode="auto">
          <a:xfrm>
            <a:off x="2803356" y="4890136"/>
            <a:ext cx="1800000" cy="1317587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232" y="1124744"/>
            <a:ext cx="1584176" cy="135375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" name="Picture 8" descr="FinaleTotaleNoScritt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6"/>
          <a:stretch>
            <a:fillRect/>
          </a:stretch>
        </p:blipFill>
        <p:spPr bwMode="auto">
          <a:xfrm>
            <a:off x="6516416" y="1124744"/>
            <a:ext cx="1800000" cy="227603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3" descr="Libecciata210804_2_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5" b="1088"/>
          <a:stretch>
            <a:fillRect/>
          </a:stretch>
        </p:blipFill>
        <p:spPr bwMode="auto">
          <a:xfrm>
            <a:off x="6516416" y="3479336"/>
            <a:ext cx="1800000" cy="1317816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3" descr="CIMG071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" t="10180" r="5905"/>
          <a:stretch/>
        </p:blipFill>
        <p:spPr bwMode="auto">
          <a:xfrm>
            <a:off x="899992" y="3861048"/>
            <a:ext cx="1800000" cy="234667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47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0" descr="data:image/jpeg;base64,/9j/4AAQSkZJRgABAQAAAQABAAD/2wCEAAkGBxMSEhUUEhQTFhUVGBkYFBYVFhYUGhYWFR8YGBccGRcZHighGB4lHBcYIjEhJSkrLi4vFyAzODMsNygtLisBCgoKDg0OGhAQGzQlICQsLjQsMC00LDQ1Ly8tLS0sLywsLCw3LCwsLCwsLCwsLCw0LCwsLCwsLCwsLCwsLCwsLP/AABEIAGsB1wMBEQACEQEDEQH/xAAcAAEAAgMBAQEAAAAAAAAAAAAABgcCBAUDCAH/xABIEAABAgMBCA0LAwMDBQAAAAABAAIDBBESBQYHITEyUXEXIjRBVGFygZGSk7HSExRSc4KDobLBw9EWQlMVIzNiosJDRGOj4f/EABoBAQACAwEAAAAAAAAAAAAAAAAEBQEDBgL/xAA0EQACAQEEBggGAwEBAAAAAAAAAQIDBAURMRIUITJBURMVUmFxgaGxMzSRwdHhIkLwQ/H/2gAMAwEAAhEDEQA/ALxQBAEAQBAEAQBAEAQBAEAQBAEAQBAEAQBAEAQBAEAQBAEAQBAEAQBAEAQBAEAQBAEAQBAEAQBAEAQBAEAQBAEAQBAEAQBAEAQBAEAQBAEAQBAEAQBAEAQBAEAQBAEAQBAEAQBAEAQBAEAQBAEAQBAEAQBAEAQBAEAQBAEAQBAEAQBAEAQBAEAQBAEAQBAEAQBAEAQBAEAQHPuvdqBLNtRnhtcjcrnamjGdeReowcsjRXtNOisZvAhs9hKx0gwMW86I7/i38qQrNzZUVL67Efr+P2ct+ESbORsEew76uXvV4kZ3zX5L1/JkzCJNjK2CfZcP+SavEyr5r8l6/k35XCW7/qQAdJY8j4EHvXh2bkzfC+3/AGh9GTm490WzMFkZgcGvrQOpUUJByE6FHlHReBc0KyrU1OOTNxeTcQCdwiuhxHs83abDnNr5QitkkVzeJSVZ8VjiUVS+HCbjoZPn+jw2THcHb2h8Kzq3eeOu32PX9ElvRvjM6IhMMMsFoxOtVtV4hoWqrT0CysNsdpTeGGBIVqJxG7775zJGGBDD/KB2V1mlmzxGucttKlp4lfbrc7No/wAcccSO7JjuDt7Q+FbdW7yv67fY9f0Nkx3B29ofCmrd467fY9f0Nkx3B29ofCmrd467fY9f0Nkx3B29ofCmrd467fY9f0Nkx3B29ofCmrd467fY9f0Sa9G+IzrYjjDDLBAxOtVqCdAWqrT0GWVhtjtMW8MMDvPdQE6AtRNbwRXeyY7g7e0PhUrVu8oOu32PX9DZMdwdvaHwpq3eOu32PX9DZMdwdvaHwpq3eOu32PX9FgysdsRjXtNWvAc08RFQozWDwL6ElOKksmeqweggPwlAV9MYSaPcGQA5oJDXGIRUA4jSziqFKVm2ZlDO+sJNKGK8f0eeyY7g7e0PhTVu889dvsev6GyY7g7e0PhTVu8ddvsev6LFYagHSopfo/UMleRcJLgSPN24iR/kO97KlKzd5QyvpptaHr+jDZMdwdvaHwpq3eeeu32PX9DZMdwdvaHwpq3eOu32PX9DZMdwdvaHwpq3eOu32PX9DZMdwdvaHwpq3eOu32PX9DZMdwdvaHwrOrd467fY9f0WK01CiHQIj1998pkvJ0hh/lLWV1mlmzxGud8FtpU9PEr7dbXZtH+OOOPpgRvZMdwdvaHwrbq3eV/Xb7Hr+hsmO4O3tD4U1bvHXb7Hr+iXXr3dbOQfKAWXAlr2VrQ72PFUEU+OhaakNB4FrY7UrRT0snxR2FrJYQFdxMJLgSPN24iR/kO97KlKz95QyvpptaHr+jq3sX5um4/kjBDNqXVDy7JTesjSvFSjoLHEk2O8naKmho4bOZL1oLUFARW7N/ctBJaysZw9CgaDxvP0BW6FCUu4rLRetGk8I/yfd+f/AEjcxhIjnMhQmj/Vaeemo7luVnjxZXTvqq92KX+8jW2Q5vRB6jvEs6vE8dcV+S/3mbEDCRMDPhQXarTfqVh2ePBnuN9VVvRT+pIL37+mTMVsJ0JzHvqAQ4PbiBOPIRk0Fap0HFY4k+y3pGtNQccGyXrQWoQHnEdTf7vqsGdh6LJgIDmXxXXbKwHRTjIxMb6TzkH1PECvcIaUsCParQqFJzfl4lLT86+NEdEiuLnOyk9w0AaFYRiorBHHVasqsnKbxZrrJrOzKXqzkQWmwH0OS1ZZ8HEFa3VguJMhYLRNYqH29z0i3oTrcZgOPJLHfAFOmhzPTu60r+nscialYkM0iMew6HtLe9e008iJOnODwksPEt+8PcMHU75nKDW32dZdvy0P9xO+tROKHuxuiN62J8xVlDdRxFo+LPxfuaa9GksbBPmTHKZ3OUS05o6K5NyfiifKMXZXWFnOl9UT7alWbiUF95w8/sQBSihMmMJNACToGNDKTbwR6eaRPQf1T+FjSXM99FU7L+g80ieg/qn8JpLmOiqdl/QeaRPQf1T+E0lzHRVOy/oWLgshObDj2gRtm5QRvHSoloeLR0FzRcYSxXEm0bNdqKjouJZM+fgrQ4QIYCAtPBldPyku6CTtoJxch9SOg2h0KFaI4Sx5nT3RX06Wg84+zJitBbBARu/66nkJRwB28X+23Uc49WvOQttGOlIr7yr9FQeGb2fn0KfU85IIAgPoGFmjUFVneLIzQyUBM57uUe9WayOFqb78TyWTwejID3CrWuI0gErGKR7VOUlikZeaRPQf1T+E0lzM9FU7L+g80ieg/qn8JpLmOiqdl/QeaRPQf1T+E0lzHRVOy/oX5DyDUqw7hZEAws5Jb3n21Ks3Eor7/wCfn9ivFKKAICRXj3Z82mRaNIcWjH6B6LuY/Alaq0NKJYXbaehrYPJ7H+S4lAOtCA+f5jPdyj3qzWRwtTffiSfBpu33b/otNo3Cyuf5jyZbKhHUFb4Rb43F5lYRo1v+Uj9xOOzqApXSTTexy6FPZpM5+9ba9LoYZcfwQNSSiNmRkYsZ1mExzzoaCaa9HOsOSWZtpUZ1XhBYnWF5k9T/AAHrw/EtfTQ5krqy1dj1X5NSbvdmoeN8CKBpDbQ6W1XpVIviap2KvDOD/wB4G1ePu+BynfK5ea24zZd3zUPP2ZcygHXhAYRNVVhrEwzNZMhAQDCxGNmAzeJe4622QPmPSpNmWbKK+5vCEfErpSznzs3oRIbZyCY1LAccbsgdQ2CfasrXVx0HgTLA4K0Qc8v9h6l1qvOxCA840FrwWva1zTlDgCDrBWU8MjzKKksJLFGMrLMhNDIbQ1orRoxAVNTQayjbe1iEIwWjFYI9lg9FD3Y3RG9bE+Yqyhuo4i0fFn4v3NNejSWNgnzJjlM7nKJac0dFcm5PxRPlGLsrrCznS+qJ9tSrNxKC+84ef2IApRQnfvD3fA1v+R61Vtxk+7Pmoefsy5VAOuCAIAgMI2a7UURiWTPn4K0OECGAgO9eTdPzebYSaNf/AG36nZDzOoelaq0dKJPu6v0VdY5PYy5lAOuCAqXCLdTy00WA7WCLHtnG/wCNB7KnUI4Rx5nLXrX6StorKOzz4kVW4qwgCA+gYWaNQVWd4sjNDJQEznu5R71ZrI4WpvvxPJZPBbGDPcfvH/RQa++dVdHy/myWLSWYQBAEBX2FnJLe8+2pVm4lDff/AD8/sV4pRQBAEBb94d2vOJYNcaxIVGPrlI/Y7nAprBUCtDRkdZdtp6ajg847H9mSVaixPn+Yz3co96s1kcLU334knwabt92/6LTaNwsrn+Y8mWyoR1BQl0YxfFiPOVz3E85JVlFYJHD1paVSUubZrL0ai1sGcSF5rZZTygc4xRv4ztTqs06CoVdPS2nUXRKHQYRzx2kuWgtQgNaJIQnPbEMNhiNzX2RaG9nZd9Z0nhga3Sg5KTW1cTZWDYEB5Rq5bQaN+oQysD1QwEBCcKUiXQIcUD/G4h3E2JQV6Q0e0pFnlg8Cmvmk5UlNcH7lYqYc2EB27i31TMtQMfaYP2P2zebfbzFa50oyJtnt9ahsTxXJk7uNf9LxaNigwXaXY2H2t7nA1qNOhJZbS7s97Uamyf8AF+n1JZDeHAFpBByEGoOorQWiaaxRkhkICh7sbojetifMVZQ3UcRaPiz8X7mmvRpLGwT5kxymdzlEtOaOiuTcn4onyjF2V1hZzpfVE+2pVm4lBfecPP7EAUooTs3nTTIU5CfEcGsaXVccgqxwHxIWuqm4NImXfOMLRGUngtvsy0v1XJcIh/H8KF0U+R02vWftofquS4RD+P4Top8hr1n7aAvqk+EQ/j+E6OfIzr1n7aOyvBKMI2a7UURiWTPn4K0OEOze7cvzgTDAKvbBL2cpjmmg1io51rqS0cGS7JQ6ZTjxwxXkcZbCGEBdt6l0/OZWHEJq6ll/LbiPTl51XVI6Mmjs7FX6ajGXHj4mxd26Il4ESKf2t2o0uOJo6SFiEdKSR7tFZUaUp8ijIjy4kk1JJJJ3ycZKsjim23izr3LuZalpmO4YobWtZy3ubU8zfmWuUv5KJLo0MaFSq+GCXi2vt7nGWwhhAfQMLNGoKrO8WRmhkoCZz3co96s1kcLU334nksngse8K7svBlbEWKxjrbjQ1rQ0oolaEnLFI6O7LVRp0NGckniySfquS4RD+P4Wnop8ifr1n7aH6rkuEQ/j+E6KfIa9Z+2jbuddeBHJEGI19mlqlcVcncsSi45m2lXp1cdB44G8vJuK+ws5Jb3n21Ks3Eob7/wCfn9ivFKKA6t2rkGCyBEFbEaE14Oh1BbHSa8/EvEJ4trkS7TZ+ijCSykk/PicpeyIdq9G7Hmsy15O0dtYnJO/zGh5jpWurDSiTbBaegrJvJ7GXSDXIq87AoCYz3co96s1kcLU334knwabt92/6LTaNwsrn+Y8mWyoR1BRt8UiYEzFhkZHkt42uxtPQQrGnLGKZxdrpOnWlF8zmr2Rj1lpl8NwdDc5jhkc0kHpCw0nsZ7hOUHpReDJlcfCJFZRswwRB6TaNf0Zrvgo8rOnulvQvicdlVY96z/30J1ce78vND+1EBdvsO1cPZOXWKhR5QlHMu6FrpV1/B+XE6a8EgIAgCAIAgPOYgNiNcx4DmuBDgd8HKsp4bTzKKknF5Mqq+a8qNLkvggxIWUUxuYNDgMusc9FMp1lLY8zmLZdlSk9KG2PqiKLeVYQBAdW4d8EeVdWE/a78N2Np5t48YoV4nTjLMlWa2VaD/i9nLgWxe3fBDnIdpm1c2gew4y0nvB3ioNSm4M6myWuFohpRz4rkddeCUUPdjdEb1sT5irKG6jiLR8Wfi/c016NJY2CfMmOUzucolpzR0Vybk/FE+UYuyusLOdL6on21Ks3EoL7zh5/YgClFCEAQBAekDObrHesPI9Q3kfQCrDuzCNmu1FEYlkz5+CtDhCZ4LN1RPVH5mKPaN1FvcvxpeH3Rx78rmebzcRoFGu27OS+uLmNRzLZSlpRIl4UOhrtcHtXmcRbCETjBfdOzFfAccUQWmctuXpb8ijWiOzSLu5q+jN0nx2rx/wB7GxhSupUw5dpyf3H68YYPmPOFizx/se75r7tJeL+xAAFKKIs66ly/Nrjvh/ussc/luewnoycwUOMtKridJXodDd7hx2Y+OKKwUw5oID6BhZo1BVZ3iyM0MlATOe7lHvVmsjham+/E8lk8BAEAQE+wT58xyYfe9RbTwL25M5+X3LGUU6Ar7CzklvefbUqzcShvv/n5/YrxSigLZNxxNXLgw8VsQmOhnQ8NxdOMc6g6ejUbOqdnVexRhxwWHjgVO5pBIIIIxEHEQRlqpxyzTTwZ+IYLXwdXZ8tA8k47eDQa4f7TzZOYaVCrwwljzOpuq09JS0HnH24fgqyYz3co96mLI5mpvvxJPg03b7t/0Wm0bhZXP8x5MtlQjqCOX33rtnGhzSGxmijXHI4ZbLuKu/vVW2lV0H3EC3WGNpjitkll+GVVdO5caXdZjMcw71ch1OGI8ymxmpZHL1rPUovCawNNejSEBkx5BBBIIxgg0IPEUMptPFE4vWv7e0thzRtMOIRf3N5XpDjy61GqUFnEu7Fesk1Ctlz/ACWS01FRjByKIdCfqAIAgCAIAgOHdm9SWmal7LLz+9m1dz7zucFbI1ZRIdosFGttksHzRBrs3gTEKroJEZugbV49k4jzGvEpMbRF57Clr3RVhth/JepEojC0kOBBGIgihB4wci3lS04vBmKGDv3jT5gzkLHiiHybhpD8Q/3WVqrRxgyfdtZ07RHk9n1/ZcqgHXFD3Y3RG9bE+Yqyhuo4i0fFn4v3NNejSWNgnzJjlM7nKJac0dFcm5PxRPlGLsrrCznS+qJ9tSrNxKC+84ef2IApRQnbvMl2RJ2CyI1rmkuq1wqDRjiKg8YWuq2oNom3fCM7RGMlitvsy1f05KcGgdm38KF0kuZ0+p0OwvoP05KcGgdm38J0kuY1Oh2F9AL3ZTg8Ds2/hOklzM6pQ7C+h1F4JBhGzXaiiMSyZ8/BWhwhM8Fm6onqj8zFHtG6i3uX40vD7o72E25flIDYwG2hHHyH0B6DT4rVZ5YSwJ170NOkprOPsyrlNOZNm5026DFZFblY4OHHTKOcYudYksVgbKNR0pqa4Gd2J8zEaJFd+9xIGgZGjmAA5liEdFYHq0VXVqSm+J1rw7l+Xm21G0hf3HaxmjrU5gV4rS0Yku7KHS103ktv4LDv83BH1M+dii0d9F9efys/L3RTSnnIBAfQMLNGoKrO8WRmhkoCZz3co96s1kcLU334nksngsvB9ciBFlLUWDCe624VcxrjQU3yodaclLYzpLss9KdDGUU3iyS/pyU4NA7Nv4WrpJcyw1Oh2F9B+nJTg0Ds2/hOklzGp0OwvobMlc2DBqYUKGy1lsNDa0yVprXlybzNlOjTp7kUvA21g2lfYWckt7z7alWbiUN9/wDPz+xXilFAXhetuOX9UzuCrqm8ztLH8CHgvYgGEi4vkowjsG0jZ3FEGXrDHrDlJoTxWBRXtZtCp0kcpe/7IcpBUHUvbuqZWYZFGbWjxpYc786wF4qQ0o4Eqx2h0Kqnw4+BzozqucRkJNF6WRHm8ZNolGDTdvu3/RabRuFnc/zHky2VCOoCA8pqWZEaWxGte05Q4AjoKym1keZwjNYSWKIddfB3BfUy7zDPouq9v5HxW+NoazKmvc9OW2m8PYgt2b35iVP91hs7z27Zh597UaFSYVIyyKS0WOrQ31s58Dlr2RQgLcwcz5iyYa41MJxZ7IoW9ANOZQa8cJHV3VVc7Ok+GwlC0lkfhNMqA/UAQGESK1tLTgKmgqQKnQK7+JMDDklmZoZCAICvcKsvDHkXgARSSDTK5gG/poadKlWdvaihvqEMIy/t9ivVKKA6l7EIum5cD+Vh5mkOPwBXio8IslWKLlaIJc16bS8FXHZlD3Y3RG9bE+Yqyhuo4i0fFn4v3NNejSWNgnzJjlM7nKJac0dFcm5PxRPlGLsrrCznS+qJ9tSrNxKC+84ef2IApRQnfvD3fA1v+R61Vtxk+7Pmoefsy5VAOuCAIAgMI2a7UURiWTPn4K0OEJngs3VE9UfmYo9o3UW9y/Gl4fdFmTUu2IxzHirXtLXDicKFRE8HidHOCnFxeTKJujJugxXwnZWOLTx0yHnGPnVlGWksTia1J0puD4GssmoIC2sHVy/IyoiEbaMbR5AxM+FT7Sg15Yyw5HVXVQ6OjpPOW3y4f7vNu/zcEfUz52LFHfRtvP5Wfl7oppTzkAgPoGFmjUFVneLIzQyUBM57uUe9WayOFqb78TyWTwWxgz3H7x/0UGvvnVXR8v5sli0lmEAQBAV9hZyS3vPtqVZuJQ33/wA/P7FeKUUBeF6245f1TO4KuqbzO0sfwIeC9j0u7cxszAfCd+4bU+i4Y2np+qxCWi8T1aaCrU3B8Sj5iC5jnMeKOaS1w0EYirFPFYo4ucHCTjLNHmsnkICV4NN2+7f9FotG4Wtz/MeTLZUI6gwZFaSQHAkYiAQaHj0JgYUk8jNDIQGEaE17S1wDmkUIIqCDpCJ4GJRUlg8ihroMY2LEEM1YHuDDlq0EhuPfxUVnHHBYnD1lFVJKOWLwNdZNZaOCyERLRHHI6KaczWqHaN46a5k1Rb7/ALImajlueE0wmmIHWK/QoeZYnuh6CAiGFDcjfWt+V632feKm+PgLxXsyupK7cxB/xxojRotEjqnEpThF5ooKdqrU92TOvAv8nW5XsfymN/40Xh0IEuN7WlZtPy/BnFv/AJwigMNvG1mP/cSFhWeBmV72hrZgvIjs9OxIzy+K9z3Hfdo0DQOILdGKisEV9WrOrLSm8Wa6yaywcGtwHB3nUQUFCIIO/XE52qmIaalRa9T+qL+6LI0+mkvD8lhqKXxQ92N0RvWxPmKsobqOItHxZ+L9zTXo0ljYJ8yY5TO5yiWnNHRXJuT8UT5Ri7K6ws50vqifbUqzcSgvvOHn9iAKUUJnBiuYQ5ri1wyFpII3sRCw1jmeoycXjF4M2f6tMfzxu0f+VjQjyNus1u2/qx/Vpj+eN2j/AMpoR5DWa3bf1Y/q0x/PG7R/5TQjyGs1u2/qyc4L5uJEdH8o976CHS05zqVt1pU4lGtCSwwLq56s5uek28s/MnkbNdqKjIu5ZM+fgrQ4QmeCzdUT1R+Zij2jdRb3L8aXh90WioZ0pWmFG5dmIyO0YogsP5Tc3pb8il2eWzROdvmhhJVVx2Px/wB7EGUkpDfuFc4zExDhD9ztsdDRjcegFeJy0Ytkiy0XWqxhz9i84bA0AAUAFABvAZFXHaJJLBHCv83BH1M+di20d9EK8/lZ+XuimlPOQCA+gYWaNQVWd4sjNDJQEznu5R71ZrI4WpvvxPJZPBsQJ+KwUZEiNGWjXuaK6gV5cU80bY1qkFhGTXmen9WmP543aP8AymhHketZrdt/Vj+rTH88btH/AJTQjyGs1u2/qx/Vpj+eN2j/AMpoR5DWa3bf1ZdtyXEwIRJJJhsqTjqbIVdLNnZUXjTj4IhOFnJLe8+2pNm4lLff/Pz+xXilFAXhetuOX9UzuCrqm8ztLH8CHgvY6i8EkrfCdcWy5sywYn0bFpvOGa7nApzDSpdnn/U56+LNg1Wjx2MgaklGEBK8Gm7fdv8AotFo3C1uf5jyZbKhHUFMX2RnMno5Y5zTbytJByDfCn0knBYnIW6co2qbi8Np+St907DxCO4j/WGv+LgT8Vl0YPgIXjaY5S+u06DcIM5/4j7B+jl41eJv64tHcaF0r7puO0tdEstOItYAyusjHzVXqNGMTRWvG0VVg5YLu/2JwltIJsSEk+NEbDhtLnONAPqdAGlYlJRWLNlKlKrNQitrLtuHc1stAhwW47AxnS443HnJKrpy0nidnZ6Ko01TXA315Nxg+ukAcY/+r0sDDx4Ga8mQgOJfdcV05AENrg0h4dVwJBoHCmLJlWynPQeJDt1mdop6CeG3Er6ZvCnW5rYb+Q8D57KlKvAoZ3TaI5JPwf5wNJ96U6Msu/mLT3FeumhzNLu60r+nsYNvWnD/ANvE5wB3lOlhzMK77S/6M3pS8WdflY2GNL3t7m1PwXl14I3Quq0yzWHi/wAYkruHg/gwiHR3eVcP20owaxldz4uJaJ128thaWe6KdN6VR6T9CZAUyLQW5+oCsLoXhTT4sR4MGjnucKvNaOJI/bxqZGvFLA5urdNec5SWG1s19jyb0weu7wrOsRPHU9fmiXXi3AiyjYoi2NuWkWSTkrWtQNK0VpqbWBa3dZJ2eMlPjyJStJZESv6vcjThgmFY2gfatEjOs0pQHQVvo1FDHEq7ysdS0aOhhsxz8iK7Hk3pg9d3hW7WIlZ1PX5obHk3pg9d3hTWIjqevzQ2PJvTB67vCmsRHU9fmhseTemD13eFNYiOp6/NDY8m9MHru8KaxEdT1+aJTeLe5GkzFMWxtwyzZJObarWoGkLTWqKeGBZ3bY6ln0tPDbhkSyIKgjSCtBZvIqoYPJvTB67vCpusROZ6nr80SK8m9aPKRnPi+TslhaLLiTWrTvgaCtVWqprBE+77BVs9RynhhgTVRy4OVfPcvzmWiQhnEVZy242496uTnXunLRkmRrXQ6ajKHHh4lY/ome/g/wDZC8amdNDmc11Zauz6r8kuvAvZiSzokWOyy8gMYLTXUblcdqSMZoOY6VorVFLYi2uyxTouU6iweS/yJqo5cHKvoue+YlYkKHS0+zS0aDE5pOPUF7pyUZJsi2yjKtRlCObw9yvdjyb0weu7wqVrESi6nr80Njyb0weu7wprER1PX5otVgoAOJQjplkZIZKrjYP5suJrBxknPO/7KmK0ROZldFdyb2GGx5N6YPXd4VnWImOp6/NDY8m9MHru8KaxEdT1+aGx5N6YPXd4U1iI6nr80Njyb0weu7wprER1PX5obHk3pg9d3hTWIjqevzRZ9z4JZChsdSrWNaaaWgAqG3izpKcXGCT4Ijl/d70ac8j5KxtLdq0SM6zSlAdBW6jUUMcSuvKx1LRo6GGzHPyInseTemD13eFbtYiVnU9fmiyriSroUvChupaYxrXUxioFDRRJPGTZ0Nng6dKMHmkjdXk3GtdKSbHhPhPzXih4tBHGDQ8yzGTi8Ua6tKNWDhLJlZHB5N6YPXd4VM1iJzjuevzR+bHk3pg9d3hTWIjqevzR3Lzr0piVmPKRTDs2HN2riTU0piIGha6tWMo4Im2C76tCrpywwwJ2oxdFe3y3jR40eJGhvhkPNbLiWkYgNBBUqnXSWDKK2XXUq1HUi1tI7GvLnm/9GvG18M/C1X4Laq0OZXyuy0r+vqjXdevOD/t4nQD3LPSw5mt3faV/RnpCvRnXZID+csb3kJ00OZ6V3Wl/09js3OwdR3GsZ7IY0N27voB0la5WhcCXSuao99pepO7hXAgSjaQm4znPdjc7Wd4cQoFGnUcsy7s1kp2dYQXmdReCSEBhEPETqWUYZmsGQ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</a:pPr>
            <a:endParaRPr lang="en-US" sz="2400">
              <a:solidFill>
                <a:srgbClr val="666666"/>
              </a:solidFill>
            </a:endParaRPr>
          </a:p>
        </p:txBody>
      </p:sp>
      <p:sp>
        <p:nvSpPr>
          <p:cNvPr id="53" name="Rettangolo 52"/>
          <p:cNvSpPr/>
          <p:nvPr/>
        </p:nvSpPr>
        <p:spPr bwMode="auto">
          <a:xfrm>
            <a:off x="0" y="1111414"/>
            <a:ext cx="229297" cy="5135190"/>
          </a:xfrm>
          <a:prstGeom prst="rect">
            <a:avLst/>
          </a:prstGeom>
          <a:solidFill>
            <a:srgbClr val="4F81B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49" name="CasellaDiTesto 248"/>
          <p:cNvSpPr txBox="1"/>
          <p:nvPr/>
        </p:nvSpPr>
        <p:spPr>
          <a:xfrm rot="-5400000">
            <a:off x="-306138" y="3418564"/>
            <a:ext cx="816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rgbClr val="15476E"/>
                </a:solidFill>
              </a:rPr>
              <a:t>Phase</a:t>
            </a:r>
            <a:r>
              <a:rPr lang="it-IT" sz="1200" dirty="0" smtClean="0">
                <a:solidFill>
                  <a:srgbClr val="15476E"/>
                </a:solidFill>
              </a:rPr>
              <a:t>  C</a:t>
            </a:r>
            <a:endParaRPr lang="it-IT" sz="1200" dirty="0">
              <a:solidFill>
                <a:srgbClr val="15476E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868144" y="755412"/>
            <a:ext cx="2947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How to </a:t>
            </a:r>
            <a:r>
              <a:rPr lang="it-IT" b="1" dirty="0" err="1">
                <a:solidFill>
                  <a:srgbClr val="15476E"/>
                </a:solidFill>
                <a:latin typeface="Arial Narrow" panose="020B0606020202030204" pitchFamily="34" charset="0"/>
              </a:rPr>
              <a:t>i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mprove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…?</a:t>
            </a:r>
            <a:endParaRPr lang="it-IT" b="1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395536" y="2330296"/>
            <a:ext cx="1334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MAIN ISSUES:</a:t>
            </a:r>
            <a:endParaRPr lang="it-IT" sz="1600" b="1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395536" y="2607295"/>
            <a:ext cx="8748463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it-IT" sz="15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the </a:t>
            </a:r>
            <a:r>
              <a:rPr lang="it-IT" sz="15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quality</a:t>
            </a:r>
            <a:r>
              <a:rPr lang="it-IT" sz="15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of the </a:t>
            </a:r>
            <a:r>
              <a:rPr lang="it-IT" sz="15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statistical</a:t>
            </a:r>
            <a:r>
              <a:rPr lang="it-IT" sz="15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(</a:t>
            </a:r>
            <a:r>
              <a:rPr lang="it-IT" sz="15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bias</a:t>
            </a:r>
            <a:r>
              <a:rPr lang="it-IT" sz="15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, RMSE) </a:t>
            </a:r>
            <a:r>
              <a:rPr lang="it-IT" sz="15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comparison</a:t>
            </a:r>
            <a:r>
              <a:rPr lang="it-IT" sz="15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(</a:t>
            </a:r>
            <a:r>
              <a:rPr lang="it-IT" sz="15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satellites</a:t>
            </a:r>
            <a:r>
              <a:rPr lang="it-IT" sz="15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) </a:t>
            </a:r>
            <a:r>
              <a:rPr lang="it-IT" sz="15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has</a:t>
            </a:r>
            <a:r>
              <a:rPr lang="it-IT" sz="15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500" dirty="0">
                <a:solidFill>
                  <a:srgbClr val="15476E"/>
                </a:solidFill>
                <a:latin typeface="Arial Narrow" panose="020B0606020202030204" pitchFamily="34" charset="0"/>
              </a:rPr>
              <a:t>a </a:t>
            </a:r>
            <a:r>
              <a:rPr lang="it-IT" sz="1500" b="1" dirty="0">
                <a:solidFill>
                  <a:srgbClr val="15476E"/>
                </a:solidFill>
                <a:latin typeface="Arial Narrow" panose="020B0606020202030204" pitchFamily="34" charset="0"/>
              </a:rPr>
              <a:t>strong </a:t>
            </a:r>
            <a:r>
              <a:rPr lang="it-IT" sz="1500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zonal</a:t>
            </a:r>
            <a:r>
              <a:rPr lang="it-IT" sz="1500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500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dependence</a:t>
            </a:r>
            <a:endParaRPr lang="it-IT" sz="1500" b="1" dirty="0" smtClean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it-IT" sz="15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the </a:t>
            </a:r>
            <a:r>
              <a:rPr lang="it-IT" sz="15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quality</a:t>
            </a:r>
            <a:r>
              <a:rPr lang="it-IT" sz="15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of the </a:t>
            </a:r>
            <a:r>
              <a:rPr lang="it-IT" sz="15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deterministic</a:t>
            </a:r>
            <a:r>
              <a:rPr lang="it-IT" sz="15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5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comparison</a:t>
            </a:r>
            <a:r>
              <a:rPr lang="it-IT" sz="15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(</a:t>
            </a:r>
            <a:r>
              <a:rPr lang="it-IT" sz="15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fixed</a:t>
            </a:r>
            <a:r>
              <a:rPr lang="it-IT" sz="15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5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stations</a:t>
            </a:r>
            <a:r>
              <a:rPr lang="it-IT" sz="15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) </a:t>
            </a:r>
            <a:r>
              <a:rPr lang="it-IT" sz="15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may</a:t>
            </a:r>
            <a:r>
              <a:rPr lang="it-IT" sz="15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show </a:t>
            </a:r>
            <a:r>
              <a:rPr lang="it-IT" sz="1500" dirty="0">
                <a:solidFill>
                  <a:srgbClr val="15476E"/>
                </a:solidFill>
                <a:latin typeface="Arial Narrow" panose="020B0606020202030204" pitchFamily="34" charset="0"/>
              </a:rPr>
              <a:t>a </a:t>
            </a:r>
            <a:r>
              <a:rPr lang="it-IT" sz="1500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directional</a:t>
            </a:r>
            <a:r>
              <a:rPr lang="it-IT" sz="1500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500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dependence</a:t>
            </a:r>
            <a:r>
              <a:rPr lang="it-IT" sz="1500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5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(</a:t>
            </a:r>
            <a:r>
              <a:rPr lang="it-IT" sz="15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orography</a:t>
            </a:r>
            <a:r>
              <a:rPr lang="it-IT" sz="15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, water </a:t>
            </a:r>
            <a:r>
              <a:rPr lang="it-IT" sz="15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depth</a:t>
            </a:r>
            <a:r>
              <a:rPr lang="it-IT" sz="15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50810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MWM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0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ttangolo 52"/>
          <p:cNvSpPr/>
          <p:nvPr/>
        </p:nvSpPr>
        <p:spPr bwMode="auto">
          <a:xfrm>
            <a:off x="0" y="1124744"/>
            <a:ext cx="229297" cy="5135190"/>
          </a:xfrm>
          <a:prstGeom prst="rect">
            <a:avLst/>
          </a:prstGeom>
          <a:solidFill>
            <a:srgbClr val="4F81B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49" name="CasellaDiTesto 248"/>
          <p:cNvSpPr txBox="1"/>
          <p:nvPr/>
        </p:nvSpPr>
        <p:spPr>
          <a:xfrm rot="-5400000">
            <a:off x="-306138" y="3431894"/>
            <a:ext cx="816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rgbClr val="15476E"/>
                </a:solidFill>
              </a:rPr>
              <a:t>Phase</a:t>
            </a:r>
            <a:r>
              <a:rPr lang="it-IT" sz="1200" dirty="0" smtClean="0">
                <a:solidFill>
                  <a:srgbClr val="15476E"/>
                </a:solidFill>
              </a:rPr>
              <a:t>  C</a:t>
            </a:r>
            <a:endParaRPr lang="it-IT" sz="1200" dirty="0">
              <a:solidFill>
                <a:srgbClr val="15476E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045817" y="764704"/>
            <a:ext cx="2947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How to </a:t>
            </a:r>
            <a:r>
              <a:rPr lang="it-IT" b="1" dirty="0" err="1">
                <a:solidFill>
                  <a:srgbClr val="15476E"/>
                </a:solidFill>
                <a:latin typeface="Arial Narrow" panose="020B0606020202030204" pitchFamily="34" charset="0"/>
              </a:rPr>
              <a:t>i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mprove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…?</a:t>
            </a:r>
            <a:endParaRPr lang="it-IT" b="1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9" y="2166377"/>
            <a:ext cx="4283999" cy="2520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155758"/>
            <a:ext cx="4284000" cy="2520000"/>
          </a:xfrm>
          <a:prstGeom prst="rect">
            <a:avLst/>
          </a:prstGeom>
        </p:spPr>
      </p:pic>
      <p:sp>
        <p:nvSpPr>
          <p:cNvPr id="22" name="Rettangolo 21"/>
          <p:cNvSpPr/>
          <p:nvPr/>
        </p:nvSpPr>
        <p:spPr>
          <a:xfrm>
            <a:off x="1507177" y="1795438"/>
            <a:ext cx="5965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Model-</a:t>
            </a:r>
            <a:r>
              <a:rPr lang="it-IT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Scatterometer</a:t>
            </a:r>
            <a:r>
              <a:rPr lang="it-IT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(ASCAT)        Vs            Model-</a:t>
            </a:r>
            <a:r>
              <a:rPr lang="it-IT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Altimeters</a:t>
            </a:r>
            <a:r>
              <a:rPr lang="it-IT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(ALL)</a:t>
            </a:r>
            <a:endParaRPr lang="it-IT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827584" y="4668207"/>
            <a:ext cx="3888432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1200" u="sng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DATA  AVAILABLE from ASCAT:</a:t>
            </a:r>
          </a:p>
          <a:p>
            <a:endParaRPr lang="it-IT" sz="1200" dirty="0" smtClean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Wind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speed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(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only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) and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direction</a:t>
            </a:r>
            <a:endParaRPr lang="it-IT" sz="1200" dirty="0" smtClean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Huge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number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of data (&gt;&gt; 5000 data/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cell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 (0.5°x   0.5°)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544616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MWM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07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ttangolo 52"/>
          <p:cNvSpPr/>
          <p:nvPr/>
        </p:nvSpPr>
        <p:spPr bwMode="auto">
          <a:xfrm>
            <a:off x="0" y="1127840"/>
            <a:ext cx="229297" cy="5135190"/>
          </a:xfrm>
          <a:prstGeom prst="rect">
            <a:avLst/>
          </a:prstGeom>
          <a:solidFill>
            <a:srgbClr val="4F81B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49" name="CasellaDiTesto 248"/>
          <p:cNvSpPr txBox="1"/>
          <p:nvPr/>
        </p:nvSpPr>
        <p:spPr>
          <a:xfrm rot="-5400000">
            <a:off x="-306138" y="3434990"/>
            <a:ext cx="816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rgbClr val="15476E"/>
                </a:solidFill>
              </a:rPr>
              <a:t>Phase</a:t>
            </a:r>
            <a:r>
              <a:rPr lang="it-IT" sz="1200" dirty="0" smtClean="0">
                <a:solidFill>
                  <a:srgbClr val="15476E"/>
                </a:solidFill>
              </a:rPr>
              <a:t>  C</a:t>
            </a:r>
            <a:endParaRPr lang="it-IT" sz="1200" dirty="0">
              <a:solidFill>
                <a:srgbClr val="15476E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045817" y="755412"/>
            <a:ext cx="2947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How to </a:t>
            </a:r>
            <a:r>
              <a:rPr lang="it-IT" b="1" dirty="0" err="1">
                <a:solidFill>
                  <a:srgbClr val="15476E"/>
                </a:solidFill>
                <a:latin typeface="Arial Narrow" panose="020B0606020202030204" pitchFamily="34" charset="0"/>
              </a:rPr>
              <a:t>i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mprove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…?</a:t>
            </a:r>
            <a:endParaRPr lang="it-IT" b="1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24"/>
          <a:stretch/>
        </p:blipFill>
        <p:spPr>
          <a:xfrm>
            <a:off x="486697" y="1127840"/>
            <a:ext cx="6029519" cy="4775150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971600" y="4422011"/>
            <a:ext cx="5832648" cy="203132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CALIBRATION FOR WIND SPEED ONLY</a:t>
            </a:r>
          </a:p>
          <a:p>
            <a:endParaRPr lang="it-IT" sz="1200" b="1" dirty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FOR </a:t>
            </a:r>
            <a:r>
              <a:rPr lang="it-IT" sz="1200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EACH CELL </a:t>
            </a:r>
            <a:r>
              <a:rPr lang="it-IT" sz="1200" dirty="0">
                <a:solidFill>
                  <a:srgbClr val="15476E"/>
                </a:solidFill>
                <a:latin typeface="Arial Narrow" panose="020B0606020202030204" pitchFamily="34" charset="0"/>
              </a:rPr>
              <a:t>(</a:t>
            </a:r>
            <a:r>
              <a:rPr lang="it-IT" sz="1200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0.5x0.5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): </a:t>
            </a:r>
          </a:p>
          <a:p>
            <a:pPr marL="228600" indent="-228600">
              <a:lnSpc>
                <a:spcPct val="150000"/>
              </a:lnSpc>
              <a:buAutoNum type="arabicParenR"/>
            </a:pP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Cumulative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probability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for </a:t>
            </a:r>
            <a:r>
              <a:rPr lang="it-IT" sz="1200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8 </a:t>
            </a:r>
            <a:r>
              <a:rPr lang="it-IT" sz="1200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directional</a:t>
            </a:r>
            <a:r>
              <a:rPr lang="it-IT" sz="1200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200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sectors</a:t>
            </a:r>
            <a:r>
              <a:rPr lang="it-IT" sz="1200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(N, NE, E, …),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both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Model and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Scatterometer</a:t>
            </a:r>
            <a:endParaRPr lang="it-IT" sz="1200" dirty="0" smtClean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marL="228600" indent="-228600">
              <a:lnSpc>
                <a:spcPct val="150000"/>
              </a:lnSpc>
              <a:buAutoNum type="arabicParenR"/>
            </a:pP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Compute the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calibration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function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for the model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wind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speed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, for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that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cell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and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that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directional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sector</a:t>
            </a:r>
            <a:endParaRPr lang="it-IT" sz="1200" dirty="0" smtClean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marL="228600" indent="-228600">
              <a:lnSpc>
                <a:spcPct val="150000"/>
              </a:lnSpc>
              <a:buAutoNum type="arabicParenR"/>
            </a:pP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Generate the new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wind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fields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for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any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200" dirty="0" smtClean="0">
                <a:solidFill>
                  <a:srgbClr val="15476E"/>
                </a:solidFill>
              </a:rPr>
              <a:t>(t</a:t>
            </a:r>
            <a:r>
              <a:rPr lang="it-IT" sz="1200" dirty="0" smtClean="0">
                <a:solidFill>
                  <a:srgbClr val="15476E"/>
                </a:solidFill>
                <a:latin typeface="Symbol" panose="05050102010706020507" pitchFamily="18" charset="2"/>
              </a:rPr>
              <a:t>, l, j)</a:t>
            </a:r>
          </a:p>
          <a:p>
            <a:pPr marL="228600" indent="-228600">
              <a:lnSpc>
                <a:spcPct val="150000"/>
              </a:lnSpc>
              <a:buAutoNum type="arabicParenR"/>
            </a:pP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Compare the new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wind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fields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with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other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sources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(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altimeters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,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fixed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/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floating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stations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at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sea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)</a:t>
            </a:r>
            <a:endParaRPr lang="it-IT" sz="1200" dirty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marL="228600" indent="-228600">
              <a:lnSpc>
                <a:spcPct val="150000"/>
              </a:lnSpc>
              <a:buAutoNum type="arabicParenR"/>
            </a:pP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Generate the new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wave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fields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and compare the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results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with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altimeters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or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wave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buoys</a:t>
            </a:r>
            <a:endParaRPr lang="it-IT" sz="1200" dirty="0" smtClean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Rettangolo 4"/>
          <p:cNvSpPr/>
          <p:nvPr/>
        </p:nvSpPr>
        <p:spPr bwMode="auto">
          <a:xfrm>
            <a:off x="2915816" y="3166686"/>
            <a:ext cx="90000" cy="90000"/>
          </a:xfrm>
          <a:prstGeom prst="rect">
            <a:avLst/>
          </a:prstGeom>
          <a:solidFill>
            <a:srgbClr val="FFFF00"/>
          </a:solidFill>
          <a:ln w="1905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15476E"/>
              </a:solidFill>
              <a:effectLst/>
              <a:latin typeface="Arial" pitchFamily="-106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50461"/>
            <a:ext cx="3902913" cy="390291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7" name="Rettangolo 6"/>
          <p:cNvSpPr/>
          <p:nvPr/>
        </p:nvSpPr>
        <p:spPr bwMode="auto">
          <a:xfrm>
            <a:off x="5508104" y="1294478"/>
            <a:ext cx="1296144" cy="317897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15476E"/>
              </a:solidFill>
              <a:effectLst/>
              <a:latin typeface="Arial" pitchFamily="-106" charset="0"/>
            </a:endParaRPr>
          </a:p>
        </p:txBody>
      </p:sp>
      <p:sp>
        <p:nvSpPr>
          <p:cNvPr id="22" name="Freccia in giù 21"/>
          <p:cNvSpPr/>
          <p:nvPr/>
        </p:nvSpPr>
        <p:spPr bwMode="auto">
          <a:xfrm>
            <a:off x="2762128" y="3573489"/>
            <a:ext cx="397375" cy="519776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15476E"/>
              </a:solidFill>
              <a:effectLst/>
              <a:latin typeface="Arial" pitchFamily="-106" charset="0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50810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MWM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25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ttangolo 52"/>
          <p:cNvSpPr/>
          <p:nvPr/>
        </p:nvSpPr>
        <p:spPr bwMode="auto">
          <a:xfrm>
            <a:off x="0" y="1141513"/>
            <a:ext cx="229297" cy="5135190"/>
          </a:xfrm>
          <a:prstGeom prst="rect">
            <a:avLst/>
          </a:prstGeom>
          <a:solidFill>
            <a:srgbClr val="4F81B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49" name="CasellaDiTesto 248"/>
          <p:cNvSpPr txBox="1"/>
          <p:nvPr/>
        </p:nvSpPr>
        <p:spPr>
          <a:xfrm rot="-5400000">
            <a:off x="-306138" y="3448663"/>
            <a:ext cx="816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rgbClr val="15476E"/>
                </a:solidFill>
              </a:rPr>
              <a:t>Phase</a:t>
            </a:r>
            <a:r>
              <a:rPr lang="it-IT" sz="1200" dirty="0" smtClean="0">
                <a:solidFill>
                  <a:srgbClr val="15476E"/>
                </a:solidFill>
              </a:rPr>
              <a:t>  C</a:t>
            </a:r>
            <a:endParaRPr lang="it-IT" sz="1200" dirty="0">
              <a:solidFill>
                <a:srgbClr val="15476E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7" y="3284984"/>
            <a:ext cx="5469840" cy="3217553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50810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MWM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6045817" y="755412"/>
            <a:ext cx="2947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How to </a:t>
            </a:r>
            <a:r>
              <a:rPr lang="it-IT" b="1" dirty="0" err="1">
                <a:solidFill>
                  <a:srgbClr val="15476E"/>
                </a:solidFill>
                <a:latin typeface="Arial Narrow" panose="020B0606020202030204" pitchFamily="34" charset="0"/>
              </a:rPr>
              <a:t>i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mprove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…?</a:t>
            </a:r>
            <a:endParaRPr lang="it-IT" b="1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77" y="908720"/>
            <a:ext cx="5455302" cy="3209002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3802183" y="6183448"/>
            <a:ext cx="1484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Bias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with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calibration</a:t>
            </a:r>
            <a:endParaRPr lang="it-IT" sz="1400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67544" y="3789040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Bias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without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calibration</a:t>
            </a:r>
            <a:endParaRPr lang="it-IT" sz="1400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25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ttangolo 52"/>
          <p:cNvSpPr/>
          <p:nvPr/>
        </p:nvSpPr>
        <p:spPr bwMode="auto">
          <a:xfrm>
            <a:off x="0" y="1127840"/>
            <a:ext cx="229297" cy="5135190"/>
          </a:xfrm>
          <a:prstGeom prst="rect">
            <a:avLst/>
          </a:prstGeom>
          <a:solidFill>
            <a:srgbClr val="4F81B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49" name="CasellaDiTesto 248"/>
          <p:cNvSpPr txBox="1"/>
          <p:nvPr/>
        </p:nvSpPr>
        <p:spPr>
          <a:xfrm rot="-5400000">
            <a:off x="-306138" y="3434990"/>
            <a:ext cx="816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rgbClr val="15476E"/>
                </a:solidFill>
              </a:rPr>
              <a:t>Phase</a:t>
            </a:r>
            <a:r>
              <a:rPr lang="it-IT" sz="1200" dirty="0" smtClean="0">
                <a:solidFill>
                  <a:srgbClr val="15476E"/>
                </a:solidFill>
              </a:rPr>
              <a:t>  C</a:t>
            </a:r>
            <a:endParaRPr lang="it-IT" sz="1200" dirty="0">
              <a:solidFill>
                <a:srgbClr val="15476E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625279"/>
            <a:ext cx="4283999" cy="2520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3625279"/>
            <a:ext cx="4283999" cy="2520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9" y="1177007"/>
            <a:ext cx="4283999" cy="2520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1177007"/>
            <a:ext cx="4283999" cy="2520000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1586097" y="5929535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Bias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without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calibration</a:t>
            </a:r>
            <a:endParaRPr lang="it-IT" sz="1400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6155042" y="5929535"/>
            <a:ext cx="1484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Bias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with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calibration</a:t>
            </a:r>
            <a:endParaRPr lang="it-IT" sz="1400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50810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MWM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6045817" y="755412"/>
            <a:ext cx="2947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How to </a:t>
            </a:r>
            <a:r>
              <a:rPr lang="it-IT" b="1" dirty="0" err="1">
                <a:solidFill>
                  <a:srgbClr val="15476E"/>
                </a:solidFill>
                <a:latin typeface="Arial Narrow" panose="020B0606020202030204" pitchFamily="34" charset="0"/>
              </a:rPr>
              <a:t>i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mprove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…?</a:t>
            </a:r>
            <a:endParaRPr lang="it-IT" b="1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5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auto">
          <a:xfrm>
            <a:off x="49322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10" name="Rettangolo 9"/>
          <p:cNvSpPr/>
          <p:nvPr/>
        </p:nvSpPr>
        <p:spPr bwMode="auto">
          <a:xfrm>
            <a:off x="6230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11" name="Rettangolo 10"/>
          <p:cNvSpPr/>
          <p:nvPr/>
        </p:nvSpPr>
        <p:spPr bwMode="auto">
          <a:xfrm>
            <a:off x="8282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12" name="Rettangolo 11"/>
          <p:cNvSpPr/>
          <p:nvPr/>
        </p:nvSpPr>
        <p:spPr bwMode="auto">
          <a:xfrm>
            <a:off x="10334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13" name="Rettangolo 12"/>
          <p:cNvSpPr/>
          <p:nvPr/>
        </p:nvSpPr>
        <p:spPr bwMode="auto">
          <a:xfrm>
            <a:off x="12386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16" name="Rettangolo 15"/>
          <p:cNvSpPr/>
          <p:nvPr/>
        </p:nvSpPr>
        <p:spPr bwMode="auto">
          <a:xfrm>
            <a:off x="14438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18" name="Rettangolo 17"/>
          <p:cNvSpPr/>
          <p:nvPr/>
        </p:nvSpPr>
        <p:spPr bwMode="auto">
          <a:xfrm>
            <a:off x="16490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0" name="Rettangolo 19"/>
          <p:cNvSpPr/>
          <p:nvPr/>
        </p:nvSpPr>
        <p:spPr bwMode="auto">
          <a:xfrm>
            <a:off x="18542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1" name="Rettangolo 20"/>
          <p:cNvSpPr/>
          <p:nvPr/>
        </p:nvSpPr>
        <p:spPr bwMode="auto">
          <a:xfrm>
            <a:off x="20594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3" name="Rettangolo 22"/>
          <p:cNvSpPr/>
          <p:nvPr/>
        </p:nvSpPr>
        <p:spPr bwMode="auto">
          <a:xfrm>
            <a:off x="22646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4" name="Rettangolo 23"/>
          <p:cNvSpPr/>
          <p:nvPr/>
        </p:nvSpPr>
        <p:spPr bwMode="auto">
          <a:xfrm>
            <a:off x="24698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5" name="Rettangolo 24"/>
          <p:cNvSpPr/>
          <p:nvPr/>
        </p:nvSpPr>
        <p:spPr bwMode="auto">
          <a:xfrm>
            <a:off x="26750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6" name="Rettangolo 25"/>
          <p:cNvSpPr/>
          <p:nvPr/>
        </p:nvSpPr>
        <p:spPr bwMode="auto">
          <a:xfrm>
            <a:off x="28802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7" name="Rettangolo 26"/>
          <p:cNvSpPr/>
          <p:nvPr/>
        </p:nvSpPr>
        <p:spPr bwMode="auto">
          <a:xfrm>
            <a:off x="30854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8" name="Rettangolo 27"/>
          <p:cNvSpPr/>
          <p:nvPr/>
        </p:nvSpPr>
        <p:spPr bwMode="auto">
          <a:xfrm>
            <a:off x="32906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9" name="Rettangolo 28"/>
          <p:cNvSpPr/>
          <p:nvPr/>
        </p:nvSpPr>
        <p:spPr bwMode="auto">
          <a:xfrm>
            <a:off x="34958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0" name="Rettangolo 29"/>
          <p:cNvSpPr/>
          <p:nvPr/>
        </p:nvSpPr>
        <p:spPr bwMode="auto">
          <a:xfrm>
            <a:off x="37010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1" name="Rettangolo 30"/>
          <p:cNvSpPr/>
          <p:nvPr/>
        </p:nvSpPr>
        <p:spPr bwMode="auto">
          <a:xfrm>
            <a:off x="41114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2" name="Rettangolo 31"/>
          <p:cNvSpPr/>
          <p:nvPr/>
        </p:nvSpPr>
        <p:spPr bwMode="auto">
          <a:xfrm>
            <a:off x="43166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3" name="Rettangolo 32"/>
          <p:cNvSpPr/>
          <p:nvPr/>
        </p:nvSpPr>
        <p:spPr bwMode="auto">
          <a:xfrm>
            <a:off x="45218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4" name="Rettangolo 33"/>
          <p:cNvSpPr/>
          <p:nvPr/>
        </p:nvSpPr>
        <p:spPr bwMode="auto">
          <a:xfrm>
            <a:off x="47270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5" name="Rettangolo 34"/>
          <p:cNvSpPr/>
          <p:nvPr/>
        </p:nvSpPr>
        <p:spPr bwMode="auto">
          <a:xfrm>
            <a:off x="51374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6" name="Rettangolo 35"/>
          <p:cNvSpPr/>
          <p:nvPr/>
        </p:nvSpPr>
        <p:spPr bwMode="auto">
          <a:xfrm>
            <a:off x="53426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7" name="Rettangolo 36"/>
          <p:cNvSpPr/>
          <p:nvPr/>
        </p:nvSpPr>
        <p:spPr bwMode="auto">
          <a:xfrm>
            <a:off x="55478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8" name="Rettangolo 37"/>
          <p:cNvSpPr/>
          <p:nvPr/>
        </p:nvSpPr>
        <p:spPr bwMode="auto">
          <a:xfrm>
            <a:off x="57530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9" name="Rettangolo 38"/>
          <p:cNvSpPr/>
          <p:nvPr/>
        </p:nvSpPr>
        <p:spPr bwMode="auto">
          <a:xfrm>
            <a:off x="59582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0" name="Rettangolo 39"/>
          <p:cNvSpPr/>
          <p:nvPr/>
        </p:nvSpPr>
        <p:spPr bwMode="auto">
          <a:xfrm>
            <a:off x="61634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1" name="Rettangolo 40"/>
          <p:cNvSpPr/>
          <p:nvPr/>
        </p:nvSpPr>
        <p:spPr bwMode="auto">
          <a:xfrm>
            <a:off x="63686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2" name="Rettangolo 41"/>
          <p:cNvSpPr/>
          <p:nvPr/>
        </p:nvSpPr>
        <p:spPr bwMode="auto">
          <a:xfrm>
            <a:off x="65738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3" name="Rettangolo 42"/>
          <p:cNvSpPr/>
          <p:nvPr/>
        </p:nvSpPr>
        <p:spPr bwMode="auto">
          <a:xfrm>
            <a:off x="67790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4" name="Rettangolo 43"/>
          <p:cNvSpPr/>
          <p:nvPr/>
        </p:nvSpPr>
        <p:spPr bwMode="auto">
          <a:xfrm>
            <a:off x="69842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5" name="Rettangolo 44"/>
          <p:cNvSpPr/>
          <p:nvPr/>
        </p:nvSpPr>
        <p:spPr bwMode="auto">
          <a:xfrm>
            <a:off x="71894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6" name="Rettangolo 45"/>
          <p:cNvSpPr/>
          <p:nvPr/>
        </p:nvSpPr>
        <p:spPr bwMode="auto">
          <a:xfrm>
            <a:off x="73946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7" name="Rettangolo 46"/>
          <p:cNvSpPr/>
          <p:nvPr/>
        </p:nvSpPr>
        <p:spPr bwMode="auto">
          <a:xfrm>
            <a:off x="75998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8" name="Rettangolo 47"/>
          <p:cNvSpPr/>
          <p:nvPr/>
        </p:nvSpPr>
        <p:spPr bwMode="auto">
          <a:xfrm>
            <a:off x="78050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9" name="Rettangolo 48"/>
          <p:cNvSpPr/>
          <p:nvPr/>
        </p:nvSpPr>
        <p:spPr bwMode="auto">
          <a:xfrm>
            <a:off x="39062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graphicFrame>
        <p:nvGraphicFramePr>
          <p:cNvPr id="62" name="Tabella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254688"/>
              </p:ext>
            </p:extLst>
          </p:nvPr>
        </p:nvGraphicFramePr>
        <p:xfrm>
          <a:off x="539552" y="1848480"/>
          <a:ext cx="8136904" cy="194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373"/>
                <a:gridCol w="2160240"/>
                <a:gridCol w="1259827"/>
                <a:gridCol w="2880320"/>
                <a:gridCol w="1296144"/>
              </a:tblGrid>
              <a:tr h="370840">
                <a:tc>
                  <a:txBody>
                    <a:bodyPr/>
                    <a:lstStyle/>
                    <a:p>
                      <a:endParaRPr lang="it-IT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Task</a:t>
                      </a:r>
                      <a:endParaRPr lang="it-IT" b="1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</a:t>
                      </a:r>
                      <a:r>
                        <a:rPr lang="it-IT" b="1" baseline="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pan</a:t>
                      </a:r>
                      <a:endParaRPr lang="it-IT" b="1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Validation</a:t>
                      </a:r>
                      <a:r>
                        <a:rPr lang="it-IT" b="1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Vs</a:t>
                      </a:r>
                      <a:endParaRPr lang="it-IT" b="1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State</a:t>
                      </a:r>
                      <a:endParaRPr lang="it-IT" b="1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A</a:t>
                      </a:r>
                      <a:endParaRPr lang="it-IT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Preliminary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validation</a:t>
                      </a:r>
                      <a:endParaRPr lang="it-IT" sz="14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1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year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it-IT" sz="11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(2000)</a:t>
                      </a:r>
                      <a:endParaRPr lang="it-IT" sz="11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Ground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stations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&amp;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buoys</a:t>
                      </a:r>
                      <a:endParaRPr lang="it-IT" sz="14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Completed</a:t>
                      </a:r>
                      <a:endParaRPr lang="it-IT" sz="14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B</a:t>
                      </a:r>
                      <a:endParaRPr lang="it-IT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Extended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validation</a:t>
                      </a:r>
                      <a:endParaRPr lang="it-IT" sz="14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11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years</a:t>
                      </a:r>
                      <a:endParaRPr lang="it-IT" sz="1400" dirty="0" smtClean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it-IT" sz="16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1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(2000</a:t>
                      </a:r>
                      <a:r>
                        <a:rPr lang="it-IT" sz="1100" baseline="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- 2010</a:t>
                      </a:r>
                      <a:r>
                        <a:rPr lang="it-IT" sz="11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)</a:t>
                      </a:r>
                      <a:endParaRPr lang="it-IT" sz="11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Satellites</a:t>
                      </a:r>
                      <a:r>
                        <a:rPr lang="it-IT" sz="16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0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it-IT" sz="10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altimeters</a:t>
                      </a:r>
                      <a:r>
                        <a:rPr lang="it-IT" sz="10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) 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&amp;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buoys</a:t>
                      </a:r>
                      <a:endParaRPr lang="it-IT" sz="1400" dirty="0" smtClean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Completed</a:t>
                      </a:r>
                      <a:endParaRPr lang="it-IT" sz="14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C</a:t>
                      </a:r>
                      <a:endParaRPr lang="it-IT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Further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improvements</a:t>
                      </a:r>
                      <a:endParaRPr lang="it-IT" sz="14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39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years</a:t>
                      </a:r>
                      <a:endParaRPr lang="it-IT" sz="1400" dirty="0" smtClean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it-IT" sz="16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1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(1979 - 2017)</a:t>
                      </a:r>
                      <a:endParaRPr lang="it-IT" sz="11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Satellites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0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it-IT" sz="10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scattero</a:t>
                      </a:r>
                      <a:r>
                        <a:rPr lang="it-IT" sz="10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/alti </a:t>
                      </a:r>
                      <a:r>
                        <a:rPr lang="it-IT" sz="10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meters</a:t>
                      </a:r>
                      <a:r>
                        <a:rPr lang="it-IT" sz="10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)</a:t>
                      </a:r>
                      <a:r>
                        <a:rPr lang="it-IT" sz="1000" baseline="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 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&amp;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buoys</a:t>
                      </a:r>
                      <a:endParaRPr lang="it-IT" sz="1400" dirty="0" smtClean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Continuous</a:t>
                      </a:r>
                      <a:r>
                        <a:rPr lang="it-IT" sz="1400" baseline="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update</a:t>
                      </a:r>
                      <a:endParaRPr lang="it-IT" sz="14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5" name="Rettangolo 64"/>
          <p:cNvSpPr/>
          <p:nvPr/>
        </p:nvSpPr>
        <p:spPr bwMode="auto">
          <a:xfrm>
            <a:off x="4932220" y="4293096"/>
            <a:ext cx="205200" cy="720000"/>
          </a:xfrm>
          <a:prstGeom prst="rect">
            <a:avLst/>
          </a:prstGeom>
          <a:solidFill>
            <a:srgbClr val="66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103" name="Rettangolo 102"/>
          <p:cNvSpPr/>
          <p:nvPr/>
        </p:nvSpPr>
        <p:spPr bwMode="auto">
          <a:xfrm>
            <a:off x="4932220" y="4545678"/>
            <a:ext cx="2257200" cy="251473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6" charset="0"/>
            </a:endParaRPr>
          </a:p>
        </p:txBody>
      </p:sp>
      <p:sp>
        <p:nvSpPr>
          <p:cNvPr id="105" name="Rettangolo 104"/>
          <p:cNvSpPr/>
          <p:nvPr/>
        </p:nvSpPr>
        <p:spPr bwMode="auto">
          <a:xfrm>
            <a:off x="8010220" y="4293679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cxnSp>
        <p:nvCxnSpPr>
          <p:cNvPr id="109" name="Connettore 1 108"/>
          <p:cNvCxnSpPr/>
          <p:nvPr/>
        </p:nvCxnSpPr>
        <p:spPr bwMode="auto">
          <a:xfrm rot="5400000">
            <a:off x="510244" y="5125952"/>
            <a:ext cx="225552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Connettore 1 109"/>
          <p:cNvCxnSpPr/>
          <p:nvPr/>
        </p:nvCxnSpPr>
        <p:spPr bwMode="auto">
          <a:xfrm rot="5400000">
            <a:off x="7154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Connettore 1 110"/>
          <p:cNvCxnSpPr/>
          <p:nvPr/>
        </p:nvCxnSpPr>
        <p:spPr bwMode="auto">
          <a:xfrm rot="5400000">
            <a:off x="2767444" y="5125952"/>
            <a:ext cx="225552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Connettore 1 111"/>
          <p:cNvCxnSpPr/>
          <p:nvPr/>
        </p:nvCxnSpPr>
        <p:spPr bwMode="auto">
          <a:xfrm rot="5400000">
            <a:off x="48194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Connettore 1 112"/>
          <p:cNvCxnSpPr/>
          <p:nvPr/>
        </p:nvCxnSpPr>
        <p:spPr bwMode="auto">
          <a:xfrm rot="5400000">
            <a:off x="6871444" y="5125952"/>
            <a:ext cx="225552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4" name="CasellaDiTesto 113"/>
          <p:cNvSpPr txBox="1"/>
          <p:nvPr/>
        </p:nvSpPr>
        <p:spPr>
          <a:xfrm>
            <a:off x="284797" y="52387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4F81BD"/>
                </a:solidFill>
              </a:rPr>
              <a:t>1979</a:t>
            </a:r>
            <a:endParaRPr lang="it-IT" dirty="0">
              <a:solidFill>
                <a:srgbClr val="4F81BD"/>
              </a:solidFill>
            </a:endParaRPr>
          </a:p>
        </p:txBody>
      </p:sp>
      <p:sp>
        <p:nvSpPr>
          <p:cNvPr id="115" name="CasellaDiTesto 114"/>
          <p:cNvSpPr txBox="1"/>
          <p:nvPr/>
        </p:nvSpPr>
        <p:spPr>
          <a:xfrm>
            <a:off x="2517045" y="52387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4F81BD"/>
                </a:solidFill>
              </a:rPr>
              <a:t>1990</a:t>
            </a:r>
          </a:p>
        </p:txBody>
      </p:sp>
      <p:sp>
        <p:nvSpPr>
          <p:cNvPr id="116" name="CasellaDiTesto 115"/>
          <p:cNvSpPr txBox="1"/>
          <p:nvPr/>
        </p:nvSpPr>
        <p:spPr>
          <a:xfrm>
            <a:off x="4605277" y="52387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4F81BD"/>
                </a:solidFill>
              </a:rPr>
              <a:t>2000</a:t>
            </a:r>
            <a:endParaRPr lang="it-IT" dirty="0">
              <a:solidFill>
                <a:srgbClr val="4F81BD"/>
              </a:solidFill>
            </a:endParaRPr>
          </a:p>
        </p:txBody>
      </p:sp>
      <p:sp>
        <p:nvSpPr>
          <p:cNvPr id="117" name="CasellaDiTesto 116"/>
          <p:cNvSpPr txBox="1"/>
          <p:nvPr/>
        </p:nvSpPr>
        <p:spPr>
          <a:xfrm>
            <a:off x="6643954" y="52387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4F81BD"/>
                </a:solidFill>
              </a:rPr>
              <a:t>2010</a:t>
            </a:r>
            <a:endParaRPr lang="it-IT" dirty="0">
              <a:solidFill>
                <a:srgbClr val="4F81BD"/>
              </a:solidFill>
            </a:endParaRPr>
          </a:p>
        </p:txBody>
      </p:sp>
      <p:sp>
        <p:nvSpPr>
          <p:cNvPr id="118" name="CasellaDiTesto 117"/>
          <p:cNvSpPr txBox="1"/>
          <p:nvPr/>
        </p:nvSpPr>
        <p:spPr>
          <a:xfrm>
            <a:off x="8194853" y="52387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4F81BD"/>
                </a:solidFill>
              </a:rPr>
              <a:t>2017</a:t>
            </a:r>
            <a:endParaRPr lang="it-IT" dirty="0">
              <a:solidFill>
                <a:srgbClr val="4F81BD"/>
              </a:solidFill>
            </a:endParaRPr>
          </a:p>
        </p:txBody>
      </p:sp>
      <p:cxnSp>
        <p:nvCxnSpPr>
          <p:cNvPr id="119" name="Connettore 1 118"/>
          <p:cNvCxnSpPr/>
          <p:nvPr/>
        </p:nvCxnSpPr>
        <p:spPr bwMode="auto">
          <a:xfrm rot="5400000">
            <a:off x="9206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Connettore 1 119"/>
          <p:cNvCxnSpPr/>
          <p:nvPr/>
        </p:nvCxnSpPr>
        <p:spPr bwMode="auto">
          <a:xfrm rot="5400000">
            <a:off x="11258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Connettore 1 120"/>
          <p:cNvCxnSpPr/>
          <p:nvPr/>
        </p:nvCxnSpPr>
        <p:spPr bwMode="auto">
          <a:xfrm rot="5400000">
            <a:off x="13310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Connettore 1 121"/>
          <p:cNvCxnSpPr/>
          <p:nvPr/>
        </p:nvCxnSpPr>
        <p:spPr bwMode="auto">
          <a:xfrm rot="5400000">
            <a:off x="15362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Connettore 1 122"/>
          <p:cNvCxnSpPr/>
          <p:nvPr/>
        </p:nvCxnSpPr>
        <p:spPr bwMode="auto">
          <a:xfrm rot="5400000">
            <a:off x="17414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4" name="Connettore 1 123"/>
          <p:cNvCxnSpPr/>
          <p:nvPr/>
        </p:nvCxnSpPr>
        <p:spPr bwMode="auto">
          <a:xfrm rot="5400000">
            <a:off x="19466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Connettore 1 124"/>
          <p:cNvCxnSpPr/>
          <p:nvPr/>
        </p:nvCxnSpPr>
        <p:spPr bwMode="auto">
          <a:xfrm rot="5400000">
            <a:off x="21518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Connettore 1 125"/>
          <p:cNvCxnSpPr/>
          <p:nvPr/>
        </p:nvCxnSpPr>
        <p:spPr bwMode="auto">
          <a:xfrm rot="5400000">
            <a:off x="23570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Connettore 1 126"/>
          <p:cNvCxnSpPr/>
          <p:nvPr/>
        </p:nvCxnSpPr>
        <p:spPr bwMode="auto">
          <a:xfrm rot="5400000">
            <a:off x="25622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8" name="Connettore 1 127"/>
          <p:cNvCxnSpPr/>
          <p:nvPr/>
        </p:nvCxnSpPr>
        <p:spPr bwMode="auto">
          <a:xfrm rot="5400000">
            <a:off x="29726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Connettore 1 128"/>
          <p:cNvCxnSpPr/>
          <p:nvPr/>
        </p:nvCxnSpPr>
        <p:spPr bwMode="auto">
          <a:xfrm rot="5400000">
            <a:off x="31778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0" name="Connettore 1 129"/>
          <p:cNvCxnSpPr/>
          <p:nvPr/>
        </p:nvCxnSpPr>
        <p:spPr bwMode="auto">
          <a:xfrm rot="5400000">
            <a:off x="33830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Connettore 1 130"/>
          <p:cNvCxnSpPr/>
          <p:nvPr/>
        </p:nvCxnSpPr>
        <p:spPr bwMode="auto">
          <a:xfrm rot="5400000">
            <a:off x="35882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Connettore 1 131"/>
          <p:cNvCxnSpPr/>
          <p:nvPr/>
        </p:nvCxnSpPr>
        <p:spPr bwMode="auto">
          <a:xfrm rot="5400000">
            <a:off x="37934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Connettore 1 132"/>
          <p:cNvCxnSpPr/>
          <p:nvPr/>
        </p:nvCxnSpPr>
        <p:spPr bwMode="auto">
          <a:xfrm rot="5400000">
            <a:off x="39986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4" name="Connettore 1 133"/>
          <p:cNvCxnSpPr/>
          <p:nvPr/>
        </p:nvCxnSpPr>
        <p:spPr bwMode="auto">
          <a:xfrm rot="5400000">
            <a:off x="42038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Connettore 1 134"/>
          <p:cNvCxnSpPr/>
          <p:nvPr/>
        </p:nvCxnSpPr>
        <p:spPr bwMode="auto">
          <a:xfrm rot="5400000">
            <a:off x="44090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6" name="Connettore 1 135"/>
          <p:cNvCxnSpPr/>
          <p:nvPr/>
        </p:nvCxnSpPr>
        <p:spPr bwMode="auto">
          <a:xfrm rot="5400000">
            <a:off x="46142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Connettore 1 136"/>
          <p:cNvCxnSpPr/>
          <p:nvPr/>
        </p:nvCxnSpPr>
        <p:spPr bwMode="auto">
          <a:xfrm rot="5400000">
            <a:off x="4819444" y="5125952"/>
            <a:ext cx="225552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Connettore 1 137"/>
          <p:cNvCxnSpPr/>
          <p:nvPr/>
        </p:nvCxnSpPr>
        <p:spPr bwMode="auto">
          <a:xfrm rot="5400000">
            <a:off x="50246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Connettore 1 138"/>
          <p:cNvCxnSpPr/>
          <p:nvPr/>
        </p:nvCxnSpPr>
        <p:spPr bwMode="auto">
          <a:xfrm rot="5400000">
            <a:off x="5229844" y="5135096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Connettore 1 139"/>
          <p:cNvCxnSpPr/>
          <p:nvPr/>
        </p:nvCxnSpPr>
        <p:spPr bwMode="auto">
          <a:xfrm rot="5400000">
            <a:off x="5435044" y="5135096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Connettore 1 140"/>
          <p:cNvCxnSpPr/>
          <p:nvPr/>
        </p:nvCxnSpPr>
        <p:spPr bwMode="auto">
          <a:xfrm rot="5400000">
            <a:off x="5640244" y="5135096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2" name="Connettore 1 141"/>
          <p:cNvCxnSpPr/>
          <p:nvPr/>
        </p:nvCxnSpPr>
        <p:spPr bwMode="auto">
          <a:xfrm rot="5400000">
            <a:off x="5845444" y="5135096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Connettore 1 142"/>
          <p:cNvCxnSpPr/>
          <p:nvPr/>
        </p:nvCxnSpPr>
        <p:spPr bwMode="auto">
          <a:xfrm rot="5400000">
            <a:off x="6050644" y="5135096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Connettore 1 143"/>
          <p:cNvCxnSpPr/>
          <p:nvPr/>
        </p:nvCxnSpPr>
        <p:spPr bwMode="auto">
          <a:xfrm rot="5400000">
            <a:off x="6255844" y="5135096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Connettore 1 144"/>
          <p:cNvCxnSpPr/>
          <p:nvPr/>
        </p:nvCxnSpPr>
        <p:spPr bwMode="auto">
          <a:xfrm rot="5400000">
            <a:off x="6461044" y="5135096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6" name="Connettore 1 145"/>
          <p:cNvCxnSpPr/>
          <p:nvPr/>
        </p:nvCxnSpPr>
        <p:spPr bwMode="auto">
          <a:xfrm rot="5400000">
            <a:off x="6666244" y="5135096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Connettore 1 146"/>
          <p:cNvCxnSpPr/>
          <p:nvPr/>
        </p:nvCxnSpPr>
        <p:spPr bwMode="auto">
          <a:xfrm rot="5400000">
            <a:off x="70766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8" name="Connettore 1 147"/>
          <p:cNvCxnSpPr/>
          <p:nvPr/>
        </p:nvCxnSpPr>
        <p:spPr bwMode="auto">
          <a:xfrm rot="5400000">
            <a:off x="72818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9" name="Connettore 1 148"/>
          <p:cNvCxnSpPr/>
          <p:nvPr/>
        </p:nvCxnSpPr>
        <p:spPr bwMode="auto">
          <a:xfrm rot="5400000">
            <a:off x="74870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0" name="Connettore 1 149"/>
          <p:cNvCxnSpPr/>
          <p:nvPr/>
        </p:nvCxnSpPr>
        <p:spPr bwMode="auto">
          <a:xfrm rot="5400000">
            <a:off x="76922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2" name="Connettore 1 151"/>
          <p:cNvCxnSpPr/>
          <p:nvPr/>
        </p:nvCxnSpPr>
        <p:spPr bwMode="auto">
          <a:xfrm rot="5400000">
            <a:off x="8102644" y="5135244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5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50810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MWM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88" name="Rettangolo 87"/>
          <p:cNvSpPr/>
          <p:nvPr/>
        </p:nvSpPr>
        <p:spPr bwMode="auto">
          <a:xfrm>
            <a:off x="8194048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89" name="Rettangolo 88"/>
          <p:cNvSpPr/>
          <p:nvPr/>
        </p:nvSpPr>
        <p:spPr bwMode="auto">
          <a:xfrm>
            <a:off x="8399248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108" name="Rettangolo 107"/>
          <p:cNvSpPr/>
          <p:nvPr/>
        </p:nvSpPr>
        <p:spPr bwMode="auto">
          <a:xfrm>
            <a:off x="633610" y="4779176"/>
            <a:ext cx="7970838" cy="234000"/>
          </a:xfrm>
          <a:prstGeom prst="rect">
            <a:avLst/>
          </a:prstGeom>
          <a:solidFill>
            <a:srgbClr val="4F81B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6" charset="0"/>
            </a:endParaRPr>
          </a:p>
        </p:txBody>
      </p:sp>
      <p:cxnSp>
        <p:nvCxnSpPr>
          <p:cNvPr id="90" name="Connettore 1 89"/>
          <p:cNvCxnSpPr/>
          <p:nvPr/>
        </p:nvCxnSpPr>
        <p:spPr bwMode="auto">
          <a:xfrm rot="5400000">
            <a:off x="8275647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Connettore 1 90"/>
          <p:cNvCxnSpPr/>
          <p:nvPr/>
        </p:nvCxnSpPr>
        <p:spPr bwMode="auto">
          <a:xfrm rot="5400000">
            <a:off x="8491672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Connettore 1 91"/>
          <p:cNvCxnSpPr/>
          <p:nvPr/>
        </p:nvCxnSpPr>
        <p:spPr bwMode="auto">
          <a:xfrm rot="5400000">
            <a:off x="7915607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6012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61662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WHY / Where / when</a:t>
            </a: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t="51470" r="4392" b="4337"/>
          <a:stretch/>
        </p:blipFill>
        <p:spPr bwMode="auto">
          <a:xfrm>
            <a:off x="3635896" y="3501008"/>
            <a:ext cx="5400600" cy="2960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sellaDiTesto 25"/>
          <p:cNvSpPr txBox="1"/>
          <p:nvPr/>
        </p:nvSpPr>
        <p:spPr>
          <a:xfrm>
            <a:off x="395536" y="3734450"/>
            <a:ext cx="352839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50" indent="-1079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Weekly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(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Mediterranean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)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route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(1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cycle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) with a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given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ship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speed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profile</a:t>
            </a:r>
            <a:endParaRPr lang="it-IT" sz="1400" dirty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marL="107950" indent="-1079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Period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covered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: 1979-2015 (1872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cycles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)</a:t>
            </a:r>
            <a:endParaRPr lang="it-IT" sz="1400" dirty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marL="107950" indent="-1079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Met-ocean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(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wind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/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waves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) database         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HyMOLab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+ DHI  (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hourly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– geo.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resol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. 0.1</a:t>
            </a:r>
            <a:r>
              <a:rPr lang="it-IT" sz="1400" baseline="30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o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)</a:t>
            </a:r>
            <a:endParaRPr lang="it-IT" sz="1400" dirty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marL="107950" indent="-1079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For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every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mark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, compute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added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resistance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at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time/position of the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ship</a:t>
            </a:r>
            <a:endParaRPr lang="it-IT" sz="1400" u="sng" dirty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marL="107950" indent="-1079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Count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the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number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of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events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with </a:t>
            </a:r>
            <a:r>
              <a:rPr lang="it-IT" sz="1400" u="sng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added</a:t>
            </a:r>
            <a:r>
              <a:rPr lang="it-IT" sz="1400" u="sng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u="sng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power</a:t>
            </a:r>
            <a:r>
              <a:rPr lang="it-IT" sz="1400" u="sng" dirty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in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waves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greater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than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XX%</a:t>
            </a:r>
            <a:endParaRPr lang="it-IT" sz="1400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126" y="1330257"/>
            <a:ext cx="2982306" cy="216024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78" y="1338576"/>
            <a:ext cx="4201798" cy="21624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Rettangolo 14"/>
          <p:cNvSpPr/>
          <p:nvPr/>
        </p:nvSpPr>
        <p:spPr bwMode="auto">
          <a:xfrm>
            <a:off x="3821764" y="1618288"/>
            <a:ext cx="894252" cy="801504"/>
          </a:xfrm>
          <a:prstGeom prst="rect">
            <a:avLst/>
          </a:prstGeom>
          <a:solidFill>
            <a:srgbClr val="FFC000">
              <a:alpha val="38000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6" charset="0"/>
            </a:endParaRPr>
          </a:p>
        </p:txBody>
      </p:sp>
      <p:cxnSp>
        <p:nvCxnSpPr>
          <p:cNvPr id="16" name="Connettore 2 15"/>
          <p:cNvCxnSpPr/>
          <p:nvPr/>
        </p:nvCxnSpPr>
        <p:spPr bwMode="auto">
          <a:xfrm>
            <a:off x="4716016" y="2019040"/>
            <a:ext cx="762110" cy="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CasellaDiTesto 17"/>
          <p:cNvSpPr txBox="1"/>
          <p:nvPr/>
        </p:nvSpPr>
        <p:spPr>
          <a:xfrm>
            <a:off x="107504" y="908720"/>
            <a:ext cx="3875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1) –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Added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power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in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waves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: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ship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design  </a:t>
            </a:r>
            <a:endParaRPr lang="it-IT" b="1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82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61662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WHY / Where / when</a:t>
            </a: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8" name="Picture 2" descr="ShipPOINTS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72" y="1267639"/>
            <a:ext cx="7740352" cy="322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4463284"/>
            <a:ext cx="3528393" cy="193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7" descr="profiloVELOCITà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93095"/>
            <a:ext cx="3608345" cy="216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107504" y="908720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15476E"/>
                </a:solidFill>
                <a:latin typeface="Arial Narrow" panose="020B0606020202030204" pitchFamily="34" charset="0"/>
              </a:rPr>
              <a:t>2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) -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Operational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efficiency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: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ship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design </a:t>
            </a:r>
            <a:endParaRPr lang="it-IT" b="1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ttangolo 2"/>
          <p:cNvSpPr/>
          <p:nvPr/>
        </p:nvSpPr>
        <p:spPr bwMode="auto">
          <a:xfrm>
            <a:off x="3347864" y="4293095"/>
            <a:ext cx="728025" cy="170189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3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61662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WHY / Where / when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07504" y="908720"/>
            <a:ext cx="3776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15476E"/>
                </a:solidFill>
                <a:latin typeface="Arial Narrow" panose="020B0606020202030204" pitchFamily="34" charset="0"/>
              </a:rPr>
              <a:t>2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) -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Operational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efficiency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: </a:t>
            </a:r>
            <a:r>
              <a:rPr lang="it-IT" b="1" dirty="0" err="1">
                <a:solidFill>
                  <a:srgbClr val="15476E"/>
                </a:solidFill>
                <a:latin typeface="Arial Narrow" panose="020B0606020202030204" pitchFamily="34" charset="0"/>
              </a:rPr>
              <a:t>ship</a:t>
            </a:r>
            <a:r>
              <a:rPr lang="it-IT" b="1" dirty="0">
                <a:solidFill>
                  <a:srgbClr val="15476E"/>
                </a:solidFill>
                <a:latin typeface="Arial Narrow" panose="020B0606020202030204" pitchFamily="34" charset="0"/>
              </a:rPr>
              <a:t> design 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endParaRPr lang="it-IT" b="1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Picture 2" descr="ShipPOINTS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72" y="1267639"/>
            <a:ext cx="7740352" cy="322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" t="35664" r="2953" b="14171"/>
          <a:stretch>
            <a:fillRect/>
          </a:stretch>
        </p:blipFill>
        <p:spPr bwMode="auto">
          <a:xfrm>
            <a:off x="1396233" y="4293096"/>
            <a:ext cx="6416127" cy="217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 bwMode="auto">
          <a:xfrm>
            <a:off x="1259632" y="5157192"/>
            <a:ext cx="432048" cy="130691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6" charset="0"/>
            </a:endParaRPr>
          </a:p>
        </p:txBody>
      </p:sp>
      <p:sp>
        <p:nvSpPr>
          <p:cNvPr id="9" name="Rettangolo 8"/>
          <p:cNvSpPr/>
          <p:nvPr/>
        </p:nvSpPr>
        <p:spPr bwMode="auto">
          <a:xfrm>
            <a:off x="7092280" y="4941168"/>
            <a:ext cx="432048" cy="130691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6" charset="0"/>
            </a:endParaRPr>
          </a:p>
        </p:txBody>
      </p:sp>
      <p:sp>
        <p:nvSpPr>
          <p:cNvPr id="10" name="Rettangolo 9"/>
          <p:cNvSpPr/>
          <p:nvPr/>
        </p:nvSpPr>
        <p:spPr bwMode="auto">
          <a:xfrm>
            <a:off x="7668344" y="4293096"/>
            <a:ext cx="432048" cy="130691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61662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WHY / Where / when</a:t>
            </a: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t="61409" r="6496" b="16533"/>
          <a:stretch>
            <a:fillRect/>
          </a:stretch>
        </p:blipFill>
        <p:spPr bwMode="auto">
          <a:xfrm>
            <a:off x="611560" y="5656460"/>
            <a:ext cx="4896544" cy="79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magine 16" descr="NIOM_MED_POINTS_ALL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9" r="2721" b="2570"/>
          <a:stretch/>
        </p:blipFill>
        <p:spPr bwMode="auto">
          <a:xfrm>
            <a:off x="278887" y="1250328"/>
            <a:ext cx="3574523" cy="318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WSD_092_15__NW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9" t="19015" r="7491"/>
          <a:stretch/>
        </p:blipFill>
        <p:spPr bwMode="auto">
          <a:xfrm>
            <a:off x="5580112" y="4078840"/>
            <a:ext cx="3481971" cy="230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e 3"/>
          <p:cNvSpPr/>
          <p:nvPr/>
        </p:nvSpPr>
        <p:spPr bwMode="auto">
          <a:xfrm>
            <a:off x="2584150" y="3284984"/>
            <a:ext cx="108012" cy="9791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6" charset="0"/>
            </a:endParaRPr>
          </a:p>
        </p:txBody>
      </p:sp>
      <p:sp>
        <p:nvSpPr>
          <p:cNvPr id="20" name="Ovale 19"/>
          <p:cNvSpPr/>
          <p:nvPr/>
        </p:nvSpPr>
        <p:spPr bwMode="auto">
          <a:xfrm>
            <a:off x="2522741" y="5694858"/>
            <a:ext cx="503806" cy="36004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6" charset="0"/>
            </a:endParaRPr>
          </a:p>
        </p:txBody>
      </p:sp>
      <p:sp>
        <p:nvSpPr>
          <p:cNvPr id="24" name="Ovale 23"/>
          <p:cNvSpPr/>
          <p:nvPr/>
        </p:nvSpPr>
        <p:spPr bwMode="auto">
          <a:xfrm>
            <a:off x="3601507" y="5694541"/>
            <a:ext cx="503806" cy="36004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6" charset="0"/>
            </a:endParaRPr>
          </a:p>
        </p:txBody>
      </p:sp>
      <p:cxnSp>
        <p:nvCxnSpPr>
          <p:cNvPr id="23" name="Connettore 2 22"/>
          <p:cNvCxnSpPr/>
          <p:nvPr/>
        </p:nvCxnSpPr>
        <p:spPr bwMode="auto">
          <a:xfrm flipV="1">
            <a:off x="4644008" y="5310666"/>
            <a:ext cx="740373" cy="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CasellaDiTesto 27"/>
          <p:cNvSpPr txBox="1"/>
          <p:nvPr/>
        </p:nvSpPr>
        <p:spPr>
          <a:xfrm>
            <a:off x="5940152" y="4149080"/>
            <a:ext cx="147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Wave</a:t>
            </a:r>
            <a:r>
              <a:rPr lang="it-IT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Statistics</a:t>
            </a:r>
            <a:endParaRPr lang="it-IT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5394003" y="4869160"/>
            <a:ext cx="372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Hs</a:t>
            </a:r>
            <a:endParaRPr lang="it-IT" sz="1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7055472" y="6227439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Tp</a:t>
            </a:r>
            <a:endParaRPr lang="it-IT" sz="1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32" name="Immagine 18" descr="Fig2.4 SERI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99" y="4372794"/>
            <a:ext cx="3024188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Connettore 2 32"/>
          <p:cNvCxnSpPr/>
          <p:nvPr/>
        </p:nvCxnSpPr>
        <p:spPr bwMode="auto">
          <a:xfrm flipH="1">
            <a:off x="2228427" y="3356992"/>
            <a:ext cx="399357" cy="109856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CasellaDiTesto 34"/>
          <p:cNvSpPr txBox="1"/>
          <p:nvPr/>
        </p:nvSpPr>
        <p:spPr>
          <a:xfrm>
            <a:off x="755576" y="4468877"/>
            <a:ext cx="1158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Time </a:t>
            </a:r>
            <a:r>
              <a:rPr lang="it-IT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series</a:t>
            </a:r>
            <a:endParaRPr lang="it-IT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36" name="Picture 6" descr="specW_092_15__NW_052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566" y="4372794"/>
            <a:ext cx="1031841" cy="126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1" descr="operWSD_092_15__NW_V4_H0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t="19455" r="8764"/>
          <a:stretch/>
        </p:blipFill>
        <p:spPr bwMode="auto">
          <a:xfrm>
            <a:off x="4450826" y="932373"/>
            <a:ext cx="4657678" cy="305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CasellaDiTesto 50"/>
          <p:cNvSpPr txBox="1"/>
          <p:nvPr/>
        </p:nvSpPr>
        <p:spPr>
          <a:xfrm>
            <a:off x="755576" y="1412776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Metocean</a:t>
            </a:r>
            <a:r>
              <a:rPr lang="it-IT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model</a:t>
            </a:r>
            <a:endParaRPr lang="it-IT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2" name="CasellaDiTesto 51"/>
          <p:cNvSpPr txBox="1"/>
          <p:nvPr/>
        </p:nvSpPr>
        <p:spPr>
          <a:xfrm>
            <a:off x="5029705" y="1115452"/>
            <a:ext cx="2005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Operational</a:t>
            </a:r>
            <a:r>
              <a:rPr lang="it-IT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efficiency</a:t>
            </a:r>
            <a:endParaRPr lang="it-IT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3" name="Connettore 2 52"/>
          <p:cNvCxnSpPr/>
          <p:nvPr/>
        </p:nvCxnSpPr>
        <p:spPr bwMode="auto">
          <a:xfrm flipH="1" flipV="1">
            <a:off x="7440580" y="3496131"/>
            <a:ext cx="83524" cy="78465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6" name="Text Box 12"/>
          <p:cNvSpPr txBox="1">
            <a:spLocks noChangeArrowheads="1"/>
          </p:cNvSpPr>
          <p:nvPr/>
        </p:nvSpPr>
        <p:spPr bwMode="auto">
          <a:xfrm>
            <a:off x="5076017" y="1412776"/>
            <a:ext cx="165622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it-IT" alt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For </a:t>
            </a:r>
            <a:r>
              <a:rPr lang="it-IT" alt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every</a:t>
            </a:r>
            <a:r>
              <a:rPr lang="it-IT" alt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:</a:t>
            </a:r>
            <a:endParaRPr lang="it-IT" altLang="it-IT" sz="1200" dirty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>
              <a:buFontTx/>
              <a:buAutoNum type="arabicParenR"/>
            </a:pPr>
            <a:r>
              <a:rPr lang="it-IT" altLang="it-IT" sz="12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GeoP</a:t>
            </a:r>
            <a:r>
              <a:rPr lang="it-IT" altLang="it-IT" sz="1200" dirty="0">
                <a:solidFill>
                  <a:srgbClr val="15476E"/>
                </a:solidFill>
                <a:latin typeface="Arial Narrow" panose="020B0606020202030204" pitchFamily="34" charset="0"/>
              </a:rPr>
              <a:t> (121)</a:t>
            </a:r>
          </a:p>
          <a:p>
            <a:pPr>
              <a:buFontTx/>
              <a:buAutoNum type="arabicParenR"/>
            </a:pPr>
            <a:r>
              <a:rPr lang="it-IT" altLang="it-IT" sz="12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Mean</a:t>
            </a:r>
            <a:r>
              <a:rPr lang="it-IT" altLang="it-IT" sz="1200" dirty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altLang="it-IT" sz="12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wave</a:t>
            </a:r>
            <a:r>
              <a:rPr lang="it-IT" altLang="it-IT" sz="1200" dirty="0">
                <a:solidFill>
                  <a:srgbClr val="15476E"/>
                </a:solidFill>
                <a:latin typeface="Arial Narrow" panose="020B0606020202030204" pitchFamily="34" charset="0"/>
              </a:rPr>
              <a:t> dir (16)</a:t>
            </a:r>
          </a:p>
          <a:p>
            <a:r>
              <a:rPr lang="it-IT" altLang="it-IT" sz="1200" dirty="0">
                <a:solidFill>
                  <a:srgbClr val="15476E"/>
                </a:solidFill>
                <a:latin typeface="Arial Narrow" panose="020B0606020202030204" pitchFamily="34" charset="0"/>
              </a:rPr>
              <a:t>3)  </a:t>
            </a:r>
            <a:r>
              <a:rPr lang="it-IT" alt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	</a:t>
            </a:r>
            <a:r>
              <a:rPr lang="it-IT" alt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Ship</a:t>
            </a:r>
            <a:r>
              <a:rPr lang="it-IT" alt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altLang="it-IT" sz="12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speed</a:t>
            </a:r>
            <a:r>
              <a:rPr lang="it-IT" altLang="it-IT" sz="1200" dirty="0">
                <a:solidFill>
                  <a:srgbClr val="15476E"/>
                </a:solidFill>
                <a:latin typeface="Arial Narrow" panose="020B0606020202030204" pitchFamily="34" charset="0"/>
              </a:rPr>
              <a:t> (6)</a:t>
            </a:r>
          </a:p>
          <a:p>
            <a:pPr>
              <a:buFontTx/>
              <a:buAutoNum type="arabicParenR" startAt="4"/>
            </a:pPr>
            <a:r>
              <a:rPr lang="it-IT" altLang="it-IT" sz="12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Route</a:t>
            </a:r>
            <a:r>
              <a:rPr lang="it-IT" altLang="it-IT" sz="1200" dirty="0">
                <a:solidFill>
                  <a:srgbClr val="15476E"/>
                </a:solidFill>
                <a:latin typeface="Arial Narrow" panose="020B0606020202030204" pitchFamily="34" charset="0"/>
              </a:rPr>
              <a:t> (16)</a:t>
            </a:r>
          </a:p>
          <a:p>
            <a:pPr>
              <a:buFontTx/>
              <a:buAutoNum type="arabicParenR" startAt="4"/>
            </a:pPr>
            <a:r>
              <a:rPr lang="it-IT" altLang="it-IT" sz="12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ShipP</a:t>
            </a:r>
            <a:r>
              <a:rPr lang="it-IT" altLang="it-IT" sz="1200" dirty="0">
                <a:solidFill>
                  <a:srgbClr val="15476E"/>
                </a:solidFill>
                <a:latin typeface="Arial Narrow" panose="020B0606020202030204" pitchFamily="34" charset="0"/>
              </a:rPr>
              <a:t> (4 * </a:t>
            </a:r>
            <a:r>
              <a:rPr lang="it-IT" alt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criteria</a:t>
            </a:r>
            <a:r>
              <a:rPr lang="it-IT" alt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)</a:t>
            </a:r>
            <a:endParaRPr lang="it-IT" altLang="it-IT" sz="1200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107504" y="908720"/>
            <a:ext cx="3776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15476E"/>
                </a:solidFill>
                <a:latin typeface="Arial Narrow" panose="020B0606020202030204" pitchFamily="34" charset="0"/>
              </a:rPr>
              <a:t>2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) -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Operational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efficiency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:</a:t>
            </a:r>
            <a:r>
              <a:rPr lang="it-IT" b="1" dirty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b="1" dirty="0" err="1">
                <a:solidFill>
                  <a:srgbClr val="15476E"/>
                </a:solidFill>
                <a:latin typeface="Arial Narrow" panose="020B0606020202030204" pitchFamily="34" charset="0"/>
              </a:rPr>
              <a:t>ship</a:t>
            </a:r>
            <a:r>
              <a:rPr lang="it-IT" b="1" dirty="0">
                <a:solidFill>
                  <a:srgbClr val="15476E"/>
                </a:solidFill>
                <a:latin typeface="Arial Narrow" panose="020B0606020202030204" pitchFamily="34" charset="0"/>
              </a:rPr>
              <a:t> design 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endParaRPr lang="it-IT" b="1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88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61662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WHY MWM?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060373" y="1844824"/>
            <a:ext cx="7256043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buFont typeface="Arial" pitchFamily="34" charset="0"/>
              <a:buChar char="•"/>
            </a:pPr>
            <a:r>
              <a:rPr lang="it-IT" sz="16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Space / time </a:t>
            </a:r>
            <a:r>
              <a:rPr lang="it-IT" sz="16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resolution</a:t>
            </a:r>
            <a:r>
              <a:rPr lang="it-IT" sz="16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ts val="2200"/>
              </a:lnSpc>
              <a:buFont typeface="Arial" pitchFamily="34" charset="0"/>
              <a:buChar char="•"/>
            </a:pP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6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Accuracy</a:t>
            </a:r>
            <a:r>
              <a:rPr lang="it-IT" sz="16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: </a:t>
            </a:r>
            <a:r>
              <a:rPr lang="it-IT" sz="16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both</a:t>
            </a:r>
            <a:r>
              <a:rPr lang="it-IT" sz="16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6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wind-wave</a:t>
            </a:r>
            <a:r>
              <a:rPr lang="it-IT" sz="16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6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climate</a:t>
            </a:r>
            <a:r>
              <a:rPr lang="it-IT" sz="16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and </a:t>
            </a:r>
            <a:r>
              <a:rPr lang="it-IT" sz="16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storm</a:t>
            </a:r>
            <a:r>
              <a:rPr lang="it-IT" sz="16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6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peaks</a:t>
            </a:r>
            <a:endParaRPr lang="it-IT" sz="1600" dirty="0" smtClean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>
              <a:lnSpc>
                <a:spcPts val="2200"/>
              </a:lnSpc>
              <a:buFont typeface="Arial" pitchFamily="34" charset="0"/>
              <a:buChar char="•"/>
            </a:pP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6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Customization</a:t>
            </a:r>
            <a:r>
              <a:rPr lang="it-IT" sz="16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of the service (high res. model </a:t>
            </a:r>
            <a:r>
              <a:rPr lang="it-IT" sz="16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nesting</a:t>
            </a:r>
            <a:r>
              <a:rPr lang="it-IT" sz="16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, fast and cheap</a:t>
            </a: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data </a:t>
            </a:r>
            <a:r>
              <a:rPr lang="it-IT" sz="16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delivery, …)</a:t>
            </a:r>
          </a:p>
          <a:p>
            <a:pPr>
              <a:lnSpc>
                <a:spcPts val="2200"/>
              </a:lnSpc>
              <a:buFont typeface="Arial" pitchFamily="34" charset="0"/>
              <a:buChar char="•"/>
            </a:pP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6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Expertise in </a:t>
            </a:r>
            <a:r>
              <a:rPr lang="it-IT" sz="16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dealing</a:t>
            </a:r>
            <a:r>
              <a:rPr lang="it-IT" sz="16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with </a:t>
            </a:r>
            <a:r>
              <a:rPr lang="it-IT" sz="16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ship</a:t>
            </a:r>
            <a:r>
              <a:rPr lang="it-IT" sz="16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/offshore/</a:t>
            </a:r>
            <a:r>
              <a:rPr lang="it-IT" sz="16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shore</a:t>
            </a:r>
            <a:r>
              <a:rPr lang="it-IT" sz="16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post-processing </a:t>
            </a:r>
            <a:r>
              <a:rPr lang="it-IT" sz="16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applications</a:t>
            </a:r>
            <a:endParaRPr lang="it-IT" sz="1600" dirty="0" smtClean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>
              <a:lnSpc>
                <a:spcPts val="2200"/>
              </a:lnSpc>
              <a:buFont typeface="Arial" pitchFamily="34" charset="0"/>
              <a:buChar char="•"/>
            </a:pPr>
            <a:r>
              <a:rPr lang="it-IT" sz="16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…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804558" y="1355884"/>
            <a:ext cx="587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15476E"/>
                </a:solidFill>
              </a:rPr>
              <a:t>REQUIREMENTS FROM END (INDUSTRIAL) USERS </a:t>
            </a:r>
            <a:endParaRPr lang="it-IT" b="1" dirty="0">
              <a:solidFill>
                <a:srgbClr val="15476E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80981" y="3491716"/>
            <a:ext cx="501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15476E"/>
                </a:solidFill>
              </a:rPr>
              <a:t>TECHNICAL &amp; SCIENTIFIC REQUIREMENTS</a:t>
            </a:r>
            <a:endParaRPr lang="it-IT" b="1" dirty="0">
              <a:solidFill>
                <a:srgbClr val="15476E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060373" y="3977769"/>
            <a:ext cx="4447731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buFont typeface="Arial" pitchFamily="34" charset="0"/>
              <a:buChar char="•"/>
            </a:pPr>
            <a:r>
              <a:rPr lang="it-IT" sz="16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HW ($ / </a:t>
            </a:r>
            <a:r>
              <a:rPr lang="it-IT" sz="16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handling</a:t>
            </a: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6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/ life </a:t>
            </a:r>
            <a:r>
              <a:rPr lang="it-IT" sz="16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cycle</a:t>
            </a:r>
            <a:r>
              <a:rPr lang="it-IT" sz="16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)</a:t>
            </a:r>
          </a:p>
          <a:p>
            <a:pPr>
              <a:lnSpc>
                <a:spcPts val="2200"/>
              </a:lnSpc>
              <a:buFont typeface="Arial" pitchFamily="34" charset="0"/>
              <a:buChar char="•"/>
            </a:pP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6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SW (set-up / </a:t>
            </a:r>
            <a:r>
              <a:rPr lang="it-IT" sz="16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testing</a:t>
            </a:r>
            <a:r>
              <a:rPr lang="it-IT" sz="16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/</a:t>
            </a: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6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V&amp;V)</a:t>
            </a:r>
          </a:p>
          <a:p>
            <a:pPr>
              <a:lnSpc>
                <a:spcPts val="2200"/>
              </a:lnSpc>
              <a:buFont typeface="Arial" pitchFamily="34" charset="0"/>
              <a:buChar char="•"/>
            </a:pPr>
            <a:r>
              <a:rPr lang="it-IT" sz="16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Storage / Database </a:t>
            </a:r>
            <a:r>
              <a:rPr lang="it-IT" sz="16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maintenance</a:t>
            </a:r>
            <a:r>
              <a:rPr lang="it-IT" sz="16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and </a:t>
            </a:r>
            <a:r>
              <a:rPr lang="it-IT" sz="16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updates</a:t>
            </a:r>
            <a:endParaRPr lang="it-IT" sz="1600" dirty="0" smtClean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>
              <a:lnSpc>
                <a:spcPts val="2200"/>
              </a:lnSpc>
              <a:buFont typeface="Arial" pitchFamily="34" charset="0"/>
              <a:buChar char="•"/>
            </a:pP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6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Data Security</a:t>
            </a:r>
          </a:p>
          <a:p>
            <a:pPr>
              <a:lnSpc>
                <a:spcPts val="2200"/>
              </a:lnSpc>
              <a:buFont typeface="Arial" pitchFamily="34" charset="0"/>
              <a:buChar char="•"/>
            </a:pPr>
            <a:r>
              <a:rPr lang="it-IT" sz="16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...</a:t>
            </a:r>
          </a:p>
        </p:txBody>
      </p:sp>
    </p:spTree>
    <p:extLst>
      <p:ext uri="{BB962C8B-B14F-4D97-AF65-F5344CB8AC3E}">
        <p14:creationId xmlns:p14="http://schemas.microsoft.com/office/powerpoint/2010/main" val="378452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61662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WHY / Where / when</a:t>
            </a: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16" name="Picture 2" descr="Descrizione: ShipPOINTS_0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5"/>
          <a:stretch/>
        </p:blipFill>
        <p:spPr bwMode="auto">
          <a:xfrm>
            <a:off x="179514" y="1257624"/>
            <a:ext cx="3681574" cy="166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egnaposto contenuto 7" descr="Descrizione: NIOM_MED_OPER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" t="5922" r="7541" b="330"/>
          <a:stretch>
            <a:fillRect/>
          </a:stretch>
        </p:blipFill>
        <p:spPr bwMode="auto">
          <a:xfrm>
            <a:off x="3851920" y="806886"/>
            <a:ext cx="5292081" cy="564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asellaDiTesto 26"/>
          <p:cNvSpPr txBox="1"/>
          <p:nvPr/>
        </p:nvSpPr>
        <p:spPr>
          <a:xfrm>
            <a:off x="323529" y="2978949"/>
            <a:ext cx="35283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800" dirty="0" err="1">
                <a:solidFill>
                  <a:srgbClr val="4F81BD"/>
                </a:solidFill>
                <a:latin typeface="MetaPlus-Book"/>
                <a:cs typeface="Arial" pitchFamily="34" charset="0"/>
              </a:rPr>
              <a:t>Contento</a:t>
            </a:r>
            <a:r>
              <a:rPr lang="en-US" sz="800" dirty="0">
                <a:solidFill>
                  <a:srgbClr val="4F81BD"/>
                </a:solidFill>
                <a:latin typeface="MetaPlus-Book"/>
                <a:cs typeface="Arial" pitchFamily="34" charset="0"/>
              </a:rPr>
              <a:t>, G., </a:t>
            </a:r>
            <a:r>
              <a:rPr lang="en-US" sz="800" dirty="0" err="1">
                <a:solidFill>
                  <a:srgbClr val="4F81BD"/>
                </a:solidFill>
                <a:latin typeface="MetaPlus-Book"/>
                <a:cs typeface="Arial" pitchFamily="34" charset="0"/>
              </a:rPr>
              <a:t>Mocnik,F</a:t>
            </a:r>
            <a:r>
              <a:rPr lang="en-US" sz="800" dirty="0">
                <a:solidFill>
                  <a:srgbClr val="4F81BD"/>
                </a:solidFill>
                <a:latin typeface="MetaPlus-Book"/>
                <a:cs typeface="Arial" pitchFamily="34" charset="0"/>
              </a:rPr>
              <a:t>., </a:t>
            </a:r>
            <a:r>
              <a:rPr lang="en-US" sz="800" dirty="0" err="1">
                <a:solidFill>
                  <a:srgbClr val="4F81BD"/>
                </a:solidFill>
                <a:latin typeface="MetaPlus-Book"/>
                <a:cs typeface="Arial" pitchFamily="34" charset="0"/>
              </a:rPr>
              <a:t>Lupieri</a:t>
            </a:r>
            <a:r>
              <a:rPr lang="en-US" sz="800" dirty="0">
                <a:solidFill>
                  <a:srgbClr val="4F81BD"/>
                </a:solidFill>
                <a:latin typeface="MetaPlus-Book"/>
                <a:cs typeface="Arial" pitchFamily="34" charset="0"/>
              </a:rPr>
              <a:t>, G., </a:t>
            </a:r>
            <a:r>
              <a:rPr lang="en-US" sz="800" dirty="0" err="1">
                <a:solidFill>
                  <a:srgbClr val="4F81BD"/>
                </a:solidFill>
                <a:latin typeface="MetaPlus-Book"/>
                <a:cs typeface="Arial" pitchFamily="34" charset="0"/>
              </a:rPr>
              <a:t>Parapetto</a:t>
            </a:r>
            <a:r>
              <a:rPr lang="en-US" sz="800" dirty="0">
                <a:solidFill>
                  <a:srgbClr val="4F81BD"/>
                </a:solidFill>
                <a:latin typeface="MetaPlus-Book"/>
                <a:cs typeface="Arial" pitchFamily="34" charset="0"/>
              </a:rPr>
              <a:t>, M., </a:t>
            </a:r>
            <a:r>
              <a:rPr lang="en-US" sz="800" dirty="0" err="1">
                <a:solidFill>
                  <a:srgbClr val="4F81BD"/>
                </a:solidFill>
                <a:latin typeface="MetaPlus-Book"/>
                <a:cs typeface="Arial" pitchFamily="34" charset="0"/>
              </a:rPr>
              <a:t>Catapano</a:t>
            </a:r>
            <a:r>
              <a:rPr lang="en-US" sz="800" dirty="0">
                <a:solidFill>
                  <a:srgbClr val="4F81BD"/>
                </a:solidFill>
                <a:latin typeface="MetaPlus-Book"/>
                <a:cs typeface="Arial" pitchFamily="34" charset="0"/>
              </a:rPr>
              <a:t>, G., 2012, Operational Efficiency at Sea of a New Oceanographic Vessel at the Design Stage: A Detailed Study Over the Central Mediterranean Sea Using Medium Resolution </a:t>
            </a:r>
            <a:r>
              <a:rPr lang="en-US" sz="800" dirty="0" err="1">
                <a:solidFill>
                  <a:srgbClr val="4F81BD"/>
                </a:solidFill>
                <a:latin typeface="MetaPlus-Book"/>
                <a:cs typeface="Arial" pitchFamily="34" charset="0"/>
              </a:rPr>
              <a:t>Hindcast</a:t>
            </a:r>
            <a:r>
              <a:rPr lang="en-US" sz="800" dirty="0">
                <a:solidFill>
                  <a:srgbClr val="4F81BD"/>
                </a:solidFill>
                <a:latin typeface="MetaPlus-Book"/>
                <a:cs typeface="Arial" pitchFamily="34" charset="0"/>
              </a:rPr>
              <a:t> Wave Data, NAV 2012 - 17</a:t>
            </a:r>
            <a:r>
              <a:rPr lang="en-US" sz="800" baseline="30000" dirty="0">
                <a:solidFill>
                  <a:srgbClr val="4F81BD"/>
                </a:solidFill>
                <a:latin typeface="MetaPlus-Book"/>
                <a:cs typeface="Arial" pitchFamily="34" charset="0"/>
              </a:rPr>
              <a:t>th</a:t>
            </a:r>
            <a:r>
              <a:rPr lang="en-US" sz="800" dirty="0">
                <a:solidFill>
                  <a:srgbClr val="4F81BD"/>
                </a:solidFill>
                <a:latin typeface="MetaPlus-Book"/>
                <a:cs typeface="Arial" pitchFamily="34" charset="0"/>
              </a:rPr>
              <a:t> International Conference on Ships and Shipping Research, </a:t>
            </a:r>
            <a:r>
              <a:rPr lang="en-US" sz="800" dirty="0" err="1">
                <a:solidFill>
                  <a:srgbClr val="4F81BD"/>
                </a:solidFill>
                <a:latin typeface="MetaPlus-Book"/>
                <a:cs typeface="Arial" pitchFamily="34" charset="0"/>
              </a:rPr>
              <a:t>pg</a:t>
            </a:r>
            <a:r>
              <a:rPr lang="en-US" sz="800" dirty="0">
                <a:solidFill>
                  <a:srgbClr val="4F81BD"/>
                </a:solidFill>
                <a:latin typeface="MetaPlus-Book"/>
                <a:cs typeface="Arial" pitchFamily="34" charset="0"/>
              </a:rPr>
              <a:t> 111-112 (full paper on CD).</a:t>
            </a:r>
            <a:endParaRPr lang="it-IT" sz="800" dirty="0">
              <a:solidFill>
                <a:srgbClr val="4F81BD"/>
              </a:solidFill>
              <a:latin typeface="MetaPlus-Book"/>
              <a:cs typeface="Arial" pitchFamily="34" charset="0"/>
            </a:endParaRPr>
          </a:p>
          <a:p>
            <a:pPr algn="just"/>
            <a:endParaRPr lang="it-IT" sz="800" dirty="0">
              <a:solidFill>
                <a:srgbClr val="4F81BD"/>
              </a:solidFill>
              <a:latin typeface="MetaPlus-Book"/>
              <a:cs typeface="Arial" pitchFamily="34" charset="0"/>
            </a:endParaRPr>
          </a:p>
        </p:txBody>
      </p:sp>
      <p:sp>
        <p:nvSpPr>
          <p:cNvPr id="3" name="Rettangolo 2"/>
          <p:cNvSpPr/>
          <p:nvPr/>
        </p:nvSpPr>
        <p:spPr bwMode="auto">
          <a:xfrm>
            <a:off x="7308304" y="806886"/>
            <a:ext cx="1835697" cy="26785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07504" y="908720"/>
            <a:ext cx="3776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15476E"/>
                </a:solidFill>
                <a:latin typeface="Arial Narrow" panose="020B0606020202030204" pitchFamily="34" charset="0"/>
              </a:rPr>
              <a:t>2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) -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Operational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efficiency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:</a:t>
            </a:r>
            <a:r>
              <a:rPr lang="it-IT" b="1" dirty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b="1" dirty="0" err="1">
                <a:solidFill>
                  <a:srgbClr val="15476E"/>
                </a:solidFill>
                <a:latin typeface="Arial Narrow" panose="020B0606020202030204" pitchFamily="34" charset="0"/>
              </a:rPr>
              <a:t>ship</a:t>
            </a:r>
            <a:r>
              <a:rPr lang="it-IT" b="1" dirty="0">
                <a:solidFill>
                  <a:srgbClr val="15476E"/>
                </a:solidFill>
                <a:latin typeface="Arial Narrow" panose="020B0606020202030204" pitchFamily="34" charset="0"/>
              </a:rPr>
              <a:t> design 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endParaRPr lang="it-IT" b="1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53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61662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WHY / Where / when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Rettangolo 2"/>
          <p:cNvSpPr/>
          <p:nvPr/>
        </p:nvSpPr>
        <p:spPr bwMode="auto">
          <a:xfrm>
            <a:off x="7308304" y="806886"/>
            <a:ext cx="1835697" cy="26785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pic>
        <p:nvPicPr>
          <p:cNvPr id="8" name="Picture 31563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07"/>
          <a:stretch/>
        </p:blipFill>
        <p:spPr bwMode="auto">
          <a:xfrm>
            <a:off x="5028874" y="1273654"/>
            <a:ext cx="3215534" cy="24433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8"/>
          <a:stretch/>
        </p:blipFill>
        <p:spPr>
          <a:xfrm>
            <a:off x="740509" y="3657600"/>
            <a:ext cx="5487675" cy="2795736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2" t="14589" r="6921" b="4279"/>
          <a:stretch/>
        </p:blipFill>
        <p:spPr bwMode="auto">
          <a:xfrm>
            <a:off x="753527" y="1362770"/>
            <a:ext cx="3776550" cy="2160947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</p:pic>
      <p:sp>
        <p:nvSpPr>
          <p:cNvPr id="5" name="Rettangolo 4"/>
          <p:cNvSpPr/>
          <p:nvPr/>
        </p:nvSpPr>
        <p:spPr bwMode="auto">
          <a:xfrm>
            <a:off x="2641801" y="2708920"/>
            <a:ext cx="199957" cy="216024"/>
          </a:xfrm>
          <a:prstGeom prst="rect">
            <a:avLst/>
          </a:prstGeom>
          <a:solidFill>
            <a:schemeClr val="accent1">
              <a:alpha val="35000"/>
            </a:schemeClr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6" charset="0"/>
            </a:endParaRPr>
          </a:p>
        </p:txBody>
      </p:sp>
      <p:sp>
        <p:nvSpPr>
          <p:cNvPr id="6" name="Ovale 5"/>
          <p:cNvSpPr/>
          <p:nvPr/>
        </p:nvSpPr>
        <p:spPr bwMode="auto">
          <a:xfrm>
            <a:off x="1547664" y="4653136"/>
            <a:ext cx="3744416" cy="1440160"/>
          </a:xfrm>
          <a:prstGeom prst="ellipse">
            <a:avLst/>
          </a:prstGeom>
          <a:solidFill>
            <a:schemeClr val="accent1">
              <a:alpha val="37000"/>
            </a:scheme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6" charset="0"/>
            </a:endParaRPr>
          </a:p>
        </p:txBody>
      </p:sp>
      <p:sp>
        <p:nvSpPr>
          <p:cNvPr id="14" name="Ovale 13"/>
          <p:cNvSpPr/>
          <p:nvPr/>
        </p:nvSpPr>
        <p:spPr bwMode="auto">
          <a:xfrm>
            <a:off x="7117105" y="1464428"/>
            <a:ext cx="720080" cy="481701"/>
          </a:xfrm>
          <a:prstGeom prst="ellipse">
            <a:avLst/>
          </a:prstGeom>
          <a:solidFill>
            <a:schemeClr val="accent1">
              <a:alpha val="37000"/>
            </a:scheme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6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07504" y="908720"/>
            <a:ext cx="4089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15476E"/>
                </a:solidFill>
                <a:latin typeface="Arial Narrow" panose="020B0606020202030204" pitchFamily="34" charset="0"/>
              </a:rPr>
              <a:t>4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) - Harbour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activities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: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downtime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reduction</a:t>
            </a:r>
            <a:endParaRPr lang="it-IT" b="1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60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0" descr="data:image/jpeg;base64,/9j/4AAQSkZJRgABAQAAAQABAAD/2wCEAAkGBxMSEhUUEhQTFhUVGBkYFBYVFhYUGhYWFR8YGBccGRcZHighGB4lHBcYIjEhJSkrLi4vFyAzODMsNygtLisBCgoKDg0OGhAQGzQlICQsLjQsMC00LDQ1Ly8tLS0sLywsLCw3LCwsLCwsLCwsLCw0LCwsLCwsLCwsLCwsLCwsLP/AABEIAGsB1wMBEQACEQEDEQH/xAAcAAEAAgMBAQEAAAAAAAAAAAAABgcCBAUDCAH/xABIEAABAgMBCA0LAwMDBQAAAAABAAIDBBESBQYHITEyUXEXIjRBVGFygZGSk7HSExRSc4KDobLBw9EWQlMVIzNiosJDRGOj4f/EABoBAQACAwEAAAAAAAAAAAAAAAAEBQEDBgL/xAA0EQACAQEEBggGAwEBAAAAAAAAAQIDBAURMRIUITJBURMVUmFxgaGxMzSRwdHhIkLwQ/H/2gAMAwEAAhEDEQA/ALxQBAEAQBAEAQBAEAQBAEAQBAEAQBAEAQBAEAQBAEAQBAEAQBAEAQBAEAQBAEAQBAEAQBAEAQBAEAQBAEAQBAEAQBAEAQBAEAQBAEAQBAEAQBAEAQBAEAQBAEAQBAEAQBAEAQBAEAQBAEAQBAEAQBAEAQBAEAQBAEAQBAEAQBAEAQBAEAQBAEAQBAEAQBAEAQBAEAQBAEAQHPuvdqBLNtRnhtcjcrnamjGdeReowcsjRXtNOisZvAhs9hKx0gwMW86I7/i38qQrNzZUVL67Efr+P2ct+ESbORsEew76uXvV4kZ3zX5L1/JkzCJNjK2CfZcP+SavEyr5r8l6/k35XCW7/qQAdJY8j4EHvXh2bkzfC+3/AGh9GTm490WzMFkZgcGvrQOpUUJByE6FHlHReBc0KyrU1OOTNxeTcQCdwiuhxHs83abDnNr5QitkkVzeJSVZ8VjiUVS+HCbjoZPn+jw2THcHb2h8Kzq3eeOu32PX9ElvRvjM6IhMMMsFoxOtVtV4hoWqrT0CysNsdpTeGGBIVqJxG7775zJGGBDD/KB2V1mlmzxGucttKlp4lfbrc7No/wAcccSO7JjuDt7Q+FbdW7yv67fY9f0Nkx3B29ofCmrd467fY9f0Nkx3B29ofCmrd467fY9f0Nkx3B29ofCmrd467fY9f0Nkx3B29ofCmrd467fY9f0Sa9G+IzrYjjDDLBAxOtVqCdAWqrT0GWVhtjtMW8MMDvPdQE6AtRNbwRXeyY7g7e0PhUrVu8oOu32PX9DZMdwdvaHwpq3eOu32PX9DZMdwdvaHwpq3eOu32PX9FgysdsRjXtNWvAc08RFQozWDwL6ElOKksmeqweggPwlAV9MYSaPcGQA5oJDXGIRUA4jSziqFKVm2ZlDO+sJNKGK8f0eeyY7g7e0PhTVu889dvsev6GyY7g7e0PhTVu8ddvsev6LFYagHSopfo/UMleRcJLgSPN24iR/kO97KlKzd5QyvpptaHr+jDZMdwdvaHwpq3eeeu32PX9DZMdwdvaHwpq3eOu32PX9DZMdwdvaHwpq3eOu32PX9DZMdwdvaHwpq3eOu32PX9DZMdwdvaHwrOrd467fY9f0WK01CiHQIj1998pkvJ0hh/lLWV1mlmzxGud8FtpU9PEr7dbXZtH+OOOPpgRvZMdwdvaHwrbq3eV/Xb7Hr+hsmO4O3tD4U1bvHXb7Hr+iXXr3dbOQfKAWXAlr2VrQ72PFUEU+OhaakNB4FrY7UrRT0snxR2FrJYQFdxMJLgSPN24iR/kO97KlKz95QyvpptaHr+jq3sX5um4/kjBDNqXVDy7JTesjSvFSjoLHEk2O8naKmho4bOZL1oLUFARW7N/ctBJaysZw9CgaDxvP0BW6FCUu4rLRetGk8I/yfd+f/AEjcxhIjnMhQmj/Vaeemo7luVnjxZXTvqq92KX+8jW2Q5vRB6jvEs6vE8dcV+S/3mbEDCRMDPhQXarTfqVh2ePBnuN9VVvRT+pIL37+mTMVsJ0JzHvqAQ4PbiBOPIRk0Fap0HFY4k+y3pGtNQccGyXrQWoQHnEdTf7vqsGdh6LJgIDmXxXXbKwHRTjIxMb6TzkH1PECvcIaUsCParQqFJzfl4lLT86+NEdEiuLnOyk9w0AaFYRiorBHHVasqsnKbxZrrJrOzKXqzkQWmwH0OS1ZZ8HEFa3VguJMhYLRNYqH29z0i3oTrcZgOPJLHfAFOmhzPTu60r+nscialYkM0iMew6HtLe9e008iJOnODwksPEt+8PcMHU75nKDW32dZdvy0P9xO+tROKHuxuiN62J8xVlDdRxFo+LPxfuaa9GksbBPmTHKZ3OUS05o6K5NyfiifKMXZXWFnOl9UT7alWbiUF95w8/sQBSihMmMJNACToGNDKTbwR6eaRPQf1T+FjSXM99FU7L+g80ieg/qn8JpLmOiqdl/QeaRPQf1T+E0lzHRVOy/oWLgshObDj2gRtm5QRvHSoloeLR0FzRcYSxXEm0bNdqKjouJZM+fgrQ4QIYCAtPBldPyku6CTtoJxch9SOg2h0KFaI4Sx5nT3RX06Wg84+zJitBbBARu/66nkJRwB28X+23Uc49WvOQttGOlIr7yr9FQeGb2fn0KfU85IIAgPoGFmjUFVneLIzQyUBM57uUe9WayOFqb78TyWTwejID3CrWuI0gErGKR7VOUlikZeaRPQf1T+E0lzM9FU7L+g80ieg/qn8JpLmOiqdl/QeaRPQf1T+E0lzHRVOy/oX5DyDUqw7hZEAws5Jb3n21Ks3Eor7/wCfn9ivFKKAICRXj3Z82mRaNIcWjH6B6LuY/Alaq0NKJYXbaehrYPJ7H+S4lAOtCA+f5jPdyj3qzWRwtTffiSfBpu33b/otNo3Cyuf5jyZbKhHUFb4Rb43F5lYRo1v+Uj9xOOzqApXSTTexy6FPZpM5+9ba9LoYZcfwQNSSiNmRkYsZ1mExzzoaCaa9HOsOSWZtpUZ1XhBYnWF5k9T/AAHrw/EtfTQ5krqy1dj1X5NSbvdmoeN8CKBpDbQ6W1XpVIviap2KvDOD/wB4G1ePu+BynfK5ea24zZd3zUPP2ZcygHXhAYRNVVhrEwzNZMhAQDCxGNmAzeJe4622QPmPSpNmWbKK+5vCEfErpSznzs3oRIbZyCY1LAccbsgdQ2CfasrXVx0HgTLA4K0Qc8v9h6l1qvOxCA840FrwWva1zTlDgCDrBWU8MjzKKksJLFGMrLMhNDIbQ1orRoxAVNTQayjbe1iEIwWjFYI9lg9FD3Y3RG9bE+Yqyhuo4i0fFn4v3NNejSWNgnzJjlM7nKJac0dFcm5PxRPlGLsrrCznS+qJ9tSrNxKC+84ef2IApRQnfvD3fA1v+R61Vtxk+7Pmoefsy5VAOuCAIAgMI2a7UURiWTPn4K0OECGAgO9eTdPzebYSaNf/AG36nZDzOoelaq0dKJPu6v0VdY5PYy5lAOuCAqXCLdTy00WA7WCLHtnG/wCNB7KnUI4Rx5nLXrX6StorKOzz4kVW4qwgCA+gYWaNQVWd4sjNDJQEznu5R71ZrI4WpvvxPJZPBbGDPcfvH/RQa++dVdHy/myWLSWYQBAEBX2FnJLe8+2pVm4lDff/AD8/sV4pRQBAEBb94d2vOJYNcaxIVGPrlI/Y7nAprBUCtDRkdZdtp6ajg847H9mSVaixPn+Yz3co96s1kcLU334knwabt92/6LTaNwsrn+Y8mWyoR1BQl0YxfFiPOVz3E85JVlFYJHD1paVSUubZrL0ai1sGcSF5rZZTygc4xRv4ztTqs06CoVdPS2nUXRKHQYRzx2kuWgtQgNaJIQnPbEMNhiNzX2RaG9nZd9Z0nhga3Sg5KTW1cTZWDYEB5Rq5bQaN+oQysD1QwEBCcKUiXQIcUD/G4h3E2JQV6Q0e0pFnlg8Cmvmk5UlNcH7lYqYc2EB27i31TMtQMfaYP2P2zebfbzFa50oyJtnt9ahsTxXJk7uNf9LxaNigwXaXY2H2t7nA1qNOhJZbS7s97Uamyf8AF+n1JZDeHAFpBByEGoOorQWiaaxRkhkICh7sbojetifMVZQ3UcRaPiz8X7mmvRpLGwT5kxymdzlEtOaOiuTcn4onyjF2V1hZzpfVE+2pVm4lBfecPP7EAUooTs3nTTIU5CfEcGsaXVccgqxwHxIWuqm4NImXfOMLRGUngtvsy0v1XJcIh/H8KF0U+R02vWftofquS4RD+P4Top8hr1n7aAvqk+EQ/j+E6OfIzr1n7aOyvBKMI2a7UURiWTPn4K0OEOze7cvzgTDAKvbBL2cpjmmg1io51rqS0cGS7JQ6ZTjxwxXkcZbCGEBdt6l0/OZWHEJq6ll/LbiPTl51XVI6Mmjs7FX6ajGXHj4mxd26Il4ESKf2t2o0uOJo6SFiEdKSR7tFZUaUp8ijIjy4kk1JJJJ3ycZKsjim23izr3LuZalpmO4YobWtZy3ubU8zfmWuUv5KJLo0MaFSq+GCXi2vt7nGWwhhAfQMLNGoKrO8WRmhkoCZz3co96s1kcLU334nksngse8K7svBlbEWKxjrbjQ1rQ0oolaEnLFI6O7LVRp0NGckniySfquS4RD+P4Wnop8ifr1n7aH6rkuEQ/j+E6KfIa9Z+2jbuddeBHJEGI19mlqlcVcncsSi45m2lXp1cdB44G8vJuK+ws5Jb3n21Ks3Eob7/wCfn9ivFKKA6t2rkGCyBEFbEaE14Oh1BbHSa8/EvEJ4trkS7TZ+ijCSykk/PicpeyIdq9G7Hmsy15O0dtYnJO/zGh5jpWurDSiTbBaegrJvJ7GXSDXIq87AoCYz3co96s1kcLU334knwabt92/6LTaNwsrn+Y8mWyoR1BRt8UiYEzFhkZHkt42uxtPQQrGnLGKZxdrpOnWlF8zmr2Rj1lpl8NwdDc5jhkc0kHpCw0nsZ7hOUHpReDJlcfCJFZRswwRB6TaNf0Zrvgo8rOnulvQvicdlVY96z/30J1ce78vND+1EBdvsO1cPZOXWKhR5QlHMu6FrpV1/B+XE6a8EgIAgCAIAgPOYgNiNcx4DmuBDgd8HKsp4bTzKKknF5Mqq+a8qNLkvggxIWUUxuYNDgMusc9FMp1lLY8zmLZdlSk9KG2PqiKLeVYQBAdW4d8EeVdWE/a78N2Np5t48YoV4nTjLMlWa2VaD/i9nLgWxe3fBDnIdpm1c2gew4y0nvB3ioNSm4M6myWuFohpRz4rkddeCUUPdjdEb1sT5irKG6jiLR8Wfi/c016NJY2CfMmOUzucolpzR0Vybk/FE+UYuyusLOdL6on21Ks3EoL7zh5/YgClFCEAQBAekDObrHesPI9Q3kfQCrDuzCNmu1FEYlkz5+CtDhCZ4LN1RPVH5mKPaN1FvcvxpeH3Rx78rmebzcRoFGu27OS+uLmNRzLZSlpRIl4UOhrtcHtXmcRbCETjBfdOzFfAccUQWmctuXpb8ijWiOzSLu5q+jN0nx2rx/wB7GxhSupUw5dpyf3H68YYPmPOFizx/se75r7tJeL+xAAFKKIs66ly/Nrjvh/ussc/luewnoycwUOMtKridJXodDd7hx2Y+OKKwUw5oID6BhZo1BVZ3iyM0MlATOe7lHvVmsjham+/E8lk8BAEAQE+wT58xyYfe9RbTwL25M5+X3LGUU6Ar7CzklvefbUqzcShvv/n5/YrxSigLZNxxNXLgw8VsQmOhnQ8NxdOMc6g6ejUbOqdnVexRhxwWHjgVO5pBIIIIxEHEQRlqpxyzTTwZ+IYLXwdXZ8tA8k47eDQa4f7TzZOYaVCrwwljzOpuq09JS0HnH24fgqyYz3co96mLI5mpvvxJPg03b7t/0Wm0bhZXP8x5MtlQjqCOX33rtnGhzSGxmijXHI4ZbLuKu/vVW2lV0H3EC3WGNpjitkll+GVVdO5caXdZjMcw71ch1OGI8ymxmpZHL1rPUovCawNNejSEBkx5BBBIIxgg0IPEUMptPFE4vWv7e0thzRtMOIRf3N5XpDjy61GqUFnEu7Fesk1Ctlz/ACWS01FRjByKIdCfqAIAgCAIAgOHdm9SWmal7LLz+9m1dz7zucFbI1ZRIdosFGttksHzRBrs3gTEKroJEZugbV49k4jzGvEpMbRF57Clr3RVhth/JepEojC0kOBBGIgihB4wci3lS04vBmKGDv3jT5gzkLHiiHybhpD8Q/3WVqrRxgyfdtZ07RHk9n1/ZcqgHXFD3Y3RG9bE+Yqyhuo4i0fFn4v3NNejSWNgnzJjlM7nKJac0dFcm5PxRPlGLsrrCznS+qJ9tSrNxKC+84ef2IApRQnbvMl2RJ2CyI1rmkuq1wqDRjiKg8YWuq2oNom3fCM7RGMlitvsy1f05KcGgdm38KF0kuZ0+p0OwvoP05KcGgdm38J0kuY1Oh2F9AL3ZTg8Ds2/hOklzM6pQ7C+h1F4JBhGzXaiiMSyZ8/BWhwhM8Fm6onqj8zFHtG6i3uX40vD7o72E25flIDYwG2hHHyH0B6DT4rVZ5YSwJ170NOkprOPsyrlNOZNm5026DFZFblY4OHHTKOcYudYksVgbKNR0pqa4Gd2J8zEaJFd+9xIGgZGjmAA5liEdFYHq0VXVqSm+J1rw7l+Xm21G0hf3HaxmjrU5gV4rS0Yku7KHS103ktv4LDv83BH1M+dii0d9F9efys/L3RTSnnIBAfQMLNGoKrO8WRmhkoCZz3co96s1kcLU334nksngsvB9ciBFlLUWDCe624VcxrjQU3yodaclLYzpLss9KdDGUU3iyS/pyU4NA7Nv4WrpJcyw1Oh2F9B+nJTg0Ds2/hOklzGp0OwvobMlc2DBqYUKGy1lsNDa0yVprXlybzNlOjTp7kUvA21g2lfYWckt7z7alWbiUN9/wDPz+xXilFAXhetuOX9UzuCrqm8ztLH8CHgvYgGEi4vkowjsG0jZ3FEGXrDHrDlJoTxWBRXtZtCp0kcpe/7IcpBUHUvbuqZWYZFGbWjxpYc786wF4qQ0o4Eqx2h0Kqnw4+BzozqucRkJNF6WRHm8ZNolGDTdvu3/RabRuFnc/zHky2VCOoCA8pqWZEaWxGte05Q4AjoKym1keZwjNYSWKIddfB3BfUy7zDPouq9v5HxW+NoazKmvc9OW2m8PYgt2b35iVP91hs7z27Zh597UaFSYVIyyKS0WOrQ31s58Dlr2RQgLcwcz5iyYa41MJxZ7IoW9ANOZQa8cJHV3VVc7Ok+GwlC0lkfhNMqA/UAQGESK1tLTgKmgqQKnQK7+JMDDklmZoZCAICvcKsvDHkXgARSSDTK5gG/poadKlWdvaihvqEMIy/t9ivVKKA6l7EIum5cD+Vh5mkOPwBXio8IslWKLlaIJc16bS8FXHZlD3Y3RG9bE+Yqyhuo4i0fFn4v3NNejSWNgnzJjlM7nKJac0dFcm5PxRPlGLsrrCznS+qJ9tSrNxKC+84ef2IApRQnfvD3fA1v+R61Vtxk+7Pmoefsy5VAOuCAIAgMI2a7UURiWTPn4K0OEJngs3VE9UfmYo9o3UW9y/Gl4fdFmTUu2IxzHirXtLXDicKFRE8HidHOCnFxeTKJujJugxXwnZWOLTx0yHnGPnVlGWksTia1J0puD4GssmoIC2sHVy/IyoiEbaMbR5AxM+FT7Sg15Yyw5HVXVQ6OjpPOW3y4f7vNu/zcEfUz52LFHfRtvP5Wfl7oppTzkAgPoGFmjUFVneLIzQyUBM57uUe9WayOFqb78TyWTwWxgz3H7x/0UGvvnVXR8v5sli0lmEAQBAV9hZyS3vPtqVZuJQ33/wA/P7FeKUUBeF6245f1TO4KuqbzO0sfwIeC9j0u7cxszAfCd+4bU+i4Y2np+qxCWi8T1aaCrU3B8Sj5iC5jnMeKOaS1w0EYirFPFYo4ucHCTjLNHmsnkICV4NN2+7f9FotG4Wtz/MeTLZUI6gwZFaSQHAkYiAQaHj0JgYUk8jNDIQGEaE17S1wDmkUIIqCDpCJ4GJRUlg8ihroMY2LEEM1YHuDDlq0EhuPfxUVnHHBYnD1lFVJKOWLwNdZNZaOCyERLRHHI6KaczWqHaN46a5k1Rb7/ALImajlueE0wmmIHWK/QoeZYnuh6CAiGFDcjfWt+V632feKm+PgLxXsyupK7cxB/xxojRotEjqnEpThF5ooKdqrU92TOvAv8nW5XsfymN/40Xh0IEuN7WlZtPy/BnFv/AJwigMNvG1mP/cSFhWeBmV72hrZgvIjs9OxIzy+K9z3Hfdo0DQOILdGKisEV9WrOrLSm8Wa6yaywcGtwHB3nUQUFCIIO/XE52qmIaalRa9T+qL+6LI0+mkvD8lhqKXxQ92N0RvWxPmKsobqOItHxZ+L9zTXo0ljYJ8yY5TO5yiWnNHRXJuT8UT5Ri7K6ws50vqifbUqzcSgvvOHn9iAKUUJnBiuYQ5ri1wyFpII3sRCw1jmeoycXjF4M2f6tMfzxu0f+VjQjyNus1u2/qx/Vpj+eN2j/AMpoR5DWa3bf1Y/q0x/PG7R/5TQjyGs1u2/qyc4L5uJEdH8o976CHS05zqVt1pU4lGtCSwwLq56s5uek28s/MnkbNdqKjIu5ZM+fgrQ4QmeCzdUT1R+Zij2jdRb3L8aXh90WioZ0pWmFG5dmIyO0YogsP5Tc3pb8il2eWzROdvmhhJVVx2Px/wB7EGUkpDfuFc4zExDhD9ztsdDRjcegFeJy0Ytkiy0XWqxhz9i84bA0AAUAFABvAZFXHaJJLBHCv83BH1M+di20d9EK8/lZ+XuimlPOQCA+gYWaNQVWd4sjNDJQEznu5R71ZrI4WpvvxPJZPBsQJ+KwUZEiNGWjXuaK6gV5cU80bY1qkFhGTXmen9WmP543aP8AymhHketZrdt/Vj+rTH88btH/AJTQjyGs1u2/qx/Vpj+eN2j/AMpoR5DWa3bf1ZdtyXEwIRJJJhsqTjqbIVdLNnZUXjTj4IhOFnJLe8+2pNm4lLff/Pz+xXilFAXhetuOX9UzuCrqm8ztLH8CHgvY6i8EkrfCdcWy5sywYn0bFpvOGa7nApzDSpdnn/U56+LNg1Wjx2MgaklGEBK8Gm7fdv8AotFo3C1uf5jyZbKhHUFMX2RnMno5Y5zTbytJByDfCn0knBYnIW6co2qbi8Np+St907DxCO4j/WGv+LgT8Vl0YPgIXjaY5S+u06DcIM5/4j7B+jl41eJv64tHcaF0r7puO0tdEstOItYAyusjHzVXqNGMTRWvG0VVg5YLu/2JwltIJsSEk+NEbDhtLnONAPqdAGlYlJRWLNlKlKrNQitrLtuHc1stAhwW47AxnS443HnJKrpy0nidnZ6Ko01TXA315Nxg+ukAcY/+r0sDDx4Ga8mQgOJfdcV05AENrg0h4dVwJBoHCmLJlWynPQeJDt1mdop6CeG3Er6ZvCnW5rYb+Q8D57KlKvAoZ3TaI5JPwf5wNJ96U6Msu/mLT3FeumhzNLu60r+nsYNvWnD/ANvE5wB3lOlhzMK77S/6M3pS8WdflY2GNL3t7m1PwXl14I3Quq0yzWHi/wAYkruHg/gwiHR3eVcP20owaxldz4uJaJ128thaWe6KdN6VR6T9CZAUyLQW5+oCsLoXhTT4sR4MGjnucKvNaOJI/bxqZGvFLA5urdNec5SWG1s19jyb0weu7wrOsRPHU9fmiXXi3AiyjYoi2NuWkWSTkrWtQNK0VpqbWBa3dZJ2eMlPjyJStJZESv6vcjThgmFY2gfatEjOs0pQHQVvo1FDHEq7ysdS0aOhhsxz8iK7Hk3pg9d3hW7WIlZ1PX5obHk3pg9d3hTWIjqevzQ2PJvTB67vCmsRHU9fmhseTemD13eFNYiOp6/NDY8m9MHru8KaxEdT1+aJTeLe5GkzFMWxtwyzZJObarWoGkLTWqKeGBZ3bY6ln0tPDbhkSyIKgjSCtBZvIqoYPJvTB67vCpusROZ6nr80SK8m9aPKRnPi+TslhaLLiTWrTvgaCtVWqprBE+77BVs9RynhhgTVRy4OVfPcvzmWiQhnEVZy242496uTnXunLRkmRrXQ6ajKHHh4lY/ome/g/wDZC8amdNDmc11Zauz6r8kuvAvZiSzokWOyy8gMYLTXUblcdqSMZoOY6VorVFLYi2uyxTouU6iweS/yJqo5cHKvoue+YlYkKHS0+zS0aDE5pOPUF7pyUZJsi2yjKtRlCObw9yvdjyb0weu7wqVrESi6nr80Njyb0weu7wprER1PX5otVgoAOJQjplkZIZKrjYP5suJrBxknPO/7KmK0ROZldFdyb2GGx5N6YPXd4VnWImOp6/NDY8m9MHru8KaxEdT1+aGx5N6YPXd4U1iI6nr80Njyb0weu7wprER1PX5obHk3pg9d3hTWIjqevzRZ9z4JZChsdSrWNaaaWgAqG3izpKcXGCT4Ijl/d70ac8j5KxtLdq0SM6zSlAdBW6jUUMcSuvKx1LRo6GGzHPyInseTemD13eFbtYiVnU9fmiyriSroUvChupaYxrXUxioFDRRJPGTZ0Nng6dKMHmkjdXk3GtdKSbHhPhPzXih4tBHGDQ8yzGTi8Ua6tKNWDhLJlZHB5N6YPXd4VM1iJzjuevzR+bHk3pg9d3hTWIjqevzR3Lzr0piVmPKRTDs2HN2riTU0piIGha6tWMo4Im2C76tCrpywwwJ2oxdFe3y3jR40eJGhvhkPNbLiWkYgNBBUqnXSWDKK2XXUq1HUi1tI7GvLnm/9GvG18M/C1X4Laq0OZXyuy0r+vqjXdevOD/t4nQD3LPSw5mt3faV/RnpCvRnXZID+csb3kJ00OZ6V3Wl/09js3OwdR3GsZ7IY0N27voB0la5WhcCXSuao99pepO7hXAgSjaQm4znPdjc7Wd4cQoFGnUcsy7s1kp2dYQXmdReCSEBhEPETqWUYZmsGQ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</a:pPr>
            <a:endParaRPr lang="en-US" sz="2400">
              <a:solidFill>
                <a:srgbClr val="666666"/>
              </a:solidFill>
            </a:endParaRPr>
          </a:p>
        </p:txBody>
      </p:sp>
      <p:sp>
        <p:nvSpPr>
          <p:cNvPr id="15" name="AutoShape 12" descr="data:image/jpeg;base64,/9j/4AAQSkZJRgABAQAAAQABAAD/2wCEAAkGBxMSEhUUEhQTFhUVGBkYFBYVFhYUGhYWFR8YGBccGRcZHighGB4lHBcYIjEhJSkrLi4vFyAzODMsNygtLisBCgoKDg0OGhAQGzQlICQsLjQsMC00LDQ1Ly8tLS0sLywsLCw3LCwsLCwsLCwsLCw0LCwsLCwsLCwsLCwsLCwsLP/AABEIAGsB1wMBEQACEQEDEQH/xAAcAAEAAgMBAQEAAAAAAAAAAAAABgcCBAUDCAH/xABIEAABAgMBCA0LAwMDBQAAAAABAAIDBBESBQYHITEyUXEXIjRBVGFygZGSk7HSExRSc4KDobLBw9EWQlMVIzNiosJDRGOj4f/EABoBAQACAwEAAAAAAAAAAAAAAAAEBQEDBgL/xAA0EQACAQEEBggGAwEBAAAAAAAAAQIDBAURMRIUITJBURMVUmFxgaGxMzSRwdHhIkLwQ/H/2gAMAwEAAhEDEQA/ALxQBAEAQBAEAQBAEAQBAEAQBAEAQBAEAQBAEAQBAEAQBAEAQBAEAQBAEAQBAEAQBAEAQBAEAQBAEAQBAEAQBAEAQBAEAQBAEAQBAEAQBAEAQBAEAQBAEAQBAEAQBAEAQBAEAQBAEAQBAEAQBAEAQBAEAQBAEAQBAEAQBAEAQBAEAQBAEAQBAEAQBAEAQBAEAQBAEAQBAEAQHPuvdqBLNtRnhtcjcrnamjGdeReowcsjRXtNOisZvAhs9hKx0gwMW86I7/i38qQrNzZUVL67Efr+P2ct+ESbORsEew76uXvV4kZ3zX5L1/JkzCJNjK2CfZcP+SavEyr5r8l6/k35XCW7/qQAdJY8j4EHvXh2bkzfC+3/AGh9GTm490WzMFkZgcGvrQOpUUJByE6FHlHReBc0KyrU1OOTNxeTcQCdwiuhxHs83abDnNr5QitkkVzeJSVZ8VjiUVS+HCbjoZPn+jw2THcHb2h8Kzq3eeOu32PX9ElvRvjM6IhMMMsFoxOtVtV4hoWqrT0CysNsdpTeGGBIVqJxG7775zJGGBDD/KB2V1mlmzxGucttKlp4lfbrc7No/wAcccSO7JjuDt7Q+FbdW7yv67fY9f0Nkx3B29ofCmrd467fY9f0Nkx3B29ofCmrd467fY9f0Nkx3B29ofCmrd467fY9f0Nkx3B29ofCmrd467fY9f0Sa9G+IzrYjjDDLBAxOtVqCdAWqrT0GWVhtjtMW8MMDvPdQE6AtRNbwRXeyY7g7e0PhUrVu8oOu32PX9DZMdwdvaHwpq3eOu32PX9DZMdwdvaHwpq3eOu32PX9FgysdsRjXtNWvAc08RFQozWDwL6ElOKksmeqweggPwlAV9MYSaPcGQA5oJDXGIRUA4jSziqFKVm2ZlDO+sJNKGK8f0eeyY7g7e0PhTVu889dvsev6GyY7g7e0PhTVu8ddvsev6LFYagHSopfo/UMleRcJLgSPN24iR/kO97KlKzd5QyvpptaHr+jDZMdwdvaHwpq3eeeu32PX9DZMdwdvaHwpq3eOu32PX9DZMdwdvaHwpq3eOu32PX9DZMdwdvaHwpq3eOu32PX9DZMdwdvaHwrOrd467fY9f0WK01CiHQIj1998pkvJ0hh/lLWV1mlmzxGud8FtpU9PEr7dbXZtH+OOOPpgRvZMdwdvaHwrbq3eV/Xb7Hr+hsmO4O3tD4U1bvHXb7Hr+iXXr3dbOQfKAWXAlr2VrQ72PFUEU+OhaakNB4FrY7UrRT0snxR2FrJYQFdxMJLgSPN24iR/kO97KlKz95QyvpptaHr+jq3sX5um4/kjBDNqXVDy7JTesjSvFSjoLHEk2O8naKmho4bOZL1oLUFARW7N/ctBJaysZw9CgaDxvP0BW6FCUu4rLRetGk8I/yfd+f/AEjcxhIjnMhQmj/Vaeemo7luVnjxZXTvqq92KX+8jW2Q5vRB6jvEs6vE8dcV+S/3mbEDCRMDPhQXarTfqVh2ePBnuN9VVvRT+pIL37+mTMVsJ0JzHvqAQ4PbiBOPIRk0Fap0HFY4k+y3pGtNQccGyXrQWoQHnEdTf7vqsGdh6LJgIDmXxXXbKwHRTjIxMb6TzkH1PECvcIaUsCParQqFJzfl4lLT86+NEdEiuLnOyk9w0AaFYRiorBHHVasqsnKbxZrrJrOzKXqzkQWmwH0OS1ZZ8HEFa3VguJMhYLRNYqH29z0i3oTrcZgOPJLHfAFOmhzPTu60r+nscialYkM0iMew6HtLe9e008iJOnODwksPEt+8PcMHU75nKDW32dZdvy0P9xO+tROKHuxuiN62J8xVlDdRxFo+LPxfuaa9GksbBPmTHKZ3OUS05o6K5NyfiifKMXZXWFnOl9UT7alWbiUF95w8/sQBSihMmMJNACToGNDKTbwR6eaRPQf1T+FjSXM99FU7L+g80ieg/qn8JpLmOiqdl/QeaRPQf1T+E0lzHRVOy/oWLgshObDj2gRtm5QRvHSoloeLR0FzRcYSxXEm0bNdqKjouJZM+fgrQ4QIYCAtPBldPyku6CTtoJxch9SOg2h0KFaI4Sx5nT3RX06Wg84+zJitBbBARu/66nkJRwB28X+23Uc49WvOQttGOlIr7yr9FQeGb2fn0KfU85IIAgPoGFmjUFVneLIzQyUBM57uUe9WayOFqb78TyWTwejID3CrWuI0gErGKR7VOUlikZeaRPQf1T+E0lzM9FU7L+g80ieg/qn8JpLmOiqdl/QeaRPQf1T+E0lzHRVOy/oX5DyDUqw7hZEAws5Jb3n21Ks3Eor7/wCfn9ivFKKAICRXj3Z82mRaNIcWjH6B6LuY/Alaq0NKJYXbaehrYPJ7H+S4lAOtCA+f5jPdyj3qzWRwtTffiSfBpu33b/otNo3Cyuf5jyZbKhHUFb4Rb43F5lYRo1v+Uj9xOOzqApXSTTexy6FPZpM5+9ba9LoYZcfwQNSSiNmRkYsZ1mExzzoaCaa9HOsOSWZtpUZ1XhBYnWF5k9T/AAHrw/EtfTQ5krqy1dj1X5NSbvdmoeN8CKBpDbQ6W1XpVIviap2KvDOD/wB4G1ePu+BynfK5ea24zZd3zUPP2ZcygHXhAYRNVVhrEwzNZMhAQDCxGNmAzeJe4622QPmPSpNmWbKK+5vCEfErpSznzs3oRIbZyCY1LAccbsgdQ2CfasrXVx0HgTLA4K0Qc8v9h6l1qvOxCA840FrwWva1zTlDgCDrBWU8MjzKKksJLFGMrLMhNDIbQ1orRoxAVNTQayjbe1iEIwWjFYI9lg9FD3Y3RG9bE+Yqyhuo4i0fFn4v3NNejSWNgnzJjlM7nKJac0dFcm5PxRPlGLsrrCznS+qJ9tSrNxKC+84ef2IApRQnfvD3fA1v+R61Vtxk+7Pmoefsy5VAOuCAIAgMI2a7UURiWTPn4K0OECGAgO9eTdPzebYSaNf/AG36nZDzOoelaq0dKJPu6v0VdY5PYy5lAOuCAqXCLdTy00WA7WCLHtnG/wCNB7KnUI4Rx5nLXrX6StorKOzz4kVW4qwgCA+gYWaNQVWd4sjNDJQEznu5R71ZrI4WpvvxPJZPBbGDPcfvH/RQa++dVdHy/myWLSWYQBAEBX2FnJLe8+2pVm4lDff/AD8/sV4pRQBAEBb94d2vOJYNcaxIVGPrlI/Y7nAprBUCtDRkdZdtp6ajg847H9mSVaixPn+Yz3co96s1kcLU334knwabt92/6LTaNwsrn+Y8mWyoR1BQl0YxfFiPOVz3E85JVlFYJHD1paVSUubZrL0ai1sGcSF5rZZTygc4xRv4ztTqs06CoVdPS2nUXRKHQYRzx2kuWgtQgNaJIQnPbEMNhiNzX2RaG9nZd9Z0nhga3Sg5KTW1cTZWDYEB5Rq5bQaN+oQysD1QwEBCcKUiXQIcUD/G4h3E2JQV6Q0e0pFnlg8Cmvmk5UlNcH7lYqYc2EB27i31TMtQMfaYP2P2zebfbzFa50oyJtnt9ahsTxXJk7uNf9LxaNigwXaXY2H2t7nA1qNOhJZbS7s97Uamyf8AF+n1JZDeHAFpBByEGoOorQWiaaxRkhkICh7sbojetifMVZQ3UcRaPiz8X7mmvRpLGwT5kxymdzlEtOaOiuTcn4onyjF2V1hZzpfVE+2pVm4lBfecPP7EAUooTs3nTTIU5CfEcGsaXVccgqxwHxIWuqm4NImXfOMLRGUngtvsy0v1XJcIh/H8KF0U+R02vWftofquS4RD+P4Top8hr1n7aAvqk+EQ/j+E6OfIzr1n7aOyvBKMI2a7UURiWTPn4K0OEOze7cvzgTDAKvbBL2cpjmmg1io51rqS0cGS7JQ6ZTjxwxXkcZbCGEBdt6l0/OZWHEJq6ll/LbiPTl51XVI6Mmjs7FX6ajGXHj4mxd26Il4ESKf2t2o0uOJo6SFiEdKSR7tFZUaUp8ijIjy4kk1JJJJ3ycZKsjim23izr3LuZalpmO4YobWtZy3ubU8zfmWuUv5KJLo0MaFSq+GCXi2vt7nGWwhhAfQMLNGoKrO8WRmhkoCZz3co96s1kcLU334nksngse8K7svBlbEWKxjrbjQ1rQ0oolaEnLFI6O7LVRp0NGckniySfquS4RD+P4Wnop8ifr1n7aH6rkuEQ/j+E6KfIa9Z+2jbuddeBHJEGI19mlqlcVcncsSi45m2lXp1cdB44G8vJuK+ws5Jb3n21Ks3Eob7/wCfn9ivFKKA6t2rkGCyBEFbEaE14Oh1BbHSa8/EvEJ4trkS7TZ+ijCSykk/PicpeyIdq9G7Hmsy15O0dtYnJO/zGh5jpWurDSiTbBaegrJvJ7GXSDXIq87AoCYz3co96s1kcLU334knwabt92/6LTaNwsrn+Y8mWyoR1BRt8UiYEzFhkZHkt42uxtPQQrGnLGKZxdrpOnWlF8zmr2Rj1lpl8NwdDc5jhkc0kHpCw0nsZ7hOUHpReDJlcfCJFZRswwRB6TaNf0Zrvgo8rOnulvQvicdlVY96z/30J1ce78vND+1EBdvsO1cPZOXWKhR5QlHMu6FrpV1/B+XE6a8EgIAgCAIAgPOYgNiNcx4DmuBDgd8HKsp4bTzKKknF5Mqq+a8qNLkvggxIWUUxuYNDgMusc9FMp1lLY8zmLZdlSk9KG2PqiKLeVYQBAdW4d8EeVdWE/a78N2Np5t48YoV4nTjLMlWa2VaD/i9nLgWxe3fBDnIdpm1c2gew4y0nvB3ioNSm4M6myWuFohpRz4rkddeCUUPdjdEb1sT5irKG6jiLR8Wfi/c016NJY2CfMmOUzucolpzR0Vybk/FE+UYuyusLOdL6on21Ks3EoL7zh5/YgClFCEAQBAekDObrHesPI9Q3kfQCrDuzCNmu1FEYlkz5+CtDhCZ4LN1RPVH5mKPaN1FvcvxpeH3Rx78rmebzcRoFGu27OS+uLmNRzLZSlpRIl4UOhrtcHtXmcRbCETjBfdOzFfAccUQWmctuXpb8ijWiOzSLu5q+jN0nx2rx/wB7GxhSupUw5dpyf3H68YYPmPOFizx/se75r7tJeL+xAAFKKIs66ly/Nrjvh/ussc/luewnoycwUOMtKridJXodDd7hx2Y+OKKwUw5oID6BhZo1BVZ3iyM0MlATOe7lHvVmsjham+/E8lk8BAEAQE+wT58xyYfe9RbTwL25M5+X3LGUU6Ar7CzklvefbUqzcShvv/n5/YrxSigLZNxxNXLgw8VsQmOhnQ8NxdOMc6g6ejUbOqdnVexRhxwWHjgVO5pBIIIIxEHEQRlqpxyzTTwZ+IYLXwdXZ8tA8k47eDQa4f7TzZOYaVCrwwljzOpuq09JS0HnH24fgqyYz3co96mLI5mpvvxJPg03b7t/0Wm0bhZXP8x5MtlQjqCOX33rtnGhzSGxmijXHI4ZbLuKu/vVW2lV0H3EC3WGNpjitkll+GVVdO5caXdZjMcw71ch1OGI8ymxmpZHL1rPUovCawNNejSEBkx5BBBIIxgg0IPEUMptPFE4vWv7e0thzRtMOIRf3N5XpDjy61GqUFnEu7Fesk1Ctlz/ACWS01FRjByKIdCfqAIAgCAIAgOHdm9SWmal7LLz+9m1dz7zucFbI1ZRIdosFGttksHzRBrs3gTEKroJEZugbV49k4jzGvEpMbRF57Clr3RVhth/JepEojC0kOBBGIgihB4wci3lS04vBmKGDv3jT5gzkLHiiHybhpD8Q/3WVqrRxgyfdtZ07RHk9n1/ZcqgHXFD3Y3RG9bE+Yqyhuo4i0fFn4v3NNejSWNgnzJjlM7nKJac0dFcm5PxRPlGLsrrCznS+qJ9tSrNxKC+84ef2IApRQnbvMl2RJ2CyI1rmkuq1wqDRjiKg8YWuq2oNom3fCM7RGMlitvsy1f05KcGgdm38KF0kuZ0+p0OwvoP05KcGgdm38J0kuY1Oh2F9AL3ZTg8Ds2/hOklzM6pQ7C+h1F4JBhGzXaiiMSyZ8/BWhwhM8Fm6onqj8zFHtG6i3uX40vD7o72E25flIDYwG2hHHyH0B6DT4rVZ5YSwJ170NOkprOPsyrlNOZNm5026DFZFblY4OHHTKOcYudYksVgbKNR0pqa4Gd2J8zEaJFd+9xIGgZGjmAA5liEdFYHq0VXVqSm+J1rw7l+Xm21G0hf3HaxmjrU5gV4rS0Yku7KHS103ktv4LDv83BH1M+dii0d9F9efys/L3RTSnnIBAfQMLNGoKrO8WRmhkoCZz3co96s1kcLU334nksngsvB9ciBFlLUWDCe624VcxrjQU3yodaclLYzpLss9KdDGUU3iyS/pyU4NA7Nv4WrpJcyw1Oh2F9B+nJTg0Ds2/hOklzGp0OwvobMlc2DBqYUKGy1lsNDa0yVprXlybzNlOjTp7kUvA21g2lfYWckt7z7alWbiUN9/wDPz+xXilFAXhetuOX9UzuCrqm8ztLH8CHgvYgGEi4vkowjsG0jZ3FEGXrDHrDlJoTxWBRXtZtCp0kcpe/7IcpBUHUvbuqZWYZFGbWjxpYc786wF4qQ0o4Eqx2h0Kqnw4+BzozqucRkJNF6WRHm8ZNolGDTdvu3/RabRuFnc/zHky2VCOoCA8pqWZEaWxGte05Q4AjoKym1keZwjNYSWKIddfB3BfUy7zDPouq9v5HxW+NoazKmvc9OW2m8PYgt2b35iVP91hs7z27Zh597UaFSYVIyyKS0WOrQ31s58Dlr2RQgLcwcz5iyYa41MJxZ7IoW9ANOZQa8cJHV3VVc7Ok+GwlC0lkfhNMqA/UAQGESK1tLTgKmgqQKnQK7+JMDDklmZoZCAICvcKsvDHkXgARSSDTK5gG/poadKlWdvaihvqEMIy/t9ivVKKA6l7EIum5cD+Vh5mkOPwBXio8IslWKLlaIJc16bS8FXHZlD3Y3RG9bE+Yqyhuo4i0fFn4v3NNejSWNgnzJjlM7nKJac0dFcm5PxRPlGLsrrCznS+qJ9tSrNxKC+84ef2IApRQnfvD3fA1v+R61Vtxk+7Pmoefsy5VAOuCAIAgMI2a7UURiWTPn4K0OEJngs3VE9UfmYo9o3UW9y/Gl4fdFmTUu2IxzHirXtLXDicKFRE8HidHOCnFxeTKJujJugxXwnZWOLTx0yHnGPnVlGWksTia1J0puD4GssmoIC2sHVy/IyoiEbaMbR5AxM+FT7Sg15Yyw5HVXVQ6OjpPOW3y4f7vNu/zcEfUz52LFHfRtvP5Wfl7oppTzkAgPoGFmjUFVneLIzQyUBM57uUe9WayOFqb78TyWTwWxgz3H7x/0UGvvnVXR8v5sli0lmEAQBAV9hZyS3vPtqVZuJQ33/wA/P7FeKUUBeF6245f1TO4KuqbzO0sfwIeC9j0u7cxszAfCd+4bU+i4Y2np+qxCWi8T1aaCrU3B8Sj5iC5jnMeKOaS1w0EYirFPFYo4ucHCTjLNHmsnkICV4NN2+7f9FotG4Wtz/MeTLZUI6gwZFaSQHAkYiAQaHj0JgYUk8jNDIQGEaE17S1wDmkUIIqCDpCJ4GJRUlg8ihroMY2LEEM1YHuDDlq0EhuPfxUVnHHBYnD1lFVJKOWLwNdZNZaOCyERLRHHI6KaczWqHaN46a5k1Rb7/ALImajlueE0wmmIHWK/QoeZYnuh6CAiGFDcjfWt+V632feKm+PgLxXsyupK7cxB/xxojRotEjqnEpThF5ooKdqrU92TOvAv8nW5XsfymN/40Xh0IEuN7WlZtPy/BnFv/AJwigMNvG1mP/cSFhWeBmV72hrZgvIjs9OxIzy+K9z3Hfdo0DQOILdGKisEV9WrOrLSm8Wa6yaywcGtwHB3nUQUFCIIO/XE52qmIaalRa9T+qL+6LI0+mkvD8lhqKXxQ92N0RvWxPmKsobqOItHxZ+L9zTXo0ljYJ8yY5TO5yiWnNHRXJuT8UT5Ri7K6ws50vqifbUqzcSgvvOHn9iAKUUJnBiuYQ5ri1wyFpII3sRCw1jmeoycXjF4M2f6tMfzxu0f+VjQjyNus1u2/qx/Vpj+eN2j/AMpoR5DWa3bf1Y/q0x/PG7R/5TQjyGs1u2/qyc4L5uJEdH8o976CHS05zqVt1pU4lGtCSwwLq56s5uek28s/MnkbNdqKjIu5ZM+fgrQ4QmeCzdUT1R+Zij2jdRb3L8aXh90WioZ0pWmFG5dmIyO0YogsP5Tc3pb8il2eWzROdvmhhJVVx2Px/wB7EGUkpDfuFc4zExDhD9ztsdDRjcegFeJy0Ytkiy0XWqxhz9i84bA0AAUAFABvAZFXHaJJLBHCv83BH1M+di20d9EK8/lZ+XuimlPOQCA+gYWaNQVWd4sjNDJQEznu5R71ZrI4WpvvxPJZPBsQJ+KwUZEiNGWjXuaK6gV5cU80bY1qkFhGTXmen9WmP543aP8AymhHketZrdt/Vj+rTH88btH/AJTQjyGs1u2/qx/Vpj+eN2j/AMpoR5DWa3bf1ZdtyXEwIRJJJhsqTjqbIVdLNnZUXjTj4IhOFnJLe8+2pNm4lLff/Pz+xXilFAXhetuOX9UzuCrqm8ztLH8CHgvY6i8EkrfCdcWy5sywYn0bFpvOGa7nApzDSpdnn/U56+LNg1Wjx2MgaklGEBK8Gm7fdv8AotFo3C1uf5jyZbKhHUFMX2RnMno5Y5zTbytJByDfCn0knBYnIW6co2qbi8Np+St907DxCO4j/WGv+LgT8Vl0YPgIXjaY5S+u06DcIM5/4j7B+jl41eJv64tHcaF0r7puO0tdEstOItYAyusjHzVXqNGMTRWvG0VVg5YLu/2JwltIJsSEk+NEbDhtLnONAPqdAGlYlJRWLNlKlKrNQitrLtuHc1stAhwW47AxnS443HnJKrpy0nidnZ6Ko01TXA315Nxg+ukAcY/+r0sDDx4Ga8mQgOJfdcV05AENrg0h4dVwJBoHCmLJlWynPQeJDt1mdop6CeG3Er6ZvCnW5rYb+Q8D57KlKvAoZ3TaI5JPwf5wNJ96U6Msu/mLT3FeumhzNLu60r+nsYNvWnD/ANvE5wB3lOlhzMK77S/6M3pS8WdflY2GNL3t7m1PwXl14I3Quq0yzWHi/wAYkruHg/gwiHR3eVcP20owaxldz4uJaJ128thaWe6KdN6VR6T9CZAUyLQW5+oCsLoXhTT4sR4MGjnucKvNaOJI/bxqZGvFLA5urdNec5SWG1s19jyb0weu7wrOsRPHU9fmiXXi3AiyjYoi2NuWkWSTkrWtQNK0VpqbWBa3dZJ2eMlPjyJStJZESv6vcjThgmFY2gfatEjOs0pQHQVvo1FDHEq7ysdS0aOhhsxz8iK7Hk3pg9d3hW7WIlZ1PX5obHk3pg9d3hTWIjqevzQ2PJvTB67vCmsRHU9fmhseTemD13eFNYiOp6/NDY8m9MHru8KaxEdT1+aJTeLe5GkzFMWxtwyzZJObarWoGkLTWqKeGBZ3bY6ln0tPDbhkSyIKgjSCtBZvIqoYPJvTB67vCpusROZ6nr80SK8m9aPKRnPi+TslhaLLiTWrTvgaCtVWqprBE+77BVs9RynhhgTVRy4OVfPcvzmWiQhnEVZy242496uTnXunLRkmRrXQ6ajKHHh4lY/ome/g/wDZC8amdNDmc11Zauz6r8kuvAvZiSzokWOyy8gMYLTXUblcdqSMZoOY6VorVFLYi2uyxTouU6iweS/yJqo5cHKvoue+YlYkKHS0+zS0aDE5pOPUF7pyUZJsi2yjKtRlCObw9yvdjyb0weu7wqVrESi6nr80Njyb0weu7wprER1PX5otVgoAOJQjplkZIZKrjYP5suJrBxknPO/7KmK0ROZldFdyb2GGx5N6YPXd4VnWImOp6/NDY8m9MHru8KaxEdT1+aGx5N6YPXd4U1iI6nr80Njyb0weu7wprER1PX5obHk3pg9d3hTWIjqevzRZ9z4JZChsdSrWNaaaWgAqG3izpKcXGCT4Ijl/d70ac8j5KxtLdq0SM6zSlAdBW6jUUMcSuvKx1LRo6GGzHPyInseTemD13eFbtYiVnU9fmiyriSroUvChupaYxrXUxioFDRRJPGTZ0Nng6dKMHmkjdXk3GtdKSbHhPhPzXih4tBHGDQ8yzGTi8Ua6tKNWDhLJlZHB5N6YPXd4VM1iJzjuevzR+bHk3pg9d3hTWIjqevzR3Lzr0piVmPKRTDs2HN2riTU0piIGha6tWMo4Im2C76tCrpywwwJ2oxdFe3y3jR40eJGhvhkPNbLiWkYgNBBUqnXSWDKK2XXUq1HUi1tI7GvLnm/9GvG18M/C1X4Laq0OZXyuy0r+vqjXdevOD/t4nQD3LPSw5mt3faV/RnpCvRnXZID+csb3kJ00OZ6V3Wl/09js3OwdR3GsZ7IY0N27voB0la5WhcCXSuao99pepO7hXAgSjaQm4znPdjc7Wd4cQoFGnUcsy7s1kp2dYQXmdReCSEBhEPETqWUYZmsGQ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</a:pPr>
            <a:endParaRPr lang="en-US" sz="2400">
              <a:solidFill>
                <a:srgbClr val="666666"/>
              </a:solidFill>
            </a:endParaRPr>
          </a:p>
        </p:txBody>
      </p:sp>
      <p:sp>
        <p:nvSpPr>
          <p:cNvPr id="17" name="AutoShape 15" descr="data:image/jpeg;base64,/9j/4AAQSkZJRgABAQAAAQABAAD/2wCEAAkGBwgHBgkIBxQWFgkLGSIaGRgYGSEdIBwgJSMmIygkHCEdIiokJCgnLSIlLTIiLi0wLy4yHCIzODQvNy01LisBCgoKDg0OGhAQGjgkICQsLSw3LCwvKy8vLywsNS4sLDUtLCwuNDQwLywsLCw0LywsLywsLCwsLDQ1LCwsLCwsLP/AABEIACYApAMBEQACEQEDEQH/xAAbAAABBQEBAAAAAAAAAAAAAAAGAAMEBQcCAf/EADsQAAECBAQEAwYDBgcAAAAAAAECBAADBREGEiExB0FRYRNxgRQiMqGx0UKRwRUXIzOS8CVSYnKywuH/xAAbAQACAwEBAQAAAAAAAAAAAAAABQIDBAEGB//EADERAAEEAQMCBAQFBQEAAAAAAAEAAgMRBAUSITFRQWGRwRMVIoFCcaGx0QYjMlLwFP/aAAwDAQACEQMRAD8A2ap1FnSmindQWESU8z9B1PaAmlbDC+Z2yMWUA1Hi4xlTCmnSFzEj8SlBA9BZR+kQ3p7F/TshFyPA/IX/AApWFuJIr1Yb0xTYoXOv7wmZgLAnUZR0gD7NUqs3RP8AzxGXfdeVeXdH8TSJKBCUCEoEJQISgQlAhKBCUCEoEIG4gYvfYefNW7AIPiJKlZhfnpDTAwmTtLnpdm5boSA1Cv7za70lf0n7xv8AlMPcrF8zl7BL95td6Sv6T94PlMPco+Zy9gjbh7iGo4ibPZ9QCAiUoJTlFtbXN9e4hZn40cDmtZ4pjhTvmBLkWwvW1KBCUCEoELA+JNemVnEU+Ukn2RmShA5XG59Tz6ARS42V7rSMQQQA19TuT7Ii4d4BZVOmoq1YupE0nIgGwsDa5t5bR1rb5KX6rq0kUhhi4rqUYOKHhvCaZlfly8hapPwk630sATudh5xOg3lKG5WVmVjl17j4oJRjrFOJap7FQEpl5tQLAkAc1KVp8ohuceicnSsPFj3zm/8AuwXVDx/XafiBNMxBZaM/hq0AUk3tcEaEQBxB5Rk6RjyQfFg44seamcQMcVajYjmMaYpIlS0pvdN9Tr9LR1zjap0vSoZ8cSSDkkqmc8S625aM2jRQS6V8czKNSVGwSNgALC/M3iJeVsZomOxznvFjwF/ui/E7/GX7SQxw+i8mWhOeYUj4zqdVadOUTcXXwlOHDgfD3znkk0PL7IRqWLMb4edIl1RQusXAUlJBHYpiO5w6prDp+n5LSYh6E+6OWmL1v8BO64gBDqQlQtuM40FuxJGkS3fTaSv04R5rYCbBI9EC0riRiSa/ky1ATc17S0o1UbG23ffsDENxTufRcVsZN7fMnookziPidD1S1rSMp1llAsOx5/ODcVaNFwyygPvam4g4iYlVOlqkp9nkzAFJBTcqHW6hqI6XlU4ujYlGzvI46/wifBPsmN6fNe4gkoW8bqyZ9RcWuNAbDeNUGVMxtNdS87rWl48MwoXY8fBAuOG7Rnih61p6QhvJygAdcoJ+ZMenwXOdA1zzZN/uvF5jWtmIaOEY8OcNUl/hxb2qykrUqYqylX0SAB16gwt1HKlZNtjdXA9VvwceN0W54vlVM3GS2zhVNwZJTKbzF2BtdSydL2O140DBDm/EyXWa9FScyjsgbQTjvFmLcOVNMirlKjYKKCBYg9CnaOMw8XIZcfC6/LyIH1Jyi7EmOG1KozJ21TmcPkhSEnSwI3V5dIXY2A6WRzXGg3grdPmtjjDh1KCW+L8Y1lypFNJKh+GWgWHne8M3YWJC23/qUubl5Mp+j9EU0F5jJ20Wp3ZMyWopsuXY7A337xgnZiNd9PIrutsL8lw54+yyvFtLn0jEL1q4H4ipJ6pJuDCU8FfVMGds0DXN7V9wjPBPEZlR6NJptUlrPgXCVIAOl76gkRJrqFJPqOiyTzGWIjnwKlYzxLKxVgx5PpqJiW7aagKKwLm/YE6DTnzjjnWFXp+E7Dy2tkIJIPRAuFZUqc+WmY8LRWXRYza9iUkWiITvNc5rARF8Ty49wUTU3CFLfVxumVUkz3S1ZyBLUom2purMbeZju0X1S2bUZo4TcG0VXUePlSGsbui8xbVpx5TSn0T7o+kcJ5JTLTo9mLGPIH1591sGEqLT6DhOU5XLSXBleJMUUgqJtmtfoNgItaKC8lnZMuTlFodxdDt2WSO68/xLW5f7UcKltpyrbnJLHYDT1/OKrvqvVMxI8WE/DZZA+5Kj4pkU1rUfZ6ROXPkIGq1bX/09oOPBTwnSvj3SsDT2Hui5z/h/BqSg7vpg/wCRV/0iX4EqZ/d1Yn/Ue1e6rOE0gLxUXKvhaylrv3tl+hMDeq064+sbaPxED3QrPWuo1KYtI99yskDuo/8AsQTRoEUYB8B+yLuLUxIxE3Zy/gaSUpETf1SrQ2/2C8/icSjrhE18DCKJpHvT1qP6fpEmdEj11+7KI7ALLcROPa69UXH+eYo/OPZ4zdsTR5BfPch26Vx81qlLZzpXC0yWv86ZIUoD/dcn6whleDnW7puH6J1GwjEpvb91klKEtdQkCZNMlBP8wAnL30IMehlsMNN3eXdI4gN4s15oodYfpjudLU4qqZs5ZCRdClq1Og+MmMDcmRoNQ0PzA9ltdjxuPMtn191H4h06bS6hTmazeXIboQlVrA2vcgef1ienyiRjnd3EqGfGWOa3sAFccNcT0eiU502qSsk5a8wVlJuLAW0B2sfzjPqWJLM8OYLFUr8DJiiYQ81ytMpdQkVRjLetb+BN+EkWuOtoSSxujcWu6hN2PD27h0VfiKjUWurks6sgGeQSgi4UBzsocu220VFoPVbcbNmxjcZry8EKOeF1Akzc0ydMSg3NiRsN+XeI/DCaD+oJ6otCKKZQKPhujuGiRdnOPv5/ezXsmxFue1u8SDQOEtyc6aeQSONEdK4VVP4Z4ZnTDMShaQrklZt87xHYFrbrmWBVg/ZTKJhXD+HalLmMkq9sWCASoqNufYeZjoaAs+TqeRkN2SHj8lCfcP8ACqZ3jOwvO4XzmK1Ubn7wbArm61ltAAI9AiyfMbsmZM8gN0ADX8gIklZcbtCq+G+GHE72lKFBC9cqVkJ9O0Q2BNW63lhu2/vXKcnYDwvVMjpCD4akgJyLITYdLR3YFCPWMpgoO9QpDnD2H6pTGVGWbt2pVkSFkG6PdVfrYmx847tFUqYtRmjldK0/U7rwu6RhGh0ZTqQxCkrdoKVXWScu2nTfeANAUp9SnnLd5/xNjhQG+AsLsai2VLSv2lBC0jOo7G4J5W057xzYFa/Wcp7S0ngiug8VLq2BKFV6hNfPkrM+buQsjtoIC0FRg1XJhYI2EUPIK2orZgyYfs6mn+C1ujcmx3Op3OsSApYZpnTPL39ShpWAMMTXUyUTMM/cjPr1vt3hiNTyAPD0S06fCSiqSppTw1pySActkJPMCMDnFxLj4rY0BoACHqvgrDTp6lc9BRPcE2CCRmO50GkbI9RnYKBv81mkwoXmyFzJwVhmizpL2aFZkKGUrWSL8tBBJqM72lpPXyXGYMLCHAK7xBTKXU2ChV0hUiXrfW6e4I1EZoZ5IjbDSvliZIKeEPDh3hkSvaD4ng2zarsLb9I2fNMjy9Fm+XQdkV0uS1b09vJYCzZCRlGu3rrGB7y9xc7qVsY0NaGjonlSUKnonH40Agetr/QRFSTTxg3elJcC5QCB2vb56bwIXr5pLfNlN5pISSDcWuCCCNwRuOYgQnwLACBCYW1Sp2lylSkrAsQLWUNbA3B2udrHWBC8es5bzwM5IMlYWCLbgEa3BGxMCF09aSXrct3IvKUQSOtjf9IEL1bZC2ZaqJ8Mpy3vra1t+veBC5ZM5LGR4DYES7kgXJtfpeBCjtaO0au1OpIPiqzc9PeNzpAuUphkILhM/wDGBl9N/wBIF1NqapLxLpJUF2sQLWUBe17jlc7W3gQpECFGaM5bRc9Usn+OrMQbaE9NL/neBCSWMlL5b0X8dYyk35DYeQ1PmowIXS2slbuW6WLzZYIB6Xtf6QIXLllLcuG09RImNySm1uYsb3B+8CF6+ZSH0pMtyLpSbjzsRf0vAhOzZSZslUpfwrFjAhIywZRljQWt/d4EJtk1Qzay28okpRzO/wBvQaQIX//Z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</a:pPr>
            <a:endParaRPr lang="en-US" sz="2400">
              <a:solidFill>
                <a:srgbClr val="666666"/>
              </a:solidFill>
            </a:endParaRPr>
          </a:p>
        </p:txBody>
      </p:sp>
      <p:sp>
        <p:nvSpPr>
          <p:cNvPr id="19" name="AutoShape 19" descr="data:image/jpeg;base64,/9j/4AAQSkZJRgABAQAAAQABAAD/2wCEAAkGBwgHBgkIBxQWFgkLGSIaGRgYGSEdIBwgJSMmIygkHCEdIiokJCgnLSIlLTIiLi0wLy4yHCIzODQvNy01LisBCgoKDg0OGhAQGjgkICQsLSw3LCwvKy8vLywsNS4sLDUtLCwuNDQwLywsLCw0LywsLywsLCwsLDQ1LCwsLCwsLP/AABEIACYApAMBEQACEQEDEQH/xAAbAAABBQEBAAAAAAAAAAAAAAAGAAMEBQcCAf/EADsQAAECBAQEAwYDBgcAAAAAAAECBAADBREGEiExB0FRYRNxgRQiMqGx0UKRwRUXIzOS8CVSYnKywuH/xAAbAQACAwEBAQAAAAAAAAAAAAAABQIDBAEGB//EADERAAEEAQMCBAQFBQEAAAAAAAEAAgMRBAUSITFRQWGRwRMVIoFCcaGx0QYjMlLwFP/aAAwDAQACEQMRAD8A2ap1FnSmindQWESU8z9B1PaAmlbDC+Z2yMWUA1Hi4xlTCmnSFzEj8SlBA9BZR+kQ3p7F/TshFyPA/IX/AApWFuJIr1Yb0xTYoXOv7wmZgLAnUZR0gD7NUqs3RP8AzxGXfdeVeXdH8TSJKBCUCEoEJQISgQlAhKBCUCEoEIG4gYvfYefNW7AIPiJKlZhfnpDTAwmTtLnpdm5boSA1Cv7za70lf0n7xv8AlMPcrF8zl7BL95td6Sv6T94PlMPco+Zy9gjbh7iGo4ibPZ9QCAiUoJTlFtbXN9e4hZn40cDmtZ4pjhTvmBLkWwvW1KBCUCEoELA+JNemVnEU+Ukn2RmShA5XG59Tz6ARS42V7rSMQQQA19TuT7Ii4d4BZVOmoq1YupE0nIgGwsDa5t5bR1rb5KX6rq0kUhhi4rqUYOKHhvCaZlfly8hapPwk630sATudh5xOg3lKG5WVmVjl17j4oJRjrFOJap7FQEpl5tQLAkAc1KVp8ohuceicnSsPFj3zm/8AuwXVDx/XafiBNMxBZaM/hq0AUk3tcEaEQBxB5Rk6RjyQfFg44seamcQMcVajYjmMaYpIlS0pvdN9Tr9LR1zjap0vSoZ8cSSDkkqmc8S625aM2jRQS6V8czKNSVGwSNgALC/M3iJeVsZomOxznvFjwF/ui/E7/GX7SQxw+i8mWhOeYUj4zqdVadOUTcXXwlOHDgfD3znkk0PL7IRqWLMb4edIl1RQusXAUlJBHYpiO5w6prDp+n5LSYh6E+6OWmL1v8BO64gBDqQlQtuM40FuxJGkS3fTaSv04R5rYCbBI9EC0riRiSa/ky1ATc17S0o1UbG23ffsDENxTufRcVsZN7fMnookziPidD1S1rSMp1llAsOx5/ODcVaNFwyygPvam4g4iYlVOlqkp9nkzAFJBTcqHW6hqI6XlU4ujYlGzvI46/wifBPsmN6fNe4gkoW8bqyZ9RcWuNAbDeNUGVMxtNdS87rWl48MwoXY8fBAuOG7Rnih61p6QhvJygAdcoJ+ZMenwXOdA1zzZN/uvF5jWtmIaOEY8OcNUl/hxb2qykrUqYqylX0SAB16gwt1HKlZNtjdXA9VvwceN0W54vlVM3GS2zhVNwZJTKbzF2BtdSydL2O140DBDm/EyXWa9FScyjsgbQTjvFmLcOVNMirlKjYKKCBYg9CnaOMw8XIZcfC6/LyIH1Jyi7EmOG1KozJ21TmcPkhSEnSwI3V5dIXY2A6WRzXGg3grdPmtjjDh1KCW+L8Y1lypFNJKh+GWgWHne8M3YWJC23/qUubl5Mp+j9EU0F5jJ20Wp3ZMyWopsuXY7A337xgnZiNd9PIrutsL8lw54+yyvFtLn0jEL1q4H4ipJ6pJuDCU8FfVMGds0DXN7V9wjPBPEZlR6NJptUlrPgXCVIAOl76gkRJrqFJPqOiyTzGWIjnwKlYzxLKxVgx5PpqJiW7aagKKwLm/YE6DTnzjjnWFXp+E7Dy2tkIJIPRAuFZUqc+WmY8LRWXRYza9iUkWiITvNc5rARF8Ty49wUTU3CFLfVxumVUkz3S1ZyBLUom2purMbeZju0X1S2bUZo4TcG0VXUePlSGsbui8xbVpx5TSn0T7o+kcJ5JTLTo9mLGPIH1591sGEqLT6DhOU5XLSXBleJMUUgqJtmtfoNgItaKC8lnZMuTlFodxdDt2WSO68/xLW5f7UcKltpyrbnJLHYDT1/OKrvqvVMxI8WE/DZZA+5Kj4pkU1rUfZ6ROXPkIGq1bX/09oOPBTwnSvj3SsDT2Hui5z/h/BqSg7vpg/wCRV/0iX4EqZ/d1Yn/Ue1e6rOE0gLxUXKvhaylrv3tl+hMDeq064+sbaPxED3QrPWuo1KYtI99yskDuo/8AsQTRoEUYB8B+yLuLUxIxE3Zy/gaSUpETf1SrQ2/2C8/icSjrhE18DCKJpHvT1qP6fpEmdEj11+7KI7ALLcROPa69UXH+eYo/OPZ4zdsTR5BfPch26Vx81qlLZzpXC0yWv86ZIUoD/dcn6whleDnW7puH6J1GwjEpvb91klKEtdQkCZNMlBP8wAnL30IMehlsMNN3eXdI4gN4s15oodYfpjudLU4qqZs5ZCRdClq1Og+MmMDcmRoNQ0PzA9ltdjxuPMtn191H4h06bS6hTmazeXIboQlVrA2vcgef1ienyiRjnd3EqGfGWOa3sAFccNcT0eiU502qSsk5a8wVlJuLAW0B2sfzjPqWJLM8OYLFUr8DJiiYQ81ytMpdQkVRjLetb+BN+EkWuOtoSSxujcWu6hN2PD27h0VfiKjUWurks6sgGeQSgi4UBzsocu220VFoPVbcbNmxjcZry8EKOeF1Akzc0ydMSg3NiRsN+XeI/DCaD+oJ6otCKKZQKPhujuGiRdnOPv5/ezXsmxFue1u8SDQOEtyc6aeQSONEdK4VVP4Z4ZnTDMShaQrklZt87xHYFrbrmWBVg/ZTKJhXD+HalLmMkq9sWCASoqNufYeZjoaAs+TqeRkN2SHj8lCfcP8ACqZ3jOwvO4XzmK1Ubn7wbArm61ltAAI9AiyfMbsmZM8gN0ADX8gIklZcbtCq+G+GHE72lKFBC9cqVkJ9O0Q2BNW63lhu2/vXKcnYDwvVMjpCD4akgJyLITYdLR3YFCPWMpgoO9QpDnD2H6pTGVGWbt2pVkSFkG6PdVfrYmx847tFUqYtRmjldK0/U7rwu6RhGh0ZTqQxCkrdoKVXWScu2nTfeANAUp9SnnLd5/xNjhQG+AsLsai2VLSv2lBC0jOo7G4J5W057xzYFa/Wcp7S0ngiug8VLq2BKFV6hNfPkrM+buQsjtoIC0FRg1XJhYI2EUPIK2orZgyYfs6mn+C1ujcmx3Op3OsSApYZpnTPL39ShpWAMMTXUyUTMM/cjPr1vt3hiNTyAPD0S06fCSiqSppTw1pySActkJPMCMDnFxLj4rY0BoACHqvgrDTp6lc9BRPcE2CCRmO50GkbI9RnYKBv81mkwoXmyFzJwVhmizpL2aFZkKGUrWSL8tBBJqM72lpPXyXGYMLCHAK7xBTKXU2ChV0hUiXrfW6e4I1EZoZ5IjbDSvliZIKeEPDh3hkSvaD4ng2zarsLb9I2fNMjy9Fm+XQdkV0uS1b09vJYCzZCRlGu3rrGB7y9xc7qVsY0NaGjonlSUKnonH40Agetr/QRFSTTxg3elJcC5QCB2vb56bwIXr5pLfNlN5pISSDcWuCCCNwRuOYgQnwLACBCYW1Sp2lylSkrAsQLWUNbA3B2udrHWBC8es5bzwM5IMlYWCLbgEa3BGxMCF09aSXrct3IvKUQSOtjf9IEL1bZC2ZaqJ8Mpy3vra1t+veBC5ZM5LGR4DYES7kgXJtfpeBCjtaO0au1OpIPiqzc9PeNzpAuUphkILhM/wDGBl9N/wBIF1NqapLxLpJUF2sQLWUBe17jlc7W3gQpECFGaM5bRc9Usn+OrMQbaE9NL/neBCSWMlL5b0X8dYyk35DYeQ1PmowIXS2slbuW6WLzZYIB6Xtf6QIXLllLcuG09RImNySm1uYsb3B+8CF6+ZSH0pMtyLpSbjzsRf0vAhOzZSZslUpfwrFjAhIywZRljQWt/d4EJtk1Qzay28okpRzO/wBvQaQIX//Z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</a:pPr>
            <a:endParaRPr lang="en-US" sz="2400">
              <a:solidFill>
                <a:srgbClr val="666666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50810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MWM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060373" y="2416820"/>
            <a:ext cx="7616083" cy="3388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buFont typeface="Arial" pitchFamily="34" charset="0"/>
              <a:buChar char="•"/>
            </a:pP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Space / time 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resolution</a:t>
            </a: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ts val="2200"/>
              </a:lnSpc>
              <a:buFont typeface="Arial" pitchFamily="34" charset="0"/>
              <a:buChar char="•"/>
            </a:pP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Accuracy</a:t>
            </a: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: 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both</a:t>
            </a: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wind-wave</a:t>
            </a: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climate</a:t>
            </a: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and 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storm</a:t>
            </a: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peaks</a:t>
            </a:r>
            <a:endParaRPr lang="it-IT" sz="1600" dirty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>
              <a:lnSpc>
                <a:spcPts val="2200"/>
              </a:lnSpc>
              <a:buFont typeface="Arial" pitchFamily="34" charset="0"/>
              <a:buChar char="•"/>
            </a:pP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Customization</a:t>
            </a: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of the service (high res. model 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nesting</a:t>
            </a: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, fast and cheap data delivery, …)</a:t>
            </a:r>
          </a:p>
          <a:p>
            <a:pPr>
              <a:lnSpc>
                <a:spcPts val="2200"/>
              </a:lnSpc>
              <a:buFont typeface="Arial" pitchFamily="34" charset="0"/>
              <a:buChar char="•"/>
            </a:pP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Expertise in 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dealing</a:t>
            </a: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with 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ship</a:t>
            </a: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/offshore/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shore</a:t>
            </a: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post-processing 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applications</a:t>
            </a:r>
            <a:endParaRPr lang="it-IT" sz="1600" dirty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>
              <a:lnSpc>
                <a:spcPts val="2200"/>
              </a:lnSpc>
              <a:buFont typeface="Arial" pitchFamily="34" charset="0"/>
              <a:buChar char="•"/>
            </a:pP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6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…</a:t>
            </a:r>
          </a:p>
          <a:p>
            <a:pPr>
              <a:lnSpc>
                <a:spcPts val="2100"/>
              </a:lnSpc>
              <a:buFont typeface="Arial" pitchFamily="34" charset="0"/>
              <a:buChar char="•"/>
            </a:pP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HW ($ / 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handling</a:t>
            </a: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/ life 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cycle</a:t>
            </a: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)</a:t>
            </a:r>
          </a:p>
          <a:p>
            <a:pPr>
              <a:lnSpc>
                <a:spcPts val="2100"/>
              </a:lnSpc>
              <a:buFont typeface="Arial" pitchFamily="34" charset="0"/>
              <a:buChar char="•"/>
            </a:pP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SW (set-up / 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testing</a:t>
            </a: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/ V&amp;V)</a:t>
            </a:r>
          </a:p>
          <a:p>
            <a:pPr>
              <a:lnSpc>
                <a:spcPts val="2100"/>
              </a:lnSpc>
              <a:buFont typeface="Arial" pitchFamily="34" charset="0"/>
              <a:buChar char="•"/>
            </a:pP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Man hours</a:t>
            </a:r>
          </a:p>
          <a:p>
            <a:pPr>
              <a:lnSpc>
                <a:spcPts val="2100"/>
              </a:lnSpc>
              <a:buFont typeface="Arial" pitchFamily="34" charset="0"/>
              <a:buChar char="•"/>
            </a:pP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Storage / Database 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maintenance</a:t>
            </a: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and </a:t>
            </a:r>
            <a:r>
              <a:rPr lang="it-IT" sz="1600" dirty="0" err="1">
                <a:solidFill>
                  <a:srgbClr val="15476E"/>
                </a:solidFill>
                <a:latin typeface="Arial Narrow" panose="020B0606020202030204" pitchFamily="34" charset="0"/>
              </a:rPr>
              <a:t>updates</a:t>
            </a:r>
            <a:endParaRPr lang="it-IT" sz="1600" dirty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>
              <a:lnSpc>
                <a:spcPts val="2100"/>
              </a:lnSpc>
              <a:buFont typeface="Arial" pitchFamily="34" charset="0"/>
              <a:buChar char="•"/>
            </a:pP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6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Security</a:t>
            </a:r>
          </a:p>
          <a:p>
            <a:pPr>
              <a:lnSpc>
                <a:spcPts val="2100"/>
              </a:lnSpc>
              <a:buFont typeface="Arial" pitchFamily="34" charset="0"/>
              <a:buChar char="•"/>
            </a:pPr>
            <a:r>
              <a:rPr lang="it-IT" sz="1600" dirty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6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…</a:t>
            </a:r>
            <a:endParaRPr lang="it-IT" sz="1600" dirty="0">
              <a:solidFill>
                <a:srgbClr val="15476E"/>
              </a:solidFill>
              <a:latin typeface="Symbol" panose="05050102010706020507" pitchFamily="18" charset="2"/>
            </a:endParaRPr>
          </a:p>
          <a:p>
            <a:pPr>
              <a:lnSpc>
                <a:spcPts val="2100"/>
              </a:lnSpc>
              <a:buFont typeface="Arial" pitchFamily="34" charset="0"/>
              <a:buChar char="•"/>
            </a:pPr>
            <a:endParaRPr lang="it-IT" sz="1600" dirty="0">
              <a:solidFill>
                <a:srgbClr val="15476E"/>
              </a:solidFill>
              <a:latin typeface="Symbol" panose="05050102010706020507" pitchFamily="18" charset="2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804558" y="1844824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15476E"/>
                </a:solidFill>
              </a:rPr>
              <a:t>CONCLUDING REMARKS</a:t>
            </a:r>
            <a:endParaRPr lang="it-IT" b="1" dirty="0">
              <a:solidFill>
                <a:srgbClr val="1547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73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0" descr="data:image/jpeg;base64,/9j/4AAQSkZJRgABAQAAAQABAAD/2wCEAAkGBxMSEhUUEhQTFhUVGBkYFBYVFhYUGhYWFR8YGBccGRcZHighGB4lHBcYIjEhJSkrLi4vFyAzODMsNygtLisBCgoKDg0OGhAQGzQlICQsLjQsMC00LDQ1Ly8tLS0sLywsLCw3LCwsLCwsLCwsLCw0LCwsLCwsLCwsLCwsLCwsLP/AABEIAGsB1wMBEQACEQEDEQH/xAAcAAEAAgMBAQEAAAAAAAAAAAAABgcCBAUDCAH/xABIEAABAgMBCA0LAwMDBQAAAAABAAIDBBESBQYHITEyUXEXIjRBVGFygZGSk7HSExRSc4KDobLBw9EWQlMVIzNiosJDRGOj4f/EABoBAQACAwEAAAAAAAAAAAAAAAAEBQEDBgL/xAA0EQACAQEEBggGAwEBAAAAAAAAAQIDBAURMRIUITJBURMVUmFxgaGxMzSRwdHhIkLwQ/H/2gAMAwEAAhEDEQA/ALxQBAEAQBAEAQBAEAQBAEAQBAEAQBAEAQBAEAQBAEAQBAEAQBAEAQBAEAQBAEAQBAEAQBAEAQBAEAQBAEAQBAEAQBAEAQBAEAQBAEAQBAEAQBAEAQBAEAQBAEAQBAEAQBAEAQBAEAQBAEAQBAEAQBAEAQBAEAQBAEAQBAEAQBAEAQBAEAQBAEAQBAEAQBAEAQBAEAQBAEAQHPuvdqBLNtRnhtcjcrnamjGdeReowcsjRXtNOisZvAhs9hKx0gwMW86I7/i38qQrNzZUVL67Efr+P2ct+ESbORsEew76uXvV4kZ3zX5L1/JkzCJNjK2CfZcP+SavEyr5r8l6/k35XCW7/qQAdJY8j4EHvXh2bkzfC+3/AGh9GTm490WzMFkZgcGvrQOpUUJByE6FHlHReBc0KyrU1OOTNxeTcQCdwiuhxHs83abDnNr5QitkkVzeJSVZ8VjiUVS+HCbjoZPn+jw2THcHb2h8Kzq3eeOu32PX9ElvRvjM6IhMMMsFoxOtVtV4hoWqrT0CysNsdpTeGGBIVqJxG7775zJGGBDD/KB2V1mlmzxGucttKlp4lfbrc7No/wAcccSO7JjuDt7Q+FbdW7yv67fY9f0Nkx3B29ofCmrd467fY9f0Nkx3B29ofCmrd467fY9f0Nkx3B29ofCmrd467fY9f0Nkx3B29ofCmrd467fY9f0Sa9G+IzrYjjDDLBAxOtVqCdAWqrT0GWVhtjtMW8MMDvPdQE6AtRNbwRXeyY7g7e0PhUrVu8oOu32PX9DZMdwdvaHwpq3eOu32PX9DZMdwdvaHwpq3eOu32PX9FgysdsRjXtNWvAc08RFQozWDwL6ElOKksmeqweggPwlAV9MYSaPcGQA5oJDXGIRUA4jSziqFKVm2ZlDO+sJNKGK8f0eeyY7g7e0PhTVu889dvsev6GyY7g7e0PhTVu8ddvsev6LFYagHSopfo/UMleRcJLgSPN24iR/kO97KlKzd5QyvpptaHr+jDZMdwdvaHwpq3eeeu32PX9DZMdwdvaHwpq3eOu32PX9DZMdwdvaHwpq3eOu32PX9DZMdwdvaHwpq3eOu32PX9DZMdwdvaHwrOrd467fY9f0WK01CiHQIj1998pkvJ0hh/lLWV1mlmzxGud8FtpU9PEr7dbXZtH+OOOPpgRvZMdwdvaHwrbq3eV/Xb7Hr+hsmO4O3tD4U1bvHXb7Hr+iXXr3dbOQfKAWXAlr2VrQ72PFUEU+OhaakNB4FrY7UrRT0snxR2FrJYQFdxMJLgSPN24iR/kO97KlKz95QyvpptaHr+jq3sX5um4/kjBDNqXVDy7JTesjSvFSjoLHEk2O8naKmho4bOZL1oLUFARW7N/ctBJaysZw9CgaDxvP0BW6FCUu4rLRetGk8I/yfd+f/AEjcxhIjnMhQmj/Vaeemo7luVnjxZXTvqq92KX+8jW2Q5vRB6jvEs6vE8dcV+S/3mbEDCRMDPhQXarTfqVh2ePBnuN9VVvRT+pIL37+mTMVsJ0JzHvqAQ4PbiBOPIRk0Fap0HFY4k+y3pGtNQccGyXrQWoQHnEdTf7vqsGdh6LJgIDmXxXXbKwHRTjIxMb6TzkH1PECvcIaUsCParQqFJzfl4lLT86+NEdEiuLnOyk9w0AaFYRiorBHHVasqsnKbxZrrJrOzKXqzkQWmwH0OS1ZZ8HEFa3VguJMhYLRNYqH29z0i3oTrcZgOPJLHfAFOmhzPTu60r+nscialYkM0iMew6HtLe9e008iJOnODwksPEt+8PcMHU75nKDW32dZdvy0P9xO+tROKHuxuiN62J8xVlDdRxFo+LPxfuaa9GksbBPmTHKZ3OUS05o6K5NyfiifKMXZXWFnOl9UT7alWbiUF95w8/sQBSihMmMJNACToGNDKTbwR6eaRPQf1T+FjSXM99FU7L+g80ieg/qn8JpLmOiqdl/QeaRPQf1T+E0lzHRVOy/oWLgshObDj2gRtm5QRvHSoloeLR0FzRcYSxXEm0bNdqKjouJZM+fgrQ4QIYCAtPBldPyku6CTtoJxch9SOg2h0KFaI4Sx5nT3RX06Wg84+zJitBbBARu/66nkJRwB28X+23Uc49WvOQttGOlIr7yr9FQeGb2fn0KfU85IIAgPoGFmjUFVneLIzQyUBM57uUe9WayOFqb78TyWTwejID3CrWuI0gErGKR7VOUlikZeaRPQf1T+E0lzM9FU7L+g80ieg/qn8JpLmOiqdl/QeaRPQf1T+E0lzHRVOy/oX5DyDUqw7hZEAws5Jb3n21Ks3Eor7/wCfn9ivFKKAICRXj3Z82mRaNIcWjH6B6LuY/Alaq0NKJYXbaehrYPJ7H+S4lAOtCA+f5jPdyj3qzWRwtTffiSfBpu33b/otNo3Cyuf5jyZbKhHUFb4Rb43F5lYRo1v+Uj9xOOzqApXSTTexy6FPZpM5+9ba9LoYZcfwQNSSiNmRkYsZ1mExzzoaCaa9HOsOSWZtpUZ1XhBYnWF5k9T/AAHrw/EtfTQ5krqy1dj1X5NSbvdmoeN8CKBpDbQ6W1XpVIviap2KvDOD/wB4G1ePu+BynfK5ea24zZd3zUPP2ZcygHXhAYRNVVhrEwzNZMhAQDCxGNmAzeJe4622QPmPSpNmWbKK+5vCEfErpSznzs3oRIbZyCY1LAccbsgdQ2CfasrXVx0HgTLA4K0Qc8v9h6l1qvOxCA840FrwWva1zTlDgCDrBWU8MjzKKksJLFGMrLMhNDIbQ1orRoxAVNTQayjbe1iEIwWjFYI9lg9FD3Y3RG9bE+Yqyhuo4i0fFn4v3NNejSWNgnzJjlM7nKJac0dFcm5PxRPlGLsrrCznS+qJ9tSrNxKC+84ef2IApRQnfvD3fA1v+R61Vtxk+7Pmoefsy5VAOuCAIAgMI2a7UURiWTPn4K0OECGAgO9eTdPzebYSaNf/AG36nZDzOoelaq0dKJPu6v0VdY5PYy5lAOuCAqXCLdTy00WA7WCLHtnG/wCNB7KnUI4Rx5nLXrX6StorKOzz4kVW4qwgCA+gYWaNQVWd4sjNDJQEznu5R71ZrI4WpvvxPJZPBbGDPcfvH/RQa++dVdHy/myWLSWYQBAEBX2FnJLe8+2pVm4lDff/AD8/sV4pRQBAEBb94d2vOJYNcaxIVGPrlI/Y7nAprBUCtDRkdZdtp6ajg847H9mSVaixPn+Yz3co96s1kcLU334knwabt92/6LTaNwsrn+Y8mWyoR1BQl0YxfFiPOVz3E85JVlFYJHD1paVSUubZrL0ai1sGcSF5rZZTygc4xRv4ztTqs06CoVdPS2nUXRKHQYRzx2kuWgtQgNaJIQnPbEMNhiNzX2RaG9nZd9Z0nhga3Sg5KTW1cTZWDYEB5Rq5bQaN+oQysD1QwEBCcKUiXQIcUD/G4h3E2JQV6Q0e0pFnlg8Cmvmk5UlNcH7lYqYc2EB27i31TMtQMfaYP2P2zebfbzFa50oyJtnt9ahsTxXJk7uNf9LxaNigwXaXY2H2t7nA1qNOhJZbS7s97Uamyf8AF+n1JZDeHAFpBByEGoOorQWiaaxRkhkICh7sbojetifMVZQ3UcRaPiz8X7mmvRpLGwT5kxymdzlEtOaOiuTcn4onyjF2V1hZzpfVE+2pVm4lBfecPP7EAUooTs3nTTIU5CfEcGsaXVccgqxwHxIWuqm4NImXfOMLRGUngtvsy0v1XJcIh/H8KF0U+R02vWftofquS4RD+P4Top8hr1n7aAvqk+EQ/j+E6OfIzr1n7aOyvBKMI2a7UURiWTPn4K0OEOze7cvzgTDAKvbBL2cpjmmg1io51rqS0cGS7JQ6ZTjxwxXkcZbCGEBdt6l0/OZWHEJq6ll/LbiPTl51XVI6Mmjs7FX6ajGXHj4mxd26Il4ESKf2t2o0uOJo6SFiEdKSR7tFZUaUp8ijIjy4kk1JJJJ3ycZKsjim23izr3LuZalpmO4YobWtZy3ubU8zfmWuUv5KJLo0MaFSq+GCXi2vt7nGWwhhAfQMLNGoKrO8WRmhkoCZz3co96s1kcLU334nksngse8K7svBlbEWKxjrbjQ1rQ0oolaEnLFI6O7LVRp0NGckniySfquS4RD+P4Wnop8ifr1n7aH6rkuEQ/j+E6KfIa9Z+2jbuddeBHJEGI19mlqlcVcncsSi45m2lXp1cdB44G8vJuK+ws5Jb3n21Ks3Eob7/wCfn9ivFKKA6t2rkGCyBEFbEaE14Oh1BbHSa8/EvEJ4trkS7TZ+ijCSykk/PicpeyIdq9G7Hmsy15O0dtYnJO/zGh5jpWurDSiTbBaegrJvJ7GXSDXIq87AoCYz3co96s1kcLU334knwabt92/6LTaNwsrn+Y8mWyoR1BRt8UiYEzFhkZHkt42uxtPQQrGnLGKZxdrpOnWlF8zmr2Rj1lpl8NwdDc5jhkc0kHpCw0nsZ7hOUHpReDJlcfCJFZRswwRB6TaNf0Zrvgo8rOnulvQvicdlVY96z/30J1ce78vND+1EBdvsO1cPZOXWKhR5QlHMu6FrpV1/B+XE6a8EgIAgCAIAgPOYgNiNcx4DmuBDgd8HKsp4bTzKKknF5Mqq+a8qNLkvggxIWUUxuYNDgMusc9FMp1lLY8zmLZdlSk9KG2PqiKLeVYQBAdW4d8EeVdWE/a78N2Np5t48YoV4nTjLMlWa2VaD/i9nLgWxe3fBDnIdpm1c2gew4y0nvB3ioNSm4M6myWuFohpRz4rkddeCUUPdjdEb1sT5irKG6jiLR8Wfi/c016NJY2CfMmOUzucolpzR0Vybk/FE+UYuyusLOdL6on21Ks3EoL7zh5/YgClFCEAQBAekDObrHesPI9Q3kfQCrDuzCNmu1FEYlkz5+CtDhCZ4LN1RPVH5mKPaN1FvcvxpeH3Rx78rmebzcRoFGu27OS+uLmNRzLZSlpRIl4UOhrtcHtXmcRbCETjBfdOzFfAccUQWmctuXpb8ijWiOzSLu5q+jN0nx2rx/wB7GxhSupUw5dpyf3H68YYPmPOFizx/se75r7tJeL+xAAFKKIs66ly/Nrjvh/ussc/luewnoycwUOMtKridJXodDd7hx2Y+OKKwUw5oID6BhZo1BVZ3iyM0MlATOe7lHvVmsjham+/E8lk8BAEAQE+wT58xyYfe9RbTwL25M5+X3LGUU6Ar7CzklvefbUqzcShvv/n5/YrxSigLZNxxNXLgw8VsQmOhnQ8NxdOMc6g6ejUbOqdnVexRhxwWHjgVO5pBIIIIxEHEQRlqpxyzTTwZ+IYLXwdXZ8tA8k47eDQa4f7TzZOYaVCrwwljzOpuq09JS0HnH24fgqyYz3co96mLI5mpvvxJPg03b7t/0Wm0bhZXP8x5MtlQjqCOX33rtnGhzSGxmijXHI4ZbLuKu/vVW2lV0H3EC3WGNpjitkll+GVVdO5caXdZjMcw71ch1OGI8ymxmpZHL1rPUovCawNNejSEBkx5BBBIIxgg0IPEUMptPFE4vWv7e0thzRtMOIRf3N5XpDjy61GqUFnEu7Fesk1Ctlz/ACWS01FRjByKIdCfqAIAgCAIAgOHdm9SWmal7LLz+9m1dz7zucFbI1ZRIdosFGttksHzRBrs3gTEKroJEZugbV49k4jzGvEpMbRF57Clr3RVhth/JepEojC0kOBBGIgihB4wci3lS04vBmKGDv3jT5gzkLHiiHybhpD8Q/3WVqrRxgyfdtZ07RHk9n1/ZcqgHXFD3Y3RG9bE+Yqyhuo4i0fFn4v3NNejSWNgnzJjlM7nKJac0dFcm5PxRPlGLsrrCznS+qJ9tSrNxKC+84ef2IApRQnbvMl2RJ2CyI1rmkuq1wqDRjiKg8YWuq2oNom3fCM7RGMlitvsy1f05KcGgdm38KF0kuZ0+p0OwvoP05KcGgdm38J0kuY1Oh2F9AL3ZTg8Ds2/hOklzM6pQ7C+h1F4JBhGzXaiiMSyZ8/BWhwhM8Fm6onqj8zFHtG6i3uX40vD7o72E25flIDYwG2hHHyH0B6DT4rVZ5YSwJ170NOkprOPsyrlNOZNm5026DFZFblY4OHHTKOcYudYksVgbKNR0pqa4Gd2J8zEaJFd+9xIGgZGjmAA5liEdFYHq0VXVqSm+J1rw7l+Xm21G0hf3HaxmjrU5gV4rS0Yku7KHS103ktv4LDv83BH1M+dii0d9F9efys/L3RTSnnIBAfQMLNGoKrO8WRmhkoCZz3co96s1kcLU334nksngsvB9ciBFlLUWDCe624VcxrjQU3yodaclLYzpLss9KdDGUU3iyS/pyU4NA7Nv4WrpJcyw1Oh2F9B+nJTg0Ds2/hOklzGp0OwvobMlc2DBqYUKGy1lsNDa0yVprXlybzNlOjTp7kUvA21g2lfYWckt7z7alWbiUN9/wDPz+xXilFAXhetuOX9UzuCrqm8ztLH8CHgvYgGEi4vkowjsG0jZ3FEGXrDHrDlJoTxWBRXtZtCp0kcpe/7IcpBUHUvbuqZWYZFGbWjxpYc786wF4qQ0o4Eqx2h0Kqnw4+BzozqucRkJNF6WRHm8ZNolGDTdvu3/RabRuFnc/zHky2VCOoCA8pqWZEaWxGte05Q4AjoKym1keZwjNYSWKIddfB3BfUy7zDPouq9v5HxW+NoazKmvc9OW2m8PYgt2b35iVP91hs7z27Zh597UaFSYVIyyKS0WOrQ31s58Dlr2RQgLcwcz5iyYa41MJxZ7IoW9ANOZQa8cJHV3VVc7Ok+GwlC0lkfhNMqA/UAQGESK1tLTgKmgqQKnQK7+JMDDklmZoZCAICvcKsvDHkXgARSSDTK5gG/poadKlWdvaihvqEMIy/t9ivVKKA6l7EIum5cD+Vh5mkOPwBXio8IslWKLlaIJc16bS8FXHZlD3Y3RG9bE+Yqyhuo4i0fFn4v3NNejSWNgnzJjlM7nKJac0dFcm5PxRPlGLsrrCznS+qJ9tSrNxKC+84ef2IApRQnfvD3fA1v+R61Vtxk+7Pmoefsy5VAOuCAIAgMI2a7UURiWTPn4K0OEJngs3VE9UfmYo9o3UW9y/Gl4fdFmTUu2IxzHirXtLXDicKFRE8HidHOCnFxeTKJujJugxXwnZWOLTx0yHnGPnVlGWksTia1J0puD4GssmoIC2sHVy/IyoiEbaMbR5AxM+FT7Sg15Yyw5HVXVQ6OjpPOW3y4f7vNu/zcEfUz52LFHfRtvP5Wfl7oppTzkAgPoGFmjUFVneLIzQyUBM57uUe9WayOFqb78TyWTwWxgz3H7x/0UGvvnVXR8v5sli0lmEAQBAV9hZyS3vPtqVZuJQ33/wA/P7FeKUUBeF6245f1TO4KuqbzO0sfwIeC9j0u7cxszAfCd+4bU+i4Y2np+qxCWi8T1aaCrU3B8Sj5iC5jnMeKOaS1w0EYirFPFYo4ucHCTjLNHmsnkICV4NN2+7f9FotG4Wtz/MeTLZUI6gwZFaSQHAkYiAQaHj0JgYUk8jNDIQGEaE17S1wDmkUIIqCDpCJ4GJRUlg8ihroMY2LEEM1YHuDDlq0EhuPfxUVnHHBYnD1lFVJKOWLwNdZNZaOCyERLRHHI6KaczWqHaN46a5k1Rb7/ALImajlueE0wmmIHWK/QoeZYnuh6CAiGFDcjfWt+V632feKm+PgLxXsyupK7cxB/xxojRotEjqnEpThF5ooKdqrU92TOvAv8nW5XsfymN/40Xh0IEuN7WlZtPy/BnFv/AJwigMNvG1mP/cSFhWeBmV72hrZgvIjs9OxIzy+K9z3Hfdo0DQOILdGKisEV9WrOrLSm8Wa6yaywcGtwHB3nUQUFCIIO/XE52qmIaalRa9T+qL+6LI0+mkvD8lhqKXxQ92N0RvWxPmKsobqOItHxZ+L9zTXo0ljYJ8yY5TO5yiWnNHRXJuT8UT5Ri7K6ws50vqifbUqzcSgvvOHn9iAKUUJnBiuYQ5ri1wyFpII3sRCw1jmeoycXjF4M2f6tMfzxu0f+VjQjyNus1u2/qx/Vpj+eN2j/AMpoR5DWa3bf1Y/q0x/PG7R/5TQjyGs1u2/qyc4L5uJEdH8o976CHS05zqVt1pU4lGtCSwwLq56s5uek28s/MnkbNdqKjIu5ZM+fgrQ4QmeCzdUT1R+Zij2jdRb3L8aXh90WioZ0pWmFG5dmIyO0YogsP5Tc3pb8il2eWzROdvmhhJVVx2Px/wB7EGUkpDfuFc4zExDhD9ztsdDRjcegFeJy0Ytkiy0XWqxhz9i84bA0AAUAFABvAZFXHaJJLBHCv83BH1M+di20d9EK8/lZ+XuimlPOQCA+gYWaNQVWd4sjNDJQEznu5R71ZrI4WpvvxPJZPBsQJ+KwUZEiNGWjXuaK6gV5cU80bY1qkFhGTXmen9WmP543aP8AymhHketZrdt/Vj+rTH88btH/AJTQjyGs1u2/qx/Vpj+eN2j/AMpoR5DWa3bf1ZdtyXEwIRJJJhsqTjqbIVdLNnZUXjTj4IhOFnJLe8+2pNm4lLff/Pz+xXilFAXhetuOX9UzuCrqm8ztLH8CHgvY6i8EkrfCdcWy5sywYn0bFpvOGa7nApzDSpdnn/U56+LNg1Wjx2MgaklGEBK8Gm7fdv8AotFo3C1uf5jyZbKhHUFMX2RnMno5Y5zTbytJByDfCn0knBYnIW6co2qbi8Np+St907DxCO4j/WGv+LgT8Vl0YPgIXjaY5S+u06DcIM5/4j7B+jl41eJv64tHcaF0r7puO0tdEstOItYAyusjHzVXqNGMTRWvG0VVg5YLu/2JwltIJsSEk+NEbDhtLnONAPqdAGlYlJRWLNlKlKrNQitrLtuHc1stAhwW47AxnS443HnJKrpy0nidnZ6Ko01TXA315Nxg+ukAcY/+r0sDDx4Ga8mQgOJfdcV05AENrg0h4dVwJBoHCmLJlWynPQeJDt1mdop6CeG3Er6ZvCnW5rYb+Q8D57KlKvAoZ3TaI5JPwf5wNJ96U6Msu/mLT3FeumhzNLu60r+nsYNvWnD/ANvE5wB3lOlhzMK77S/6M3pS8WdflY2GNL3t7m1PwXl14I3Quq0yzWHi/wAYkruHg/gwiHR3eVcP20owaxldz4uJaJ128thaWe6KdN6VR6T9CZAUyLQW5+oCsLoXhTT4sR4MGjnucKvNaOJI/bxqZGvFLA5urdNec5SWG1s19jyb0weu7wrOsRPHU9fmiXXi3AiyjYoi2NuWkWSTkrWtQNK0VpqbWBa3dZJ2eMlPjyJStJZESv6vcjThgmFY2gfatEjOs0pQHQVvo1FDHEq7ysdS0aOhhsxz8iK7Hk3pg9d3hW7WIlZ1PX5obHk3pg9d3hTWIjqevzQ2PJvTB67vCmsRHU9fmhseTemD13eFNYiOp6/NDY8m9MHru8KaxEdT1+aJTeLe5GkzFMWxtwyzZJObarWoGkLTWqKeGBZ3bY6ln0tPDbhkSyIKgjSCtBZvIqoYPJvTB67vCpusROZ6nr80SK8m9aPKRnPi+TslhaLLiTWrTvgaCtVWqprBE+77BVs9RynhhgTVRy4OVfPcvzmWiQhnEVZy242496uTnXunLRkmRrXQ6ajKHHh4lY/ome/g/wDZC8amdNDmc11Zauz6r8kuvAvZiSzokWOyy8gMYLTXUblcdqSMZoOY6VorVFLYi2uyxTouU6iweS/yJqo5cHKvoue+YlYkKHS0+zS0aDE5pOPUF7pyUZJsi2yjKtRlCObw9yvdjyb0weu7wqVrESi6nr80Njyb0weu7wprER1PX5otVgoAOJQjplkZIZKrjYP5suJrBxknPO/7KmK0ROZldFdyb2GGx5N6YPXd4VnWImOp6/NDY8m9MHru8KaxEdT1+aGx5N6YPXd4U1iI6nr80Njyb0weu7wprER1PX5obHk3pg9d3hTWIjqevzRZ9z4JZChsdSrWNaaaWgAqG3izpKcXGCT4Ijl/d70ac8j5KxtLdq0SM6zSlAdBW6jUUMcSuvKx1LRo6GGzHPyInseTemD13eFbtYiVnU9fmiyriSroUvChupaYxrXUxioFDRRJPGTZ0Nng6dKMHmkjdXk3GtdKSbHhPhPzXih4tBHGDQ8yzGTi8Ua6tKNWDhLJlZHB5N6YPXd4VM1iJzjuevzR+bHk3pg9d3hTWIjqevzR3Lzr0piVmPKRTDs2HN2riTU0piIGha6tWMo4Im2C76tCrpywwwJ2oxdFe3y3jR40eJGhvhkPNbLiWkYgNBBUqnXSWDKK2XXUq1HUi1tI7GvLnm/9GvG18M/C1X4Laq0OZXyuy0r+vqjXdevOD/t4nQD3LPSw5mt3faV/RnpCvRnXZID+csb3kJ00OZ6V3Wl/09js3OwdR3GsZ7IY0N27voB0la5WhcCXSuao99pepO7hXAgSjaQm4znPdjc7Wd4cQoFGnUcsy7s1kp2dYQXmdReCSEBhEPETqWUYZmsGQ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</a:pPr>
            <a:endParaRPr lang="en-US" sz="2400">
              <a:solidFill>
                <a:srgbClr val="666666"/>
              </a:solidFill>
            </a:endParaRPr>
          </a:p>
        </p:txBody>
      </p:sp>
      <p:sp>
        <p:nvSpPr>
          <p:cNvPr id="15" name="AutoShape 12" descr="data:image/jpeg;base64,/9j/4AAQSkZJRgABAQAAAQABAAD/2wCEAAkGBxMSEhUUEhQTFhUVGBkYFBYVFhYUGhYWFR8YGBccGRcZHighGB4lHBcYIjEhJSkrLi4vFyAzODMsNygtLisBCgoKDg0OGhAQGzQlICQsLjQsMC00LDQ1Ly8tLS0sLywsLCw3LCwsLCwsLCwsLCw0LCwsLCwsLCwsLCwsLCwsLP/AABEIAGsB1wMBEQACEQEDEQH/xAAcAAEAAgMBAQEAAAAAAAAAAAAABgcCBAUDCAH/xABIEAABAgMBCA0LAwMDBQAAAAABAAIDBBESBQYHITEyUXEXIjRBVGFygZGSk7HSExRSc4KDobLBw9EWQlMVIzNiosJDRGOj4f/EABoBAQACAwEAAAAAAAAAAAAAAAAEBQEDBgL/xAA0EQACAQEEBggGAwEBAAAAAAAAAQIDBAURMRIUITJBURMVUmFxgaGxMzSRwdHhIkLwQ/H/2gAMAwEAAhEDEQA/ALxQBAEAQBAEAQBAEAQBAEAQBAEAQBAEAQBAEAQBAEAQBAEAQBAEAQBAEAQBAEAQBAEAQBAEAQBAEAQBAEAQBAEAQBAEAQBAEAQBAEAQBAEAQBAEAQBAEAQBAEAQBAEAQBAEAQBAEAQBAEAQBAEAQBAEAQBAEAQBAEAQBAEAQBAEAQBAEAQBAEAQBAEAQBAEAQBAEAQBAEAQHPuvdqBLNtRnhtcjcrnamjGdeReowcsjRXtNOisZvAhs9hKx0gwMW86I7/i38qQrNzZUVL67Efr+P2ct+ESbORsEew76uXvV4kZ3zX5L1/JkzCJNjK2CfZcP+SavEyr5r8l6/k35XCW7/qQAdJY8j4EHvXh2bkzfC+3/AGh9GTm490WzMFkZgcGvrQOpUUJByE6FHlHReBc0KyrU1OOTNxeTcQCdwiuhxHs83abDnNr5QitkkVzeJSVZ8VjiUVS+HCbjoZPn+jw2THcHb2h8Kzq3eeOu32PX9ElvRvjM6IhMMMsFoxOtVtV4hoWqrT0CysNsdpTeGGBIVqJxG7775zJGGBDD/KB2V1mlmzxGucttKlp4lfbrc7No/wAcccSO7JjuDt7Q+FbdW7yv67fY9f0Nkx3B29ofCmrd467fY9f0Nkx3B29ofCmrd467fY9f0Nkx3B29ofCmrd467fY9f0Nkx3B29ofCmrd467fY9f0Sa9G+IzrYjjDDLBAxOtVqCdAWqrT0GWVhtjtMW8MMDvPdQE6AtRNbwRXeyY7g7e0PhUrVu8oOu32PX9DZMdwdvaHwpq3eOu32PX9DZMdwdvaHwpq3eOu32PX9FgysdsRjXtNWvAc08RFQozWDwL6ElOKksmeqweggPwlAV9MYSaPcGQA5oJDXGIRUA4jSziqFKVm2ZlDO+sJNKGK8f0eeyY7g7e0PhTVu889dvsev6GyY7g7e0PhTVu8ddvsev6LFYagHSopfo/UMleRcJLgSPN24iR/kO97KlKzd5QyvpptaHr+jDZMdwdvaHwpq3eeeu32PX9DZMdwdvaHwpq3eOu32PX9DZMdwdvaHwpq3eOu32PX9DZMdwdvaHwpq3eOu32PX9DZMdwdvaHwrOrd467fY9f0WK01CiHQIj1998pkvJ0hh/lLWV1mlmzxGud8FtpU9PEr7dbXZtH+OOOPpgRvZMdwdvaHwrbq3eV/Xb7Hr+hsmO4O3tD4U1bvHXb7Hr+iXXr3dbOQfKAWXAlr2VrQ72PFUEU+OhaakNB4FrY7UrRT0snxR2FrJYQFdxMJLgSPN24iR/kO97KlKz95QyvpptaHr+jq3sX5um4/kjBDNqXVDy7JTesjSvFSjoLHEk2O8naKmho4bOZL1oLUFARW7N/ctBJaysZw9CgaDxvP0BW6FCUu4rLRetGk8I/yfd+f/AEjcxhIjnMhQmj/Vaeemo7luVnjxZXTvqq92KX+8jW2Q5vRB6jvEs6vE8dcV+S/3mbEDCRMDPhQXarTfqVh2ePBnuN9VVvRT+pIL37+mTMVsJ0JzHvqAQ4PbiBOPIRk0Fap0HFY4k+y3pGtNQccGyXrQWoQHnEdTf7vqsGdh6LJgIDmXxXXbKwHRTjIxMb6TzkH1PECvcIaUsCParQqFJzfl4lLT86+NEdEiuLnOyk9w0AaFYRiorBHHVasqsnKbxZrrJrOzKXqzkQWmwH0OS1ZZ8HEFa3VguJMhYLRNYqH29z0i3oTrcZgOPJLHfAFOmhzPTu60r+nscialYkM0iMew6HtLe9e008iJOnODwksPEt+8PcMHU75nKDW32dZdvy0P9xO+tROKHuxuiN62J8xVlDdRxFo+LPxfuaa9GksbBPmTHKZ3OUS05o6K5NyfiifKMXZXWFnOl9UT7alWbiUF95w8/sQBSihMmMJNACToGNDKTbwR6eaRPQf1T+FjSXM99FU7L+g80ieg/qn8JpLmOiqdl/QeaRPQf1T+E0lzHRVOy/oWLgshObDj2gRtm5QRvHSoloeLR0FzRcYSxXEm0bNdqKjouJZM+fgrQ4QIYCAtPBldPyku6CTtoJxch9SOg2h0KFaI4Sx5nT3RX06Wg84+zJitBbBARu/66nkJRwB28X+23Uc49WvOQttGOlIr7yr9FQeGb2fn0KfU85IIAgPoGFmjUFVneLIzQyUBM57uUe9WayOFqb78TyWTwejID3CrWuI0gErGKR7VOUlikZeaRPQf1T+E0lzM9FU7L+g80ieg/qn8JpLmOiqdl/QeaRPQf1T+E0lzHRVOy/oX5DyDUqw7hZEAws5Jb3n21Ks3Eor7/wCfn9ivFKKAICRXj3Z82mRaNIcWjH6B6LuY/Alaq0NKJYXbaehrYPJ7H+S4lAOtCA+f5jPdyj3qzWRwtTffiSfBpu33b/otNo3Cyuf5jyZbKhHUFb4Rb43F5lYRo1v+Uj9xOOzqApXSTTexy6FPZpM5+9ba9LoYZcfwQNSSiNmRkYsZ1mExzzoaCaa9HOsOSWZtpUZ1XhBYnWF5k9T/AAHrw/EtfTQ5krqy1dj1X5NSbvdmoeN8CKBpDbQ6W1XpVIviap2KvDOD/wB4G1ePu+BynfK5ea24zZd3zUPP2ZcygHXhAYRNVVhrEwzNZMhAQDCxGNmAzeJe4622QPmPSpNmWbKK+5vCEfErpSznzs3oRIbZyCY1LAccbsgdQ2CfasrXVx0HgTLA4K0Qc8v9h6l1qvOxCA840FrwWva1zTlDgCDrBWU8MjzKKksJLFGMrLMhNDIbQ1orRoxAVNTQayjbe1iEIwWjFYI9lg9FD3Y3RG9bE+Yqyhuo4i0fFn4v3NNejSWNgnzJjlM7nKJac0dFcm5PxRPlGLsrrCznS+qJ9tSrNxKC+84ef2IApRQnfvD3fA1v+R61Vtxk+7Pmoefsy5VAOuCAIAgMI2a7UURiWTPn4K0OECGAgO9eTdPzebYSaNf/AG36nZDzOoelaq0dKJPu6v0VdY5PYy5lAOuCAqXCLdTy00WA7WCLHtnG/wCNB7KnUI4Rx5nLXrX6StorKOzz4kVW4qwgCA+gYWaNQVWd4sjNDJQEznu5R71ZrI4WpvvxPJZPBbGDPcfvH/RQa++dVdHy/myWLSWYQBAEBX2FnJLe8+2pVm4lDff/AD8/sV4pRQBAEBb94d2vOJYNcaxIVGPrlI/Y7nAprBUCtDRkdZdtp6ajg847H9mSVaixPn+Yz3co96s1kcLU334knwabt92/6LTaNwsrn+Y8mWyoR1BQl0YxfFiPOVz3E85JVlFYJHD1paVSUubZrL0ai1sGcSF5rZZTygc4xRv4ztTqs06CoVdPS2nUXRKHQYRzx2kuWgtQgNaJIQnPbEMNhiNzX2RaG9nZd9Z0nhga3Sg5KTW1cTZWDYEB5Rq5bQaN+oQysD1QwEBCcKUiXQIcUD/G4h3E2JQV6Q0e0pFnlg8Cmvmk5UlNcH7lYqYc2EB27i31TMtQMfaYP2P2zebfbzFa50oyJtnt9ahsTxXJk7uNf9LxaNigwXaXY2H2t7nA1qNOhJZbS7s97Uamyf8AF+n1JZDeHAFpBByEGoOorQWiaaxRkhkICh7sbojetifMVZQ3UcRaPiz8X7mmvRpLGwT5kxymdzlEtOaOiuTcn4onyjF2V1hZzpfVE+2pVm4lBfecPP7EAUooTs3nTTIU5CfEcGsaXVccgqxwHxIWuqm4NImXfOMLRGUngtvsy0v1XJcIh/H8KF0U+R02vWftofquS4RD+P4Top8hr1n7aAvqk+EQ/j+E6OfIzr1n7aOyvBKMI2a7UURiWTPn4K0OEOze7cvzgTDAKvbBL2cpjmmg1io51rqS0cGS7JQ6ZTjxwxXkcZbCGEBdt6l0/OZWHEJq6ll/LbiPTl51XVI6Mmjs7FX6ajGXHj4mxd26Il4ESKf2t2o0uOJo6SFiEdKSR7tFZUaUp8ijIjy4kk1JJJJ3ycZKsjim23izr3LuZalpmO4YobWtZy3ubU8zfmWuUv5KJLo0MaFSq+GCXi2vt7nGWwhhAfQMLNGoKrO8WRmhkoCZz3co96s1kcLU334nksngse8K7svBlbEWKxjrbjQ1rQ0oolaEnLFI6O7LVRp0NGckniySfquS4RD+P4Wnop8ifr1n7aH6rkuEQ/j+E6KfIa9Z+2jbuddeBHJEGI19mlqlcVcncsSi45m2lXp1cdB44G8vJuK+ws5Jb3n21Ks3Eob7/wCfn9ivFKKA6t2rkGCyBEFbEaE14Oh1BbHSa8/EvEJ4trkS7TZ+ijCSykk/PicpeyIdq9G7Hmsy15O0dtYnJO/zGh5jpWurDSiTbBaegrJvJ7GXSDXIq87AoCYz3co96s1kcLU334knwabt92/6LTaNwsrn+Y8mWyoR1BRt8UiYEzFhkZHkt42uxtPQQrGnLGKZxdrpOnWlF8zmr2Rj1lpl8NwdDc5jhkc0kHpCw0nsZ7hOUHpReDJlcfCJFZRswwRB6TaNf0Zrvgo8rOnulvQvicdlVY96z/30J1ce78vND+1EBdvsO1cPZOXWKhR5QlHMu6FrpV1/B+XE6a8EgIAgCAIAgPOYgNiNcx4DmuBDgd8HKsp4bTzKKknF5Mqq+a8qNLkvggxIWUUxuYNDgMusc9FMp1lLY8zmLZdlSk9KG2PqiKLeVYQBAdW4d8EeVdWE/a78N2Np5t48YoV4nTjLMlWa2VaD/i9nLgWxe3fBDnIdpm1c2gew4y0nvB3ioNSm4M6myWuFohpRz4rkddeCUUPdjdEb1sT5irKG6jiLR8Wfi/c016NJY2CfMmOUzucolpzR0Vybk/FE+UYuyusLOdL6on21Ks3EoL7zh5/YgClFCEAQBAekDObrHesPI9Q3kfQCrDuzCNmu1FEYlkz5+CtDhCZ4LN1RPVH5mKPaN1FvcvxpeH3Rx78rmebzcRoFGu27OS+uLmNRzLZSlpRIl4UOhrtcHtXmcRbCETjBfdOzFfAccUQWmctuXpb8ijWiOzSLu5q+jN0nx2rx/wB7GxhSupUw5dpyf3H68YYPmPOFizx/se75r7tJeL+xAAFKKIs66ly/Nrjvh/ussc/luewnoycwUOMtKridJXodDd7hx2Y+OKKwUw5oID6BhZo1BVZ3iyM0MlATOe7lHvVmsjham+/E8lk8BAEAQE+wT58xyYfe9RbTwL25M5+X3LGUU6Ar7CzklvefbUqzcShvv/n5/YrxSigLZNxxNXLgw8VsQmOhnQ8NxdOMc6g6ejUbOqdnVexRhxwWHjgVO5pBIIIIxEHEQRlqpxyzTTwZ+IYLXwdXZ8tA8k47eDQa4f7TzZOYaVCrwwljzOpuq09JS0HnH24fgqyYz3co96mLI5mpvvxJPg03b7t/0Wm0bhZXP8x5MtlQjqCOX33rtnGhzSGxmijXHI4ZbLuKu/vVW2lV0H3EC3WGNpjitkll+GVVdO5caXdZjMcw71ch1OGI8ymxmpZHL1rPUovCawNNejSEBkx5BBBIIxgg0IPEUMptPFE4vWv7e0thzRtMOIRf3N5XpDjy61GqUFnEu7Fesk1Ctlz/ACWS01FRjByKIdCfqAIAgCAIAgOHdm9SWmal7LLz+9m1dz7zucFbI1ZRIdosFGttksHzRBrs3gTEKroJEZugbV49k4jzGvEpMbRF57Clr3RVhth/JepEojC0kOBBGIgihB4wci3lS04vBmKGDv3jT5gzkLHiiHybhpD8Q/3WVqrRxgyfdtZ07RHk9n1/ZcqgHXFD3Y3RG9bE+Yqyhuo4i0fFn4v3NNejSWNgnzJjlM7nKJac0dFcm5PxRPlGLsrrCznS+qJ9tSrNxKC+84ef2IApRQnbvMl2RJ2CyI1rmkuq1wqDRjiKg8YWuq2oNom3fCM7RGMlitvsy1f05KcGgdm38KF0kuZ0+p0OwvoP05KcGgdm38J0kuY1Oh2F9AL3ZTg8Ds2/hOklzM6pQ7C+h1F4JBhGzXaiiMSyZ8/BWhwhM8Fm6onqj8zFHtG6i3uX40vD7o72E25flIDYwG2hHHyH0B6DT4rVZ5YSwJ170NOkprOPsyrlNOZNm5026DFZFblY4OHHTKOcYudYksVgbKNR0pqa4Gd2J8zEaJFd+9xIGgZGjmAA5liEdFYHq0VXVqSm+J1rw7l+Xm21G0hf3HaxmjrU5gV4rS0Yku7KHS103ktv4LDv83BH1M+dii0d9F9efys/L3RTSnnIBAfQMLNGoKrO8WRmhkoCZz3co96s1kcLU334nksngsvB9ciBFlLUWDCe624VcxrjQU3yodaclLYzpLss9KdDGUU3iyS/pyU4NA7Nv4WrpJcyw1Oh2F9B+nJTg0Ds2/hOklzGp0OwvobMlc2DBqYUKGy1lsNDa0yVprXlybzNlOjTp7kUvA21g2lfYWckt7z7alWbiUN9/wDPz+xXilFAXhetuOX9UzuCrqm8ztLH8CHgvYgGEi4vkowjsG0jZ3FEGXrDHrDlJoTxWBRXtZtCp0kcpe/7IcpBUHUvbuqZWYZFGbWjxpYc786wF4qQ0o4Eqx2h0Kqnw4+BzozqucRkJNF6WRHm8ZNolGDTdvu3/RabRuFnc/zHky2VCOoCA8pqWZEaWxGte05Q4AjoKym1keZwjNYSWKIddfB3BfUy7zDPouq9v5HxW+NoazKmvc9OW2m8PYgt2b35iVP91hs7z27Zh597UaFSYVIyyKS0WOrQ31s58Dlr2RQgLcwcz5iyYa41MJxZ7IoW9ANOZQa8cJHV3VVc7Ok+GwlC0lkfhNMqA/UAQGESK1tLTgKmgqQKnQK7+JMDDklmZoZCAICvcKsvDHkXgARSSDTK5gG/poadKlWdvaihvqEMIy/t9ivVKKA6l7EIum5cD+Vh5mkOPwBXio8IslWKLlaIJc16bS8FXHZlD3Y3RG9bE+Yqyhuo4i0fFn4v3NNejSWNgnzJjlM7nKJac0dFcm5PxRPlGLsrrCznS+qJ9tSrNxKC+84ef2IApRQnfvD3fA1v+R61Vtxk+7Pmoefsy5VAOuCAIAgMI2a7UURiWTPn4K0OEJngs3VE9UfmYo9o3UW9y/Gl4fdFmTUu2IxzHirXtLXDicKFRE8HidHOCnFxeTKJujJugxXwnZWOLTx0yHnGPnVlGWksTia1J0puD4GssmoIC2sHVy/IyoiEbaMbR5AxM+FT7Sg15Yyw5HVXVQ6OjpPOW3y4f7vNu/zcEfUz52LFHfRtvP5Wfl7oppTzkAgPoGFmjUFVneLIzQyUBM57uUe9WayOFqb78TyWTwWxgz3H7x/0UGvvnVXR8v5sli0lmEAQBAV9hZyS3vPtqVZuJQ33/wA/P7FeKUUBeF6245f1TO4KuqbzO0sfwIeC9j0u7cxszAfCd+4bU+i4Y2np+qxCWi8T1aaCrU3B8Sj5iC5jnMeKOaS1w0EYirFPFYo4ucHCTjLNHmsnkICV4NN2+7f9FotG4Wtz/MeTLZUI6gwZFaSQHAkYiAQaHj0JgYUk8jNDIQGEaE17S1wDmkUIIqCDpCJ4GJRUlg8ihroMY2LEEM1YHuDDlq0EhuPfxUVnHHBYnD1lFVJKOWLwNdZNZaOCyERLRHHI6KaczWqHaN46a5k1Rb7/ALImajlueE0wmmIHWK/QoeZYnuh6CAiGFDcjfWt+V632feKm+PgLxXsyupK7cxB/xxojRotEjqnEpThF5ooKdqrU92TOvAv8nW5XsfymN/40Xh0IEuN7WlZtPy/BnFv/AJwigMNvG1mP/cSFhWeBmV72hrZgvIjs9OxIzy+K9z3Hfdo0DQOILdGKisEV9WrOrLSm8Wa6yaywcGtwHB3nUQUFCIIO/XE52qmIaalRa9T+qL+6LI0+mkvD8lhqKXxQ92N0RvWxPmKsobqOItHxZ+L9zTXo0ljYJ8yY5TO5yiWnNHRXJuT8UT5Ri7K6ws50vqifbUqzcSgvvOHn9iAKUUJnBiuYQ5ri1wyFpII3sRCw1jmeoycXjF4M2f6tMfzxu0f+VjQjyNus1u2/qx/Vpj+eN2j/AMpoR5DWa3bf1Y/q0x/PG7R/5TQjyGs1u2/qyc4L5uJEdH8o976CHS05zqVt1pU4lGtCSwwLq56s5uek28s/MnkbNdqKjIu5ZM+fgrQ4QmeCzdUT1R+Zij2jdRb3L8aXh90WioZ0pWmFG5dmIyO0YogsP5Tc3pb8il2eWzROdvmhhJVVx2Px/wB7EGUkpDfuFc4zExDhD9ztsdDRjcegFeJy0Ytkiy0XWqxhz9i84bA0AAUAFABvAZFXHaJJLBHCv83BH1M+di20d9EK8/lZ+XuimlPOQCA+gYWaNQVWd4sjNDJQEznu5R71ZrI4WpvvxPJZPBsQJ+KwUZEiNGWjXuaK6gV5cU80bY1qkFhGTXmen9WmP543aP8AymhHketZrdt/Vj+rTH88btH/AJTQjyGs1u2/qx/Vpj+eN2j/AMpoR5DWa3bf1ZdtyXEwIRJJJhsqTjqbIVdLNnZUXjTj4IhOFnJLe8+2pNm4lLff/Pz+xXilFAXhetuOX9UzuCrqm8ztLH8CHgvY6i8EkrfCdcWy5sywYn0bFpvOGa7nApzDSpdnn/U56+LNg1Wjx2MgaklGEBK8Gm7fdv8AotFo3C1uf5jyZbKhHUFMX2RnMno5Y5zTbytJByDfCn0knBYnIW6co2qbi8Np+St907DxCO4j/WGv+LgT8Vl0YPgIXjaY5S+u06DcIM5/4j7B+jl41eJv64tHcaF0r7puO0tdEstOItYAyusjHzVXqNGMTRWvG0VVg5YLu/2JwltIJsSEk+NEbDhtLnONAPqdAGlYlJRWLNlKlKrNQitrLtuHc1stAhwW47AxnS443HnJKrpy0nidnZ6Ko01TXA315Nxg+ukAcY/+r0sDDx4Ga8mQgOJfdcV05AENrg0h4dVwJBoHCmLJlWynPQeJDt1mdop6CeG3Er6ZvCnW5rYb+Q8D57KlKvAoZ3TaI5JPwf5wNJ96U6Msu/mLT3FeumhzNLu60r+nsYNvWnD/ANvE5wB3lOlhzMK77S/6M3pS8WdflY2GNL3t7m1PwXl14I3Quq0yzWHi/wAYkruHg/gwiHR3eVcP20owaxldz4uJaJ128thaWe6KdN6VR6T9CZAUyLQW5+oCsLoXhTT4sR4MGjnucKvNaOJI/bxqZGvFLA5urdNec5SWG1s19jyb0weu7wrOsRPHU9fmiXXi3AiyjYoi2NuWkWSTkrWtQNK0VpqbWBa3dZJ2eMlPjyJStJZESv6vcjThgmFY2gfatEjOs0pQHQVvo1FDHEq7ysdS0aOhhsxz8iK7Hk3pg9d3hW7WIlZ1PX5obHk3pg9d3hTWIjqevzQ2PJvTB67vCmsRHU9fmhseTemD13eFNYiOp6/NDY8m9MHru8KaxEdT1+aJTeLe5GkzFMWxtwyzZJObarWoGkLTWqKeGBZ3bY6ln0tPDbhkSyIKgjSCtBZvIqoYPJvTB67vCpusROZ6nr80SK8m9aPKRnPi+TslhaLLiTWrTvgaCtVWqprBE+77BVs9RynhhgTVRy4OVfPcvzmWiQhnEVZy242496uTnXunLRkmRrXQ6ajKHHh4lY/ome/g/wDZC8amdNDmc11Zauz6r8kuvAvZiSzokWOyy8gMYLTXUblcdqSMZoOY6VorVFLYi2uyxTouU6iweS/yJqo5cHKvoue+YlYkKHS0+zS0aDE5pOPUF7pyUZJsi2yjKtRlCObw9yvdjyb0weu7wqVrESi6nr80Njyb0weu7wprER1PX5otVgoAOJQjplkZIZKrjYP5suJrBxknPO/7KmK0ROZldFdyb2GGx5N6YPXd4VnWImOp6/NDY8m9MHru8KaxEdT1+aGx5N6YPXd4U1iI6nr80Njyb0weu7wprER1PX5obHk3pg9d3hTWIjqevzRZ9z4JZChsdSrWNaaaWgAqG3izpKcXGCT4Ijl/d70ac8j5KxtLdq0SM6zSlAdBW6jUUMcSuvKx1LRo6GGzHPyInseTemD13eFbtYiVnU9fmiyriSroUvChupaYxrXUxioFDRRJPGTZ0Nng6dKMHmkjdXk3GtdKSbHhPhPzXih4tBHGDQ8yzGTi8Ua6tKNWDhLJlZHB5N6YPXd4VM1iJzjuevzR+bHk3pg9d3hTWIjqevzR3Lzr0piVmPKRTDs2HN2riTU0piIGha6tWMo4Im2C76tCrpywwwJ2oxdFe3y3jR40eJGhvhkPNbLiWkYgNBBUqnXSWDKK2XXUq1HUi1tI7GvLnm/9GvG18M/C1X4Laq0OZXyuy0r+vqjXdevOD/t4nQD3LPSw5mt3faV/RnpCvRnXZID+csb3kJ00OZ6V3Wl/09js3OwdR3GsZ7IY0N27voB0la5WhcCXSuao99pepO7hXAgSjaQm4znPdjc7Wd4cQoFGnUcsy7s1kp2dYQXmdReCSEBhEPETqWUYZmsGQ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</a:pPr>
            <a:endParaRPr lang="en-US" sz="2400">
              <a:solidFill>
                <a:srgbClr val="666666"/>
              </a:solidFill>
            </a:endParaRPr>
          </a:p>
        </p:txBody>
      </p:sp>
      <p:sp>
        <p:nvSpPr>
          <p:cNvPr id="17" name="AutoShape 15" descr="data:image/jpeg;base64,/9j/4AAQSkZJRgABAQAAAQABAAD/2wCEAAkGBwgHBgkIBxQWFgkLGSIaGRgYGSEdIBwgJSMmIygkHCEdIiokJCgnLSIlLTIiLi0wLy4yHCIzODQvNy01LisBCgoKDg0OGhAQGjgkICQsLSw3LCwvKy8vLywsNS4sLDUtLCwuNDQwLywsLCw0LywsLywsLCwsLDQ1LCwsLCwsLP/AABEIACYApAMBEQACEQEDEQH/xAAbAAABBQEBAAAAAAAAAAAAAAAGAAMEBQcCAf/EADsQAAECBAQEAwYDBgcAAAAAAAECBAADBREGEiExB0FRYRNxgRQiMqGx0UKRwRUXIzOS8CVSYnKywuH/xAAbAQACAwEBAQAAAAAAAAAAAAAABQIDBAEGB//EADERAAEEAQMCBAQFBQEAAAAAAAEAAgMRBAUSITFRQWGRwRMVIoFCcaGx0QYjMlLwFP/aAAwDAQACEQMRAD8A2ap1FnSmindQWESU8z9B1PaAmlbDC+Z2yMWUA1Hi4xlTCmnSFzEj8SlBA9BZR+kQ3p7F/TshFyPA/IX/AApWFuJIr1Yb0xTYoXOv7wmZgLAnUZR0gD7NUqs3RP8AzxGXfdeVeXdH8TSJKBCUCEoEJQISgQlAhKBCUCEoEIG4gYvfYefNW7AIPiJKlZhfnpDTAwmTtLnpdm5boSA1Cv7za70lf0n7xv8AlMPcrF8zl7BL95td6Sv6T94PlMPco+Zy9gjbh7iGo4ibPZ9QCAiUoJTlFtbXN9e4hZn40cDmtZ4pjhTvmBLkWwvW1KBCUCEoELA+JNemVnEU+Ukn2RmShA5XG59Tz6ARS42V7rSMQQQA19TuT7Ii4d4BZVOmoq1YupE0nIgGwsDa5t5bR1rb5KX6rq0kUhhi4rqUYOKHhvCaZlfly8hapPwk630sATudh5xOg3lKG5WVmVjl17j4oJRjrFOJap7FQEpl5tQLAkAc1KVp8ohuceicnSsPFj3zm/8AuwXVDx/XafiBNMxBZaM/hq0AUk3tcEaEQBxB5Rk6RjyQfFg44seamcQMcVajYjmMaYpIlS0pvdN9Tr9LR1zjap0vSoZ8cSSDkkqmc8S625aM2jRQS6V8czKNSVGwSNgALC/M3iJeVsZomOxznvFjwF/ui/E7/GX7SQxw+i8mWhOeYUj4zqdVadOUTcXXwlOHDgfD3znkk0PL7IRqWLMb4edIl1RQusXAUlJBHYpiO5w6prDp+n5LSYh6E+6OWmL1v8BO64gBDqQlQtuM40FuxJGkS3fTaSv04R5rYCbBI9EC0riRiSa/ky1ATc17S0o1UbG23ffsDENxTufRcVsZN7fMnookziPidD1S1rSMp1llAsOx5/ODcVaNFwyygPvam4g4iYlVOlqkp9nkzAFJBTcqHW6hqI6XlU4ujYlGzvI46/wifBPsmN6fNe4gkoW8bqyZ9RcWuNAbDeNUGVMxtNdS87rWl48MwoXY8fBAuOG7Rnih61p6QhvJygAdcoJ+ZMenwXOdA1zzZN/uvF5jWtmIaOEY8OcNUl/hxb2qykrUqYqylX0SAB16gwt1HKlZNtjdXA9VvwceN0W54vlVM3GS2zhVNwZJTKbzF2BtdSydL2O140DBDm/EyXWa9FScyjsgbQTjvFmLcOVNMirlKjYKKCBYg9CnaOMw8XIZcfC6/LyIH1Jyi7EmOG1KozJ21TmcPkhSEnSwI3V5dIXY2A6WRzXGg3grdPmtjjDh1KCW+L8Y1lypFNJKh+GWgWHne8M3YWJC23/qUubl5Mp+j9EU0F5jJ20Wp3ZMyWopsuXY7A337xgnZiNd9PIrutsL8lw54+yyvFtLn0jEL1q4H4ipJ6pJuDCU8FfVMGds0DXN7V9wjPBPEZlR6NJptUlrPgXCVIAOl76gkRJrqFJPqOiyTzGWIjnwKlYzxLKxVgx5PpqJiW7aagKKwLm/YE6DTnzjjnWFXp+E7Dy2tkIJIPRAuFZUqc+WmY8LRWXRYza9iUkWiITvNc5rARF8Ty49wUTU3CFLfVxumVUkz3S1ZyBLUom2purMbeZju0X1S2bUZo4TcG0VXUePlSGsbui8xbVpx5TSn0T7o+kcJ5JTLTo9mLGPIH1591sGEqLT6DhOU5XLSXBleJMUUgqJtmtfoNgItaKC8lnZMuTlFodxdDt2WSO68/xLW5f7UcKltpyrbnJLHYDT1/OKrvqvVMxI8WE/DZZA+5Kj4pkU1rUfZ6ROXPkIGq1bX/09oOPBTwnSvj3SsDT2Hui5z/h/BqSg7vpg/wCRV/0iX4EqZ/d1Yn/Ue1e6rOE0gLxUXKvhaylrv3tl+hMDeq064+sbaPxED3QrPWuo1KYtI99yskDuo/8AsQTRoEUYB8B+yLuLUxIxE3Zy/gaSUpETf1SrQ2/2C8/icSjrhE18DCKJpHvT1qP6fpEmdEj11+7KI7ALLcROPa69UXH+eYo/OPZ4zdsTR5BfPch26Vx81qlLZzpXC0yWv86ZIUoD/dcn6whleDnW7puH6J1GwjEpvb91klKEtdQkCZNMlBP8wAnL30IMehlsMNN3eXdI4gN4s15oodYfpjudLU4qqZs5ZCRdClq1Og+MmMDcmRoNQ0PzA9ltdjxuPMtn191H4h06bS6hTmazeXIboQlVrA2vcgef1ienyiRjnd3EqGfGWOa3sAFccNcT0eiU502qSsk5a8wVlJuLAW0B2sfzjPqWJLM8OYLFUr8DJiiYQ81ytMpdQkVRjLetb+BN+EkWuOtoSSxujcWu6hN2PD27h0VfiKjUWurks6sgGeQSgi4UBzsocu220VFoPVbcbNmxjcZry8EKOeF1Akzc0ydMSg3NiRsN+XeI/DCaD+oJ6otCKKZQKPhujuGiRdnOPv5/ezXsmxFue1u8SDQOEtyc6aeQSONEdK4VVP4Z4ZnTDMShaQrklZt87xHYFrbrmWBVg/ZTKJhXD+HalLmMkq9sWCASoqNufYeZjoaAs+TqeRkN2SHj8lCfcP8ACqZ3jOwvO4XzmK1Ubn7wbArm61ltAAI9AiyfMbsmZM8gN0ADX8gIklZcbtCq+G+GHE72lKFBC9cqVkJ9O0Q2BNW63lhu2/vXKcnYDwvVMjpCD4akgJyLITYdLR3YFCPWMpgoO9QpDnD2H6pTGVGWbt2pVkSFkG6PdVfrYmx847tFUqYtRmjldK0/U7rwu6RhGh0ZTqQxCkrdoKVXWScu2nTfeANAUp9SnnLd5/xNjhQG+AsLsai2VLSv2lBC0jOo7G4J5W057xzYFa/Wcp7S0ngiug8VLq2BKFV6hNfPkrM+buQsjtoIC0FRg1XJhYI2EUPIK2orZgyYfs6mn+C1ujcmx3Op3OsSApYZpnTPL39ShpWAMMTXUyUTMM/cjPr1vt3hiNTyAPD0S06fCSiqSppTw1pySActkJPMCMDnFxLj4rY0BoACHqvgrDTp6lc9BRPcE2CCRmO50GkbI9RnYKBv81mkwoXmyFzJwVhmizpL2aFZkKGUrWSL8tBBJqM72lpPXyXGYMLCHAK7xBTKXU2ChV0hUiXrfW6e4I1EZoZ5IjbDSvliZIKeEPDh3hkSvaD4ng2zarsLb9I2fNMjy9Fm+XQdkV0uS1b09vJYCzZCRlGu3rrGB7y9xc7qVsY0NaGjonlSUKnonH40Agetr/QRFSTTxg3elJcC5QCB2vb56bwIXr5pLfNlN5pISSDcWuCCCNwRuOYgQnwLACBCYW1Sp2lylSkrAsQLWUNbA3B2udrHWBC8es5bzwM5IMlYWCLbgEa3BGxMCF09aSXrct3IvKUQSOtjf9IEL1bZC2ZaqJ8Mpy3vra1t+veBC5ZM5LGR4DYES7kgXJtfpeBCjtaO0au1OpIPiqzc9PeNzpAuUphkILhM/wDGBl9N/wBIF1NqapLxLpJUF2sQLWUBe17jlc7W3gQpECFGaM5bRc9Usn+OrMQbaE9NL/neBCSWMlL5b0X8dYyk35DYeQ1PmowIXS2slbuW6WLzZYIB6Xtf6QIXLllLcuG09RImNySm1uYsb3B+8CF6+ZSH0pMtyLpSbjzsRf0vAhOzZSZslUpfwrFjAhIywZRljQWt/d4EJtk1Qzay28okpRzO/wBvQaQIX//Z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</a:pPr>
            <a:endParaRPr lang="en-US" sz="2400">
              <a:solidFill>
                <a:srgbClr val="666666"/>
              </a:solidFill>
            </a:endParaRPr>
          </a:p>
        </p:txBody>
      </p:sp>
      <p:sp>
        <p:nvSpPr>
          <p:cNvPr id="19" name="AutoShape 19" descr="data:image/jpeg;base64,/9j/4AAQSkZJRgABAQAAAQABAAD/2wCEAAkGBwgHBgkIBxQWFgkLGSIaGRgYGSEdIBwgJSMmIygkHCEdIiokJCgnLSIlLTIiLi0wLy4yHCIzODQvNy01LisBCgoKDg0OGhAQGjgkICQsLSw3LCwvKy8vLywsNS4sLDUtLCwuNDQwLywsLCw0LywsLywsLCwsLDQ1LCwsLCwsLP/AABEIACYApAMBEQACEQEDEQH/xAAbAAABBQEBAAAAAAAAAAAAAAAGAAMEBQcCAf/EADsQAAECBAQEAwYDBgcAAAAAAAECBAADBREGEiExB0FRYRNxgRQiMqGx0UKRwRUXIzOS8CVSYnKywuH/xAAbAQACAwEBAQAAAAAAAAAAAAAABQIDBAEGB//EADERAAEEAQMCBAQFBQEAAAAAAAEAAgMRBAUSITFRQWGRwRMVIoFCcaGx0QYjMlLwFP/aAAwDAQACEQMRAD8A2ap1FnSmindQWESU8z9B1PaAmlbDC+Z2yMWUA1Hi4xlTCmnSFzEj8SlBA9BZR+kQ3p7F/TshFyPA/IX/AApWFuJIr1Yb0xTYoXOv7wmZgLAnUZR0gD7NUqs3RP8AzxGXfdeVeXdH8TSJKBCUCEoEJQISgQlAhKBCUCEoEIG4gYvfYefNW7AIPiJKlZhfnpDTAwmTtLnpdm5boSA1Cv7za70lf0n7xv8AlMPcrF8zl7BL95td6Sv6T94PlMPco+Zy9gjbh7iGo4ibPZ9QCAiUoJTlFtbXN9e4hZn40cDmtZ4pjhTvmBLkWwvW1KBCUCEoELA+JNemVnEU+Ukn2RmShA5XG59Tz6ARS42V7rSMQQQA19TuT7Ii4d4BZVOmoq1YupE0nIgGwsDa5t5bR1rb5KX6rq0kUhhi4rqUYOKHhvCaZlfly8hapPwk630sATudh5xOg3lKG5WVmVjl17j4oJRjrFOJap7FQEpl5tQLAkAc1KVp8ohuceicnSsPFj3zm/8AuwXVDx/XafiBNMxBZaM/hq0AUk3tcEaEQBxB5Rk6RjyQfFg44seamcQMcVajYjmMaYpIlS0pvdN9Tr9LR1zjap0vSoZ8cSSDkkqmc8S625aM2jRQS6V8czKNSVGwSNgALC/M3iJeVsZomOxznvFjwF/ui/E7/GX7SQxw+i8mWhOeYUj4zqdVadOUTcXXwlOHDgfD3znkk0PL7IRqWLMb4edIl1RQusXAUlJBHYpiO5w6prDp+n5LSYh6E+6OWmL1v8BO64gBDqQlQtuM40FuxJGkS3fTaSv04R5rYCbBI9EC0riRiSa/ky1ATc17S0o1UbG23ffsDENxTufRcVsZN7fMnookziPidD1S1rSMp1llAsOx5/ODcVaNFwyygPvam4g4iYlVOlqkp9nkzAFJBTcqHW6hqI6XlU4ujYlGzvI46/wifBPsmN6fNe4gkoW8bqyZ9RcWuNAbDeNUGVMxtNdS87rWl48MwoXY8fBAuOG7Rnih61p6QhvJygAdcoJ+ZMenwXOdA1zzZN/uvF5jWtmIaOEY8OcNUl/hxb2qykrUqYqylX0SAB16gwt1HKlZNtjdXA9VvwceN0W54vlVM3GS2zhVNwZJTKbzF2BtdSydL2O140DBDm/EyXWa9FScyjsgbQTjvFmLcOVNMirlKjYKKCBYg9CnaOMw8XIZcfC6/LyIH1Jyi7EmOG1KozJ21TmcPkhSEnSwI3V5dIXY2A6WRzXGg3grdPmtjjDh1KCW+L8Y1lypFNJKh+GWgWHne8M3YWJC23/qUubl5Mp+j9EU0F5jJ20Wp3ZMyWopsuXY7A337xgnZiNd9PIrutsL8lw54+yyvFtLn0jEL1q4H4ipJ6pJuDCU8FfVMGds0DXN7V9wjPBPEZlR6NJptUlrPgXCVIAOl76gkRJrqFJPqOiyTzGWIjnwKlYzxLKxVgx5PpqJiW7aagKKwLm/YE6DTnzjjnWFXp+E7Dy2tkIJIPRAuFZUqc+WmY8LRWXRYza9iUkWiITvNc5rARF8Ty49wUTU3CFLfVxumVUkz3S1ZyBLUom2purMbeZju0X1S2bUZo4TcG0VXUePlSGsbui8xbVpx5TSn0T7o+kcJ5JTLTo9mLGPIH1591sGEqLT6DhOU5XLSXBleJMUUgqJtmtfoNgItaKC8lnZMuTlFodxdDt2WSO68/xLW5f7UcKltpyrbnJLHYDT1/OKrvqvVMxI8WE/DZZA+5Kj4pkU1rUfZ6ROXPkIGq1bX/09oOPBTwnSvj3SsDT2Hui5z/h/BqSg7vpg/wCRV/0iX4EqZ/d1Yn/Ue1e6rOE0gLxUXKvhaylrv3tl+hMDeq064+sbaPxED3QrPWuo1KYtI99yskDuo/8AsQTRoEUYB8B+yLuLUxIxE3Zy/gaSUpETf1SrQ2/2C8/icSjrhE18DCKJpHvT1qP6fpEmdEj11+7KI7ALLcROPa69UXH+eYo/OPZ4zdsTR5BfPch26Vx81qlLZzpXC0yWv86ZIUoD/dcn6whleDnW7puH6J1GwjEpvb91klKEtdQkCZNMlBP8wAnL30IMehlsMNN3eXdI4gN4s15oodYfpjudLU4qqZs5ZCRdClq1Og+MmMDcmRoNQ0PzA9ltdjxuPMtn191H4h06bS6hTmazeXIboQlVrA2vcgef1ienyiRjnd3EqGfGWOa3sAFccNcT0eiU502qSsk5a8wVlJuLAW0B2sfzjPqWJLM8OYLFUr8DJiiYQ81ytMpdQkVRjLetb+BN+EkWuOtoSSxujcWu6hN2PD27h0VfiKjUWurks6sgGeQSgi4UBzsocu220VFoPVbcbNmxjcZry8EKOeF1Akzc0ydMSg3NiRsN+XeI/DCaD+oJ6otCKKZQKPhujuGiRdnOPv5/ezXsmxFue1u8SDQOEtyc6aeQSONEdK4VVP4Z4ZnTDMShaQrklZt87xHYFrbrmWBVg/ZTKJhXD+HalLmMkq9sWCASoqNufYeZjoaAs+TqeRkN2SHj8lCfcP8ACqZ3jOwvO4XzmK1Ubn7wbArm61ltAAI9AiyfMbsmZM8gN0ADX8gIklZcbtCq+G+GHE72lKFBC9cqVkJ9O0Q2BNW63lhu2/vXKcnYDwvVMjpCD4akgJyLITYdLR3YFCPWMpgoO9QpDnD2H6pTGVGWbt2pVkSFkG6PdVfrYmx847tFUqYtRmjldK0/U7rwu6RhGh0ZTqQxCkrdoKVXWScu2nTfeANAUp9SnnLd5/xNjhQG+AsLsai2VLSv2lBC0jOo7G4J5W057xzYFa/Wcp7S0ngiug8VLq2BKFV6hNfPkrM+buQsjtoIC0FRg1XJhYI2EUPIK2orZgyYfs6mn+C1ujcmx3Op3OsSApYZpnTPL39ShpWAMMTXUyUTMM/cjPr1vt3hiNTyAPD0S06fCSiqSppTw1pySActkJPMCMDnFxLj4rY0BoACHqvgrDTp6lc9BRPcE2CCRmO50GkbI9RnYKBv81mkwoXmyFzJwVhmizpL2aFZkKGUrWSL8tBBJqM72lpPXyXGYMLCHAK7xBTKXU2ChV0hUiXrfW6e4I1EZoZ5IjbDSvliZIKeEPDh3hkSvaD4ng2zarsLb9I2fNMjy9Fm+XQdkV0uS1b09vJYCzZCRlGu3rrGB7y9xc7qVsY0NaGjonlSUKnonH40Agetr/QRFSTTxg3elJcC5QCB2vb56bwIXr5pLfNlN5pISSDcWuCCCNwRuOYgQnwLACBCYW1Sp2lylSkrAsQLWUNbA3B2udrHWBC8es5bzwM5IMlYWCLbgEa3BGxMCF09aSXrct3IvKUQSOtjf9IEL1bZC2ZaqJ8Mpy3vra1t+veBC5ZM5LGR4DYES7kgXJtfpeBCjtaO0au1OpIPiqzc9PeNzpAuUphkILhM/wDGBl9N/wBIF1NqapLxLpJUF2sQLWUBe17jlc7W3gQpECFGaM5bRc9Usn+OrMQbaE9NL/neBCSWMlL5b0X8dYyk35DYeQ1PmowIXS2slbuW6WLzZYIB6Xtf6QIXLllLcuG09RImNySm1uYsb3B+8CF6+ZSH0pMtyLpSbjzsRf0vAhOzZSZslUpfwrFjAhIywZRljQWt/d4EJtk1Qzay28okpRzO/wBvQaQIX//Z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</a:pPr>
            <a:endParaRPr lang="en-US" sz="2400">
              <a:solidFill>
                <a:srgbClr val="666666"/>
              </a:solidFill>
            </a:endParaRPr>
          </a:p>
        </p:txBody>
      </p:sp>
      <p:sp>
        <p:nvSpPr>
          <p:cNvPr id="22" name="Titolo 5"/>
          <p:cNvSpPr>
            <a:spLocks noGrp="1"/>
          </p:cNvSpPr>
          <p:nvPr/>
        </p:nvSpPr>
        <p:spPr bwMode="auto">
          <a:xfrm>
            <a:off x="755576" y="2564904"/>
            <a:ext cx="7667328" cy="1470025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4400">
                <a:solidFill>
                  <a:srgbClr val="15476E"/>
                </a:solidFill>
                <a:latin typeface="+mj-lt"/>
                <a:ea typeface="+mj-ea"/>
                <a:cs typeface="MetaPlus-Book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4400">
                <a:solidFill>
                  <a:srgbClr val="15476E"/>
                </a:solidFill>
                <a:latin typeface="MetaPlus-Roman" pitchFamily="-106" charset="0"/>
                <a:ea typeface="ＭＳ Ｐゴシック" pitchFamily="-106" charset="-128"/>
                <a:cs typeface="MetaPlus-Roman" pitchFamily="-106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4400">
                <a:solidFill>
                  <a:srgbClr val="15476E"/>
                </a:solidFill>
                <a:latin typeface="MetaPlus-Roman" pitchFamily="-106" charset="0"/>
                <a:ea typeface="ＭＳ Ｐゴシック" pitchFamily="-106" charset="-128"/>
                <a:cs typeface="MetaPlus-Roman" pitchFamily="-106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4400">
                <a:solidFill>
                  <a:srgbClr val="15476E"/>
                </a:solidFill>
                <a:latin typeface="MetaPlus-Roman" pitchFamily="-106" charset="0"/>
                <a:ea typeface="ＭＳ Ｐゴシック" pitchFamily="-106" charset="-128"/>
                <a:cs typeface="MetaPlus-Roman" pitchFamily="-106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4400">
                <a:solidFill>
                  <a:srgbClr val="15476E"/>
                </a:solidFill>
                <a:latin typeface="MetaPlus-Roman" pitchFamily="-106" charset="0"/>
                <a:ea typeface="ＭＳ Ｐゴシック" pitchFamily="-106" charset="-128"/>
                <a:cs typeface="MetaPlus-Roman" pitchFamily="-106" charset="0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4400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4400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4400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4400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9pPr>
          </a:lstStyle>
          <a:p>
            <a:r>
              <a:rPr lang="en-US" sz="1800" b="1" cap="all" dirty="0" smtClean="0">
                <a:latin typeface="Arial Narrow" panose="020B0606020202030204" pitchFamily="34" charset="0"/>
              </a:rPr>
              <a:t>THANK YOU FOR YOUR ATTENTION</a:t>
            </a:r>
            <a:endParaRPr lang="it-IT" sz="1800" b="1" cap="all" dirty="0">
              <a:latin typeface="Arial Narrow" panose="020B060602020203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50810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MWM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8" name="CasellaDiTesto 7">
            <a:hlinkClick r:id="rId3"/>
          </p:cNvPr>
          <p:cNvSpPr txBox="1"/>
          <p:nvPr/>
        </p:nvSpPr>
        <p:spPr>
          <a:xfrm>
            <a:off x="35496" y="5805264"/>
            <a:ext cx="1925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15476E"/>
                </a:solidFill>
              </a:rPr>
              <a:t>http://hymolab.units.it</a:t>
            </a:r>
            <a:r>
              <a:rPr lang="it-IT" sz="1400" dirty="0" smtClean="0">
                <a:solidFill>
                  <a:srgbClr val="15476E"/>
                </a:solidFill>
              </a:rPr>
              <a:t>/</a:t>
            </a:r>
            <a:endParaRPr lang="it-IT" sz="1400" dirty="0">
              <a:solidFill>
                <a:srgbClr val="15476E"/>
              </a:solidFill>
            </a:endParaRPr>
          </a:p>
        </p:txBody>
      </p:sp>
      <p:sp>
        <p:nvSpPr>
          <p:cNvPr id="2" name="CasellaDiTesto 1">
            <a:hlinkClick r:id="rId4"/>
          </p:cNvPr>
          <p:cNvSpPr txBox="1"/>
          <p:nvPr/>
        </p:nvSpPr>
        <p:spPr>
          <a:xfrm>
            <a:off x="35496" y="6093296"/>
            <a:ext cx="2433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15476E"/>
                </a:solidFill>
              </a:rPr>
              <a:t>http://</a:t>
            </a:r>
            <a:r>
              <a:rPr lang="it-IT" sz="1400" dirty="0" smtClean="0">
                <a:solidFill>
                  <a:srgbClr val="15476E"/>
                </a:solidFill>
              </a:rPr>
              <a:t>www.osmer.fvg.it/mare</a:t>
            </a:r>
            <a:endParaRPr lang="it-IT" sz="1400" dirty="0">
              <a:solidFill>
                <a:srgbClr val="1547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77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35496" y="908720"/>
            <a:ext cx="4801314" cy="541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HINDCAST</a:t>
            </a:r>
          </a:p>
          <a:p>
            <a:r>
              <a:rPr lang="en-US" sz="1400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  Project (Site)		Customer</a:t>
            </a:r>
          </a:p>
          <a:p>
            <a:endParaRPr lang="it-IT" sz="1400" b="1" dirty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marL="365125" lvl="0" indent="-171450">
              <a:buFont typeface="Arial" panose="020B0604020202020204" pitchFamily="34" charset="0"/>
              <a:buChar char="•"/>
            </a:pPr>
            <a:r>
              <a:rPr lang="it-IT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SEAPOL			DHI Italia</a:t>
            </a:r>
          </a:p>
          <a:p>
            <a:pPr marL="365125" lvl="0" indent="-171450">
              <a:buFont typeface="Arial" panose="020B0604020202020204" pitchFamily="34" charset="0"/>
              <a:buChar char="•"/>
            </a:pPr>
            <a:r>
              <a:rPr lang="it-IT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BONACCIA (</a:t>
            </a:r>
            <a:r>
              <a:rPr lang="it-IT" sz="10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Adriatic</a:t>
            </a:r>
            <a:r>
              <a:rPr lang="it-IT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Sea)		SAIPEM </a:t>
            </a:r>
            <a:r>
              <a:rPr lang="it-IT" sz="10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SpA</a:t>
            </a:r>
            <a:endParaRPr lang="it-IT" sz="1000" dirty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marL="365125" lvl="0" indent="-171450">
              <a:buFont typeface="Arial" panose="020B0604020202020204" pitchFamily="34" charset="0"/>
              <a:buChar char="•"/>
            </a:pPr>
            <a:r>
              <a:rPr lang="it-IT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PIPELINE </a:t>
            </a:r>
            <a:r>
              <a:rPr lang="it-IT" sz="1000" dirty="0">
                <a:solidFill>
                  <a:srgbClr val="15476E"/>
                </a:solidFill>
                <a:latin typeface="Arial Narrow" panose="020B0606020202030204" pitchFamily="34" charset="0"/>
              </a:rPr>
              <a:t>DECOMISSIONING		</a:t>
            </a:r>
            <a:r>
              <a:rPr lang="it-IT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AECOM</a:t>
            </a:r>
          </a:p>
          <a:p>
            <a:pPr marL="365125" lvl="0" indent="-171450">
              <a:buFont typeface="Arial" panose="020B0604020202020204" pitchFamily="34" charset="0"/>
              <a:buChar char="•"/>
            </a:pPr>
            <a:r>
              <a:rPr lang="it-IT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PORTO </a:t>
            </a:r>
            <a:r>
              <a:rPr lang="it-IT" sz="1000" dirty="0">
                <a:solidFill>
                  <a:srgbClr val="15476E"/>
                </a:solidFill>
                <a:latin typeface="Arial Narrow" panose="020B0606020202030204" pitchFamily="34" charset="0"/>
              </a:rPr>
              <a:t>DI CIVITAVECCHIA		</a:t>
            </a:r>
            <a:r>
              <a:rPr lang="it-IT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ENEL </a:t>
            </a:r>
            <a:r>
              <a:rPr lang="it-IT" sz="10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SpA</a:t>
            </a:r>
            <a:endParaRPr lang="it-IT" sz="1000" dirty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marL="365125" lvl="0" indent="-171450">
              <a:buFont typeface="Arial" panose="020B0604020202020204" pitchFamily="34" charset="0"/>
              <a:buChar char="•"/>
            </a:pPr>
            <a:r>
              <a:rPr lang="it-IT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PORTO </a:t>
            </a:r>
            <a:r>
              <a:rPr lang="it-IT" sz="1000" dirty="0">
                <a:solidFill>
                  <a:srgbClr val="15476E"/>
                </a:solidFill>
                <a:latin typeface="Arial Narrow" panose="020B0606020202030204" pitchFamily="34" charset="0"/>
              </a:rPr>
              <a:t>DI MONTECARLO (FR)	</a:t>
            </a:r>
            <a:r>
              <a:rPr lang="it-IT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DHI France</a:t>
            </a:r>
          </a:p>
          <a:p>
            <a:pPr marL="365125" lvl="0" indent="-171450">
              <a:buFont typeface="Arial" panose="020B0604020202020204" pitchFamily="34" charset="0"/>
              <a:buChar char="•"/>
            </a:pPr>
            <a:r>
              <a:rPr lang="it-IT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PON </a:t>
            </a:r>
            <a:r>
              <a:rPr lang="it-IT" sz="1000" dirty="0">
                <a:solidFill>
                  <a:srgbClr val="15476E"/>
                </a:solidFill>
                <a:latin typeface="Arial Narrow" panose="020B0606020202030204" pitchFamily="34" charset="0"/>
              </a:rPr>
              <a:t>SIGIEC		</a:t>
            </a:r>
            <a:r>
              <a:rPr lang="it-IT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UNIV</a:t>
            </a:r>
            <a:r>
              <a:rPr lang="it-IT" sz="1000" dirty="0">
                <a:solidFill>
                  <a:srgbClr val="15476E"/>
                </a:solidFill>
                <a:latin typeface="Arial Narrow" panose="020B0606020202030204" pitchFamily="34" charset="0"/>
              </a:rPr>
              <a:t>. </a:t>
            </a:r>
            <a:r>
              <a:rPr lang="it-IT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CALABRIA</a:t>
            </a:r>
          </a:p>
          <a:p>
            <a:pPr marL="365125" lvl="0" indent="-171450">
              <a:buFont typeface="Arial" panose="020B0604020202020204" pitchFamily="34" charset="0"/>
              <a:buChar char="•"/>
            </a:pPr>
            <a:r>
              <a:rPr lang="it-IT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PORTI </a:t>
            </a:r>
            <a:r>
              <a:rPr lang="it-IT" sz="1000" dirty="0">
                <a:solidFill>
                  <a:srgbClr val="15476E"/>
                </a:solidFill>
                <a:latin typeface="Arial Narrow" panose="020B0606020202030204" pitchFamily="34" charset="0"/>
              </a:rPr>
              <a:t>LAZIALI		</a:t>
            </a:r>
            <a:r>
              <a:rPr lang="en-GB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UNIV</a:t>
            </a:r>
            <a:r>
              <a:rPr lang="en-GB" sz="1000" dirty="0">
                <a:solidFill>
                  <a:srgbClr val="15476E"/>
                </a:solidFill>
                <a:latin typeface="Arial Narrow" panose="020B0606020202030204" pitchFamily="34" charset="0"/>
              </a:rPr>
              <a:t>. LA </a:t>
            </a:r>
            <a:r>
              <a:rPr lang="en-GB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SAPIENZA</a:t>
            </a:r>
            <a:endParaRPr lang="it-IT" sz="1000" dirty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marL="365125" lvl="0" indent="-171450">
              <a:buFont typeface="Arial" panose="020B0604020202020204" pitchFamily="34" charset="0"/>
              <a:buChar char="•"/>
            </a:pPr>
            <a:r>
              <a:rPr lang="it-IT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SAND </a:t>
            </a:r>
            <a:r>
              <a:rPr lang="it-IT" sz="1000" dirty="0">
                <a:solidFill>
                  <a:srgbClr val="15476E"/>
                </a:solidFill>
                <a:latin typeface="Arial Narrow" panose="020B0606020202030204" pitchFamily="34" charset="0"/>
              </a:rPr>
              <a:t>ENGINE (Adriatico)		</a:t>
            </a:r>
            <a:r>
              <a:rPr lang="it-IT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ENI </a:t>
            </a:r>
            <a:r>
              <a:rPr lang="it-IT" sz="10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SpA</a:t>
            </a:r>
            <a:endParaRPr lang="it-IT" sz="1000" dirty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marL="365125" lvl="0" indent="-171450">
              <a:buFont typeface="Arial" panose="020B0604020202020204" pitchFamily="34" charset="0"/>
              <a:buChar char="•"/>
            </a:pPr>
            <a:r>
              <a:rPr lang="it-IT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PORTO </a:t>
            </a:r>
            <a:r>
              <a:rPr lang="it-IT" sz="1000" dirty="0">
                <a:solidFill>
                  <a:srgbClr val="15476E"/>
                </a:solidFill>
                <a:latin typeface="Arial Narrow" panose="020B0606020202030204" pitchFamily="34" charset="0"/>
              </a:rPr>
              <a:t>DI TARANTO		</a:t>
            </a:r>
            <a:r>
              <a:rPr lang="it-IT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SAIPEM </a:t>
            </a:r>
            <a:r>
              <a:rPr lang="it-IT" sz="10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SpA</a:t>
            </a:r>
            <a:endParaRPr lang="it-IT" sz="1000" dirty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marL="365125" lvl="0" indent="-171450">
              <a:buFont typeface="Arial" panose="020B0604020202020204" pitchFamily="34" charset="0"/>
              <a:buChar char="•"/>
            </a:pPr>
            <a:r>
              <a:rPr lang="it-IT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COMETA</a:t>
            </a:r>
            <a:r>
              <a:rPr lang="it-IT" sz="1000" dirty="0">
                <a:solidFill>
                  <a:srgbClr val="15476E"/>
                </a:solidFill>
                <a:latin typeface="Arial Narrow" panose="020B0606020202030204" pitchFamily="34" charset="0"/>
              </a:rPr>
              <a:t>			</a:t>
            </a:r>
            <a:r>
              <a:rPr lang="it-IT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FINCANTIERI </a:t>
            </a:r>
            <a:r>
              <a:rPr lang="it-IT" sz="10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SpA</a:t>
            </a:r>
            <a:endParaRPr lang="it-IT" sz="1000" dirty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marL="365125" lvl="0" indent="-171450">
              <a:buFont typeface="Arial" panose="020B0604020202020204" pitchFamily="34" charset="0"/>
              <a:buChar char="•"/>
            </a:pPr>
            <a:r>
              <a:rPr lang="it-IT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GOLFO </a:t>
            </a:r>
            <a:r>
              <a:rPr lang="it-IT" sz="1000" dirty="0">
                <a:solidFill>
                  <a:srgbClr val="15476E"/>
                </a:solidFill>
                <a:latin typeface="Arial Narrow" panose="020B0606020202030204" pitchFamily="34" charset="0"/>
              </a:rPr>
              <a:t>LEONE		</a:t>
            </a:r>
            <a:r>
              <a:rPr lang="it-IT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DHI France</a:t>
            </a:r>
          </a:p>
          <a:p>
            <a:pPr marL="365125" lvl="0" indent="-171450">
              <a:buFont typeface="Arial" panose="020B0604020202020204" pitchFamily="34" charset="0"/>
              <a:buChar char="•"/>
            </a:pPr>
            <a:r>
              <a:rPr lang="it-IT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IBLEO</a:t>
            </a:r>
            <a:r>
              <a:rPr lang="it-IT" sz="1000" dirty="0">
                <a:solidFill>
                  <a:srgbClr val="15476E"/>
                </a:solidFill>
                <a:latin typeface="Arial Narrow" panose="020B0606020202030204" pitchFamily="34" charset="0"/>
              </a:rPr>
              <a:t>			</a:t>
            </a:r>
            <a:r>
              <a:rPr lang="it-IT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ENI </a:t>
            </a:r>
            <a:r>
              <a:rPr lang="it-IT" sz="10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SpA</a:t>
            </a:r>
            <a:endParaRPr lang="it-IT" sz="1000" dirty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marL="365125" lvl="0" indent="-171450">
              <a:buFont typeface="Arial" panose="020B0604020202020204" pitchFamily="34" charset="0"/>
              <a:buChar char="•"/>
            </a:pPr>
            <a:r>
              <a:rPr lang="it-IT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NOTO</a:t>
            </a:r>
            <a:r>
              <a:rPr lang="it-IT" sz="1000" dirty="0">
                <a:solidFill>
                  <a:srgbClr val="15476E"/>
                </a:solidFill>
                <a:latin typeface="Arial Narrow" panose="020B0606020202030204" pitchFamily="34" charset="0"/>
              </a:rPr>
              <a:t>			</a:t>
            </a:r>
            <a:r>
              <a:rPr lang="it-IT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DHI </a:t>
            </a:r>
            <a:r>
              <a:rPr lang="it-IT" sz="1000" dirty="0">
                <a:solidFill>
                  <a:srgbClr val="15476E"/>
                </a:solidFill>
                <a:latin typeface="Arial Narrow" panose="020B0606020202030204" pitchFamily="34" charset="0"/>
              </a:rPr>
              <a:t>Ita</a:t>
            </a:r>
            <a:r>
              <a:rPr lang="en-GB" sz="10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lia</a:t>
            </a:r>
            <a:endParaRPr lang="en-GB" sz="1000" dirty="0" smtClean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marL="365125" lvl="0" indent="-171450">
              <a:buFont typeface="Arial" panose="020B0604020202020204" pitchFamily="34" charset="0"/>
              <a:buChar char="•"/>
            </a:pPr>
            <a:r>
              <a:rPr lang="en-GB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ISRAELE			DHI </a:t>
            </a:r>
            <a:r>
              <a:rPr lang="en-GB" sz="10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srl</a:t>
            </a:r>
            <a:endParaRPr lang="en-GB" sz="1000" dirty="0" smtClean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marL="365125" lvl="0" indent="-171450">
              <a:buFont typeface="Arial" panose="020B0604020202020204" pitchFamily="34" charset="0"/>
              <a:buChar char="•"/>
            </a:pPr>
            <a:r>
              <a:rPr lang="en-GB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EGITTO			SAIPEM </a:t>
            </a:r>
            <a:r>
              <a:rPr lang="en-GB" sz="10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SpA</a:t>
            </a:r>
            <a:endParaRPr lang="en-GB" sz="1000" dirty="0" smtClean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marL="365125" lvl="0" indent="-171450">
              <a:buFont typeface="Arial" panose="020B0604020202020204" pitchFamily="34" charset="0"/>
              <a:buChar char="•"/>
            </a:pPr>
            <a:r>
              <a:rPr lang="en-GB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MILAZZO			AECOM URS</a:t>
            </a:r>
          </a:p>
          <a:p>
            <a:pPr marL="365125" lvl="0" indent="-171450">
              <a:buFont typeface="Arial" panose="020B0604020202020204" pitchFamily="34" charset="0"/>
              <a:buChar char="•"/>
            </a:pPr>
            <a:r>
              <a:rPr lang="en-GB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GELA			ENI </a:t>
            </a:r>
            <a:r>
              <a:rPr lang="en-GB" sz="10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SpA</a:t>
            </a:r>
            <a:endParaRPr lang="en-GB" sz="1000" dirty="0" smtClean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marL="365125" lvl="0" indent="-171450">
              <a:buFont typeface="Arial" panose="020B0604020202020204" pitchFamily="34" charset="0"/>
              <a:buChar char="•"/>
            </a:pPr>
            <a:r>
              <a:rPr lang="en-GB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SCIACCA			INVITALIA</a:t>
            </a:r>
          </a:p>
          <a:p>
            <a:pPr marL="365125" lvl="0" indent="-171450">
              <a:buFont typeface="Arial" panose="020B0604020202020204" pitchFamily="34" charset="0"/>
              <a:buChar char="•"/>
            </a:pPr>
            <a:r>
              <a:rPr lang="en-GB" sz="1000" cap="all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CIPRO			SAIPEM </a:t>
            </a:r>
            <a:r>
              <a:rPr lang="en-GB" sz="1000" cap="all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SpA</a:t>
            </a:r>
            <a:endParaRPr lang="en-GB" sz="1000" cap="all" dirty="0" smtClean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marL="365125" lvl="0" indent="-171450">
              <a:buFont typeface="Arial" panose="020B0604020202020204" pitchFamily="34" charset="0"/>
              <a:buChar char="•"/>
            </a:pPr>
            <a:r>
              <a:rPr lang="en-GB" sz="1000" cap="all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GENOVA			HYDRODATA </a:t>
            </a:r>
          </a:p>
          <a:p>
            <a:pPr marL="365125" lvl="0" indent="-171450">
              <a:buFont typeface="Arial" panose="020B0604020202020204" pitchFamily="34" charset="0"/>
              <a:buChar char="•"/>
            </a:pPr>
            <a:r>
              <a:rPr lang="en-GB" sz="1000" cap="all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Golfo</a:t>
            </a:r>
            <a:r>
              <a:rPr lang="en-GB" sz="1000" cap="all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del Leone 		CORINTHE INGEGNERIE</a:t>
            </a:r>
          </a:p>
          <a:p>
            <a:pPr marL="365125" lvl="0" indent="-171450">
              <a:buFont typeface="Arial" panose="020B0604020202020204" pitchFamily="34" charset="0"/>
              <a:buChar char="•"/>
            </a:pPr>
            <a:r>
              <a:rPr lang="en-GB" sz="1000" cap="all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Giulianova</a:t>
            </a:r>
            <a:r>
              <a:rPr lang="en-GB" sz="1000" cap="all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		PROVVEDITORATO LAZIO</a:t>
            </a:r>
          </a:p>
          <a:p>
            <a:pPr marL="365125" lvl="0" indent="-171450">
              <a:buFont typeface="Arial" panose="020B0604020202020204" pitchFamily="34" charset="0"/>
              <a:buChar char="•"/>
            </a:pPr>
            <a:r>
              <a:rPr lang="en-GB" sz="1000" cap="all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Senigallia</a:t>
            </a:r>
            <a:r>
              <a:rPr lang="en-GB" sz="1000" cap="all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		GEOMARINE</a:t>
            </a:r>
            <a:endParaRPr lang="en-GB" sz="1000" cap="all" dirty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marL="365125" lvl="0" indent="-171450">
              <a:buFont typeface="Arial" panose="020B0604020202020204" pitchFamily="34" charset="0"/>
              <a:buChar char="•"/>
            </a:pPr>
            <a:r>
              <a:rPr lang="en-GB" sz="1000" cap="all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Progetto</a:t>
            </a:r>
            <a:r>
              <a:rPr lang="en-GB" sz="1000" cap="all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START		LINKS</a:t>
            </a:r>
          </a:p>
          <a:p>
            <a:pPr marL="365125" lvl="0" indent="-171450">
              <a:buFont typeface="Arial" panose="020B0604020202020204" pitchFamily="34" charset="0"/>
              <a:buChar char="•"/>
            </a:pPr>
            <a:r>
              <a:rPr lang="en-GB" sz="1000" cap="all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Egitto</a:t>
            </a:r>
            <a:r>
              <a:rPr lang="en-GB" sz="1000" cap="all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			DHI DK</a:t>
            </a:r>
          </a:p>
          <a:p>
            <a:pPr marL="365125" lvl="0" indent="-171450">
              <a:buFont typeface="Arial" panose="020B0604020202020204" pitchFamily="34" charset="0"/>
              <a:buChar char="•"/>
            </a:pPr>
            <a:r>
              <a:rPr lang="en-GB" sz="1000" cap="all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Marche			GENIO CIVILE ANCONA	</a:t>
            </a:r>
          </a:p>
          <a:p>
            <a:pPr marL="365125" lvl="0" indent="-171450">
              <a:buFont typeface="Arial" panose="020B0604020202020204" pitchFamily="34" charset="0"/>
              <a:buChar char="•"/>
            </a:pPr>
            <a:r>
              <a:rPr lang="en-GB" sz="1000" cap="all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Mare </a:t>
            </a:r>
            <a:r>
              <a:rPr lang="en-GB" sz="1000" cap="all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Egeo</a:t>
            </a:r>
            <a:r>
              <a:rPr lang="en-GB" sz="1000" cap="all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		DHI DK</a:t>
            </a:r>
          </a:p>
          <a:p>
            <a:pPr marL="365125" indent="-171450">
              <a:buFont typeface="Arial" panose="020B0604020202020204" pitchFamily="34" charset="0"/>
              <a:buChar char="•"/>
            </a:pPr>
            <a:r>
              <a:rPr lang="en-GB" sz="1000" cap="all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Gallipoli	</a:t>
            </a:r>
            <a:r>
              <a:rPr lang="en-GB" sz="1000" cap="all" smtClean="0">
                <a:solidFill>
                  <a:srgbClr val="15476E"/>
                </a:solidFill>
                <a:latin typeface="Arial Narrow" panose="020B0606020202030204" pitchFamily="34" charset="0"/>
              </a:rPr>
              <a:t>		ACQUEDOTTO </a:t>
            </a:r>
            <a:r>
              <a:rPr lang="en-GB" sz="1000" cap="all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PUGLIESE</a:t>
            </a:r>
            <a:endParaRPr lang="it-IT" sz="1000" cap="all" dirty="0" smtClean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marL="365125" lvl="0" indent="-171450">
              <a:buFont typeface="Arial" panose="020B0604020202020204" pitchFamily="34" charset="0"/>
              <a:buChar char="•"/>
            </a:pPr>
            <a:endParaRPr lang="en-GB" sz="1000" cap="all" dirty="0" smtClean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r>
              <a:rPr lang="it-IT" sz="1000" dirty="0">
                <a:solidFill>
                  <a:srgbClr val="15476E"/>
                </a:solidFill>
                <a:latin typeface="Arial Narrow" panose="020B0606020202030204" pitchFamily="34" charset="0"/>
              </a:rPr>
              <a:t> 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50810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err="1" smtClean="0">
                <a:latin typeface="Arial Narrow" panose="020B0606020202030204" pitchFamily="34" charset="0"/>
              </a:rPr>
              <a:t>MAjor</a:t>
            </a:r>
            <a:r>
              <a:rPr lang="en-US" dirty="0" smtClean="0">
                <a:latin typeface="Arial Narrow" panose="020B0606020202030204" pitchFamily="34" charset="0"/>
              </a:rPr>
              <a:t> PROJECTS @ </a:t>
            </a:r>
            <a:r>
              <a:rPr lang="en-US" dirty="0" err="1" smtClean="0">
                <a:latin typeface="Arial Narrow" panose="020B0606020202030204" pitchFamily="34" charset="0"/>
              </a:rPr>
              <a:t>UniTS</a:t>
            </a:r>
            <a:r>
              <a:rPr lang="en-US" dirty="0" smtClean="0">
                <a:latin typeface="Arial Narrow" panose="020B0606020202030204" pitchFamily="34" charset="0"/>
              </a:rPr>
              <a:t> + DHI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687228" y="908720"/>
            <a:ext cx="409278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u="sng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OPERATIONAL </a:t>
            </a:r>
            <a:r>
              <a:rPr lang="it-IT" b="1" u="sng" dirty="0">
                <a:solidFill>
                  <a:srgbClr val="15476E"/>
                </a:solidFill>
                <a:latin typeface="Arial Narrow" panose="020B0606020202030204" pitchFamily="34" charset="0"/>
              </a:rPr>
              <a:t>FORECAST</a:t>
            </a:r>
            <a:endParaRPr lang="it-IT" b="1" dirty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r>
              <a:rPr lang="en-US" sz="1400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  Project (Site)</a:t>
            </a:r>
            <a:r>
              <a:rPr lang="en-US" sz="1400" b="1" dirty="0">
                <a:solidFill>
                  <a:srgbClr val="15476E"/>
                </a:solidFill>
                <a:latin typeface="Arial Narrow" panose="020B0606020202030204" pitchFamily="34" charset="0"/>
              </a:rPr>
              <a:t>		</a:t>
            </a:r>
            <a:r>
              <a:rPr lang="en-US" sz="1400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Customer</a:t>
            </a:r>
            <a:endParaRPr lang="it-IT" sz="1400" b="1" dirty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marL="365125" lvl="0" indent="-171450">
              <a:buFont typeface="Arial" panose="020B0604020202020204" pitchFamily="34" charset="0"/>
              <a:buChar char="•"/>
            </a:pPr>
            <a:endParaRPr lang="it-IT" sz="1000" dirty="0" smtClean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marL="365125" lvl="0" indent="-171450">
              <a:buFont typeface="Arial" panose="020B0604020202020204" pitchFamily="34" charset="0"/>
              <a:buChar char="•"/>
            </a:pPr>
            <a:r>
              <a:rPr lang="it-IT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SEAPOL			DHI Italia</a:t>
            </a:r>
          </a:p>
          <a:p>
            <a:pPr marL="365125" lvl="0" indent="-171450">
              <a:buFont typeface="Arial" panose="020B0604020202020204" pitchFamily="34" charset="0"/>
              <a:buChar char="•"/>
            </a:pPr>
            <a:r>
              <a:rPr lang="it-IT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Harbour of  TREMESTIERI  (</a:t>
            </a:r>
            <a:r>
              <a:rPr lang="it-IT" sz="10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Sicily</a:t>
            </a:r>
            <a:r>
              <a:rPr lang="it-IT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)	Port Authority MESSINA</a:t>
            </a:r>
          </a:p>
          <a:p>
            <a:pPr marL="365125" indent="-171450">
              <a:buFont typeface="Arial" panose="020B0604020202020204" pitchFamily="34" charset="0"/>
              <a:buChar char="•"/>
            </a:pPr>
            <a:r>
              <a:rPr lang="it-IT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SAND ENGINE ADRIATICO		ENI </a:t>
            </a:r>
            <a:r>
              <a:rPr lang="en-US" sz="10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SpA</a:t>
            </a:r>
            <a:endParaRPr lang="it-IT" sz="1000" dirty="0" smtClean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marL="365125" lvl="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MARE - ARPA </a:t>
            </a:r>
            <a:r>
              <a:rPr lang="en-US" sz="1000" dirty="0">
                <a:solidFill>
                  <a:srgbClr val="15476E"/>
                </a:solidFill>
                <a:latin typeface="Arial Narrow" panose="020B0606020202030204" pitchFamily="34" charset="0"/>
              </a:rPr>
              <a:t>FVG </a:t>
            </a:r>
            <a:r>
              <a:rPr lang="en-US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– OSMER		ARPA </a:t>
            </a:r>
            <a:r>
              <a:rPr lang="en-US" sz="1000" dirty="0">
                <a:solidFill>
                  <a:srgbClr val="15476E"/>
                </a:solidFill>
                <a:latin typeface="Arial Narrow" panose="020B0606020202030204" pitchFamily="34" charset="0"/>
              </a:rPr>
              <a:t>FVG </a:t>
            </a:r>
            <a:r>
              <a:rPr lang="en-US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– OSMER</a:t>
            </a:r>
          </a:p>
          <a:p>
            <a:pPr marL="365125" lvl="0" indent="-171450">
              <a:buFont typeface="Arial" panose="020B0604020202020204" pitchFamily="34" charset="0"/>
              <a:buChar char="•"/>
            </a:pPr>
            <a:r>
              <a:rPr lang="it-IT" sz="1000" dirty="0">
                <a:solidFill>
                  <a:srgbClr val="15476E"/>
                </a:solidFill>
                <a:latin typeface="Arial Narrow" panose="020B0606020202030204" pitchFamily="34" charset="0"/>
              </a:rPr>
              <a:t>SAND ENGINE </a:t>
            </a:r>
            <a:r>
              <a:rPr lang="it-IT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en-US" sz="10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GELA		ENI </a:t>
            </a:r>
            <a:r>
              <a:rPr lang="en-US" sz="10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SpA</a:t>
            </a:r>
            <a:endParaRPr lang="it-IT" sz="1000" dirty="0" smtClean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75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61662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WHY / Where / when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Rettangolo 2"/>
          <p:cNvSpPr/>
          <p:nvPr/>
        </p:nvSpPr>
        <p:spPr bwMode="auto">
          <a:xfrm>
            <a:off x="7308304" y="806886"/>
            <a:ext cx="1835697" cy="26785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pic>
        <p:nvPicPr>
          <p:cNvPr id="20482" name="Picture 2" descr="http://hymolab.units.it/caspian_test/MAPS/2016120400/hs/hs_201612050500_CA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"/>
          <a:stretch/>
        </p:blipFill>
        <p:spPr bwMode="auto">
          <a:xfrm>
            <a:off x="0" y="1268760"/>
            <a:ext cx="5887236" cy="381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hymolab.units.it/caspian_test/MAPS/2016120400/hs/hs_201612050500_BAK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"/>
          <a:stretch/>
        </p:blipFill>
        <p:spPr bwMode="auto">
          <a:xfrm>
            <a:off x="3238500" y="2779093"/>
            <a:ext cx="5667150" cy="367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hymolab.units.it/caspian_test/SPECTRA/2016120400/BOA/spectrum_BOA_03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328095"/>
            <a:ext cx="2125240" cy="212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e 17"/>
          <p:cNvSpPr/>
          <p:nvPr/>
        </p:nvSpPr>
        <p:spPr bwMode="auto">
          <a:xfrm>
            <a:off x="5220072" y="5491328"/>
            <a:ext cx="108012" cy="9791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6" charset="0"/>
            </a:endParaRPr>
          </a:p>
        </p:txBody>
      </p:sp>
      <p:sp>
        <p:nvSpPr>
          <p:cNvPr id="21" name="Ovale 20"/>
          <p:cNvSpPr/>
          <p:nvPr/>
        </p:nvSpPr>
        <p:spPr bwMode="auto">
          <a:xfrm>
            <a:off x="2411760" y="3860106"/>
            <a:ext cx="108012" cy="9791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6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07504" y="908720"/>
            <a:ext cx="3966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15476E"/>
                </a:solidFill>
                <a:latin typeface="Arial Narrow" panose="020B0606020202030204" pitchFamily="34" charset="0"/>
              </a:rPr>
              <a:t>3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) – Offshore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operations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: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safety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/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efficiency</a:t>
            </a:r>
            <a:endParaRPr lang="it-IT" b="1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2" descr="ISRAFIL HUSEYNOV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053" y="870945"/>
            <a:ext cx="2773312" cy="193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64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37" y="1340768"/>
            <a:ext cx="3844886" cy="1797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451" y="1340768"/>
            <a:ext cx="2550037" cy="1656184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46" y="3212976"/>
            <a:ext cx="4551386" cy="313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16"/>
          <a:stretch/>
        </p:blipFill>
        <p:spPr bwMode="auto">
          <a:xfrm>
            <a:off x="4715469" y="3140968"/>
            <a:ext cx="4428532" cy="335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 bwMode="auto">
          <a:xfrm>
            <a:off x="8172400" y="2996952"/>
            <a:ext cx="971601" cy="648072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6" charset="0"/>
            </a:endParaRPr>
          </a:p>
        </p:txBody>
      </p:sp>
      <p:sp>
        <p:nvSpPr>
          <p:cNvPr id="23" name="Rettangolo 22"/>
          <p:cNvSpPr/>
          <p:nvPr/>
        </p:nvSpPr>
        <p:spPr bwMode="auto">
          <a:xfrm>
            <a:off x="3563888" y="3284984"/>
            <a:ext cx="1205083" cy="432048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6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61662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WHY / Where / when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07504" y="908720"/>
            <a:ext cx="3966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15476E"/>
                </a:solidFill>
                <a:latin typeface="Arial Narrow" panose="020B0606020202030204" pitchFamily="34" charset="0"/>
              </a:rPr>
              <a:t>3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) – Offshore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operations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: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safety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/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efficiency</a:t>
            </a:r>
            <a:endParaRPr lang="it-IT" b="1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81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16" y="1362240"/>
            <a:ext cx="8723272" cy="50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61662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WHY / Where / when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07504" y="908720"/>
            <a:ext cx="5020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15476E"/>
                </a:solidFill>
                <a:latin typeface="Arial Narrow" panose="020B0606020202030204" pitchFamily="34" charset="0"/>
              </a:rPr>
              <a:t>3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) – Offshore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operations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: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safety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/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efficiency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/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emergency</a:t>
            </a:r>
            <a:endParaRPr lang="it-IT" b="1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43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61662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WHY / Where / when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Rettangolo 2"/>
          <p:cNvSpPr/>
          <p:nvPr/>
        </p:nvSpPr>
        <p:spPr bwMode="auto">
          <a:xfrm>
            <a:off x="7308304" y="806886"/>
            <a:ext cx="1835697" cy="26785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pic>
        <p:nvPicPr>
          <p:cNvPr id="22530" name="Picture 2" descr="golfo_ts_wid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" r="-1"/>
          <a:stretch/>
        </p:blipFill>
        <p:spPr bwMode="auto">
          <a:xfrm>
            <a:off x="0" y="1588944"/>
            <a:ext cx="4572000" cy="458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29" name="Picture 1" descr="golfo_ts_narrow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3"/>
          <a:stretch/>
        </p:blipFill>
        <p:spPr bwMode="auto">
          <a:xfrm>
            <a:off x="4561444" y="1556792"/>
            <a:ext cx="4582558" cy="463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07504" y="908720"/>
            <a:ext cx="4690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15476E"/>
                </a:solidFill>
                <a:latin typeface="Arial Narrow" panose="020B0606020202030204" pitchFamily="34" charset="0"/>
              </a:rPr>
              <a:t>4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) - Harbour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strategic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plan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: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environmental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impact</a:t>
            </a:r>
            <a:endParaRPr lang="it-IT" b="1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58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PRMSL_golfo_008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70501"/>
            <a:ext cx="3600000" cy="234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PRMSL_golfo_009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40" y="1270501"/>
            <a:ext cx="3600000" cy="234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RMSL_golfo_009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79155"/>
            <a:ext cx="3600000" cy="234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" descr="PRMSL_golfo_010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600" y="3579155"/>
            <a:ext cx="3600000" cy="234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7"/>
          <p:cNvSpPr>
            <a:spLocks noChangeArrowheads="1"/>
          </p:cNvSpPr>
          <p:nvPr/>
        </p:nvSpPr>
        <p:spPr bwMode="auto">
          <a:xfrm>
            <a:off x="946048" y="1890632"/>
            <a:ext cx="457200" cy="457200"/>
          </a:xfrm>
          <a:prstGeom prst="ellips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5" name="Oval 5"/>
          <p:cNvSpPr>
            <a:spLocks noChangeArrowheads="1"/>
          </p:cNvSpPr>
          <p:nvPr/>
        </p:nvSpPr>
        <p:spPr bwMode="auto">
          <a:xfrm>
            <a:off x="5266528" y="1890632"/>
            <a:ext cx="457200" cy="457200"/>
          </a:xfrm>
          <a:prstGeom prst="ellips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6" name="Oval 6"/>
          <p:cNvSpPr>
            <a:spLocks noChangeArrowheads="1"/>
          </p:cNvSpPr>
          <p:nvPr/>
        </p:nvSpPr>
        <p:spPr bwMode="auto">
          <a:xfrm>
            <a:off x="2314200" y="4338904"/>
            <a:ext cx="457200" cy="457200"/>
          </a:xfrm>
          <a:prstGeom prst="ellips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899992" y="5879013"/>
            <a:ext cx="72724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rgbClr val="15476E"/>
                </a:solidFill>
                <a:effectLst/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Wind pattern (10m above ground) of a </a:t>
            </a:r>
            <a:r>
              <a:rPr kumimoji="0" lang="en-GB" sz="1200" b="1" i="0" u="none" strike="noStrike" cap="none" normalizeH="0" baseline="0" dirty="0" smtClean="0">
                <a:ln>
                  <a:noFill/>
                </a:ln>
                <a:solidFill>
                  <a:srgbClr val="15476E"/>
                </a:solidFill>
                <a:effectLst/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squall 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rgbClr val="15476E"/>
                </a:solidFill>
                <a:effectLst/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occurred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15476E"/>
                </a:solidFill>
                <a:effectLst/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on August 2008 in the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15476E"/>
                </a:solidFill>
                <a:effectLst/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Gulf of Trieste</a:t>
            </a:r>
            <a:r>
              <a:rPr kumimoji="0" lang="en-GB" sz="1200" b="1" i="0" u="none" strike="noStrike" cap="none" normalizeH="0" baseline="0" dirty="0" smtClean="0">
                <a:ln>
                  <a:noFill/>
                </a:ln>
                <a:solidFill>
                  <a:srgbClr val="15476E"/>
                </a:solidFill>
                <a:effectLst/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en-GB" sz="1200" b="1" dirty="0">
              <a:solidFill>
                <a:srgbClr val="15476E"/>
              </a:solidFill>
              <a:latin typeface="Arial Narrow" panose="020B0606020202030204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rgbClr val="15476E"/>
                </a:solidFill>
                <a:effectLst/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Comparison of the wind speed obtained by the model forecast and the measurements station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rgbClr val="15476E"/>
                </a:solidFill>
                <a:effectLst/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Paloma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rgbClr val="15476E"/>
                </a:solidFill>
                <a:effectLst/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 approximately in the middle of the Gulf. </a:t>
            </a:r>
            <a:r>
              <a:rPr lang="en-GB" sz="1200" b="1" dirty="0" smtClean="0">
                <a:solidFill>
                  <a:srgbClr val="15476E"/>
                </a:solidFill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Meteorological</a:t>
            </a:r>
            <a:r>
              <a:rPr kumimoji="0" lang="en-GB" sz="1200" b="1" i="0" u="none" strike="noStrike" cap="none" normalizeH="0" baseline="0" dirty="0" smtClean="0">
                <a:ln>
                  <a:noFill/>
                </a:ln>
                <a:solidFill>
                  <a:srgbClr val="15476E"/>
                </a:solidFill>
                <a:effectLst/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 model resolution 2.2</a:t>
            </a:r>
            <a:r>
              <a:rPr kumimoji="0" lang="en-GB" sz="1200" b="1" i="0" u="none" strike="noStrike" cap="none" normalizeH="0" dirty="0" smtClean="0">
                <a:ln>
                  <a:noFill/>
                </a:ln>
                <a:solidFill>
                  <a:srgbClr val="15476E"/>
                </a:solidFill>
                <a:effectLst/>
                <a:latin typeface="Arial Narrow" panose="020B0606020202030204" pitchFamily="34" charset="0"/>
                <a:ea typeface="Times New Roman" pitchFamily="18" charset="0"/>
                <a:cs typeface="Arial" pitchFamily="34" charset="0"/>
              </a:rPr>
              <a:t> km</a:t>
            </a:r>
            <a:endParaRPr kumimoji="0" lang="it-IT" sz="1200" b="1" i="0" u="none" strike="noStrike" cap="none" normalizeH="0" baseline="0" dirty="0" smtClean="0">
              <a:ln>
                <a:noFill/>
              </a:ln>
              <a:solidFill>
                <a:srgbClr val="15476E"/>
              </a:soli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61662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WHY / Where / when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07504" y="908720"/>
            <a:ext cx="4397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15476E"/>
                </a:solidFill>
                <a:latin typeface="Arial Narrow" panose="020B0606020202030204" pitchFamily="34" charset="0"/>
              </a:rPr>
              <a:t>5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) –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Meteorological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hazards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: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civil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protection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…</a:t>
            </a:r>
            <a:endParaRPr lang="it-IT" b="1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79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Segnaposto contenut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7109256"/>
              </p:ext>
            </p:extLst>
          </p:nvPr>
        </p:nvGraphicFramePr>
        <p:xfrm>
          <a:off x="1043608" y="1484784"/>
          <a:ext cx="7312025" cy="4469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4" name="Immagine 23" descr="DHI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71600" y="4221088"/>
            <a:ext cx="2094577" cy="1178200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"/>
          <a:stretch/>
        </p:blipFill>
        <p:spPr bwMode="auto">
          <a:xfrm>
            <a:off x="1259632" y="1815492"/>
            <a:ext cx="1354626" cy="31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sellaDiTesto 25"/>
          <p:cNvSpPr txBox="1"/>
          <p:nvPr/>
        </p:nvSpPr>
        <p:spPr>
          <a:xfrm>
            <a:off x="4093894" y="1916832"/>
            <a:ext cx="436653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00B0F0"/>
                </a:solidFill>
                <a:latin typeface="Arial Narrow" panose="020B0606020202030204" pitchFamily="34" charset="0"/>
              </a:rPr>
              <a:t> </a:t>
            </a:r>
            <a:r>
              <a:rPr lang="it-IT" sz="3200" b="1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      </a:t>
            </a:r>
            <a:r>
              <a:rPr lang="it-IT" sz="3200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DataSet</a:t>
            </a:r>
            <a:endParaRPr lang="it-IT" sz="3200" b="1" dirty="0" smtClean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 algn="ctr"/>
            <a:endParaRPr lang="it-IT" sz="24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sz="2400" dirty="0" smtClean="0">
                <a:solidFill>
                  <a:srgbClr val="4F81BD"/>
                </a:solidFill>
                <a:latin typeface="Arial Narrow" panose="020B0606020202030204" pitchFamily="34" charset="0"/>
              </a:rPr>
              <a:t> </a:t>
            </a:r>
            <a:r>
              <a:rPr lang="it-IT" sz="2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Mediterranean</a:t>
            </a:r>
            <a:r>
              <a:rPr lang="it-IT" sz="2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2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Sea</a:t>
            </a:r>
            <a:endParaRPr lang="it-IT" sz="2400" dirty="0" smtClean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sz="2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39 </a:t>
            </a:r>
            <a:r>
              <a:rPr lang="it-IT" sz="2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years</a:t>
            </a:r>
            <a:r>
              <a:rPr lang="it-IT" sz="2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of </a:t>
            </a:r>
            <a:r>
              <a:rPr lang="it-IT" sz="2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wind</a:t>
            </a:r>
            <a:r>
              <a:rPr lang="it-IT" sz="2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/</a:t>
            </a:r>
            <a:r>
              <a:rPr lang="it-IT" sz="2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wave</a:t>
            </a:r>
            <a:r>
              <a:rPr lang="it-IT" sz="2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data</a:t>
            </a:r>
          </a:p>
          <a:p>
            <a:pPr>
              <a:lnSpc>
                <a:spcPct val="150000"/>
              </a:lnSpc>
            </a:pPr>
            <a:r>
              <a:rPr lang="it-IT" sz="2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      (1979 – 2017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monthly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updated</a:t>
            </a:r>
            <a:r>
              <a:rPr lang="it-IT" sz="2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sz="2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2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Hourly</a:t>
            </a:r>
            <a:r>
              <a:rPr lang="it-IT" sz="2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2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frames</a:t>
            </a:r>
            <a:endParaRPr lang="it-IT" sz="2400" dirty="0" smtClean="0">
              <a:solidFill>
                <a:srgbClr val="15476E"/>
              </a:solidFill>
              <a:latin typeface="Arial Narrow" panose="020B0606020202030204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sz="2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&lt; 0.1° </a:t>
            </a:r>
            <a:r>
              <a:rPr lang="it-IT" sz="2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resolution</a:t>
            </a:r>
            <a:endParaRPr lang="it-IT" sz="2400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pic>
        <p:nvPicPr>
          <p:cNvPr id="38" name="Immagine 37" descr="HyMOLab_color pos.jpg"/>
          <p:cNvPicPr>
            <a:picLocks noChangeAspect="1"/>
          </p:cNvPicPr>
          <p:nvPr/>
        </p:nvPicPr>
        <p:blipFill>
          <a:blip r:embed="rId10" cstate="print"/>
          <a:srcRect l="10473" t="20688" r="10558" b="23183"/>
          <a:stretch>
            <a:fillRect/>
          </a:stretch>
        </p:blipFill>
        <p:spPr>
          <a:xfrm>
            <a:off x="1204432" y="2370055"/>
            <a:ext cx="1567368" cy="530517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1" cstate="print"/>
          <a:srcRect l="68450" t="3412" r="2863" b="75503"/>
          <a:stretch/>
        </p:blipFill>
        <p:spPr bwMode="auto">
          <a:xfrm>
            <a:off x="4355976" y="1974174"/>
            <a:ext cx="1464160" cy="50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50810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MWM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69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5580112" y="748837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2"/>
                </a:solidFill>
                <a:hlinkClick r:id="rId3"/>
              </a:rPr>
              <a:t>http://hymolab.units.it/index.php</a:t>
            </a:r>
            <a:endParaRPr lang="it-IT" dirty="0">
              <a:solidFill>
                <a:schemeClr val="bg2"/>
              </a:solidFill>
            </a:endParaRPr>
          </a:p>
        </p:txBody>
      </p:sp>
      <p:pic>
        <p:nvPicPr>
          <p:cNvPr id="28" name="Immagin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81701"/>
            <a:ext cx="6436967" cy="419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0" descr="Descrizione: pal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" r="8589" b="2919"/>
          <a:stretch>
            <a:fillRect/>
          </a:stretch>
        </p:blipFill>
        <p:spPr bwMode="auto">
          <a:xfrm>
            <a:off x="3769565" y="3732084"/>
            <a:ext cx="4935146" cy="181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61662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WHY / Where / when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423790" y="5532284"/>
            <a:ext cx="88287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15476E"/>
                </a:solidFill>
                <a:latin typeface="Arial Narrow" panose="020B0606020202030204" pitchFamily="34" charset="0"/>
                <a:cs typeface="Arial" pitchFamily="34" charset="0"/>
              </a:rPr>
              <a:t>Time </a:t>
            </a:r>
            <a:r>
              <a:rPr lang="en-US" sz="1200" dirty="0">
                <a:solidFill>
                  <a:srgbClr val="15476E"/>
                </a:solidFill>
                <a:latin typeface="Arial Narrow" panose="020B0606020202030204" pitchFamily="34" charset="0"/>
                <a:cs typeface="Arial" pitchFamily="34" charset="0"/>
              </a:rPr>
              <a:t>series of the wind speed during the squall at the measurements station PALOMA (</a:t>
            </a:r>
            <a:r>
              <a:rPr lang="en-GB" sz="1200" dirty="0" smtClean="0">
                <a:solidFill>
                  <a:srgbClr val="15476E"/>
                </a:solidFill>
                <a:latin typeface="Arial Narrow" panose="020B0606020202030204" pitchFamily="34" charset="0"/>
                <a:cs typeface="Arial" pitchFamily="34" charset="0"/>
              </a:rPr>
              <a:t>45°37</a:t>
            </a:r>
            <a:r>
              <a:rPr lang="en-GB" sz="1200" dirty="0">
                <a:solidFill>
                  <a:srgbClr val="15476E"/>
                </a:solidFill>
                <a:latin typeface="Arial Narrow" panose="020B0606020202030204" pitchFamily="34" charset="0"/>
                <a:cs typeface="Arial" pitchFamily="34" charset="0"/>
              </a:rPr>
              <a:t>' 06” N, </a:t>
            </a:r>
            <a:r>
              <a:rPr lang="en-GB" sz="1200" dirty="0" smtClean="0">
                <a:solidFill>
                  <a:srgbClr val="15476E"/>
                </a:solidFill>
                <a:latin typeface="Arial Narrow" panose="020B0606020202030204" pitchFamily="34" charset="0"/>
                <a:cs typeface="Arial" pitchFamily="34" charset="0"/>
              </a:rPr>
              <a:t>13°33</a:t>
            </a:r>
            <a:r>
              <a:rPr lang="en-GB" sz="1200" dirty="0">
                <a:solidFill>
                  <a:srgbClr val="15476E"/>
                </a:solidFill>
                <a:latin typeface="Arial Narrow" panose="020B0606020202030204" pitchFamily="34" charset="0"/>
                <a:cs typeface="Arial" pitchFamily="34" charset="0"/>
              </a:rPr>
              <a:t>' 55” E) </a:t>
            </a:r>
            <a:r>
              <a:rPr lang="en-US" sz="1200" dirty="0">
                <a:solidFill>
                  <a:srgbClr val="15476E"/>
                </a:solidFill>
                <a:latin typeface="Arial Narrow" panose="020B0606020202030204" pitchFamily="34" charset="0"/>
                <a:cs typeface="Arial" pitchFamily="34" charset="0"/>
              </a:rPr>
              <a:t>[</a:t>
            </a:r>
            <a:r>
              <a:rPr lang="en-US" sz="1200" i="1" u="sng" dirty="0">
                <a:solidFill>
                  <a:srgbClr val="15476E"/>
                </a:solidFill>
                <a:latin typeface="Arial Narrow" panose="020B0606020202030204" pitchFamily="34" charset="0"/>
                <a:cs typeface="Arial" pitchFamily="34" charset="0"/>
                <a:hlinkClick r:id="rId6"/>
              </a:rPr>
              <a:t>http://www.ts.ismar.cnr.it/node/84</a:t>
            </a:r>
            <a:r>
              <a:rPr lang="en-US" sz="1200" dirty="0" smtClean="0">
                <a:solidFill>
                  <a:srgbClr val="15476E"/>
                </a:solidFill>
                <a:latin typeface="Arial Narrow" panose="020B0606020202030204" pitchFamily="34" charset="0"/>
                <a:cs typeface="Arial" pitchFamily="34" charset="0"/>
              </a:rPr>
              <a:t>].</a:t>
            </a:r>
          </a:p>
          <a:p>
            <a:r>
              <a:rPr lang="en-US" sz="1200" dirty="0" smtClean="0">
                <a:solidFill>
                  <a:srgbClr val="15476E"/>
                </a:solidFill>
                <a:latin typeface="Arial Narrow" panose="020B0606020202030204" pitchFamily="34" charset="0"/>
                <a:cs typeface="Arial" pitchFamily="34" charset="0"/>
              </a:rPr>
              <a:t>The </a:t>
            </a:r>
            <a:r>
              <a:rPr lang="en-US" sz="1200" dirty="0">
                <a:solidFill>
                  <a:srgbClr val="15476E"/>
                </a:solidFill>
                <a:latin typeface="Arial Narrow" panose="020B0606020202030204" pitchFamily="34" charset="0"/>
                <a:cs typeface="Arial" pitchFamily="34" charset="0"/>
              </a:rPr>
              <a:t>red line corresponds to the results of the operational forecast meteorological model </a:t>
            </a:r>
            <a:r>
              <a:rPr lang="en-US" sz="1200" i="1" dirty="0">
                <a:solidFill>
                  <a:srgbClr val="15476E"/>
                </a:solidFill>
                <a:latin typeface="Arial Narrow" panose="020B0606020202030204" pitchFamily="34" charset="0"/>
                <a:cs typeface="Arial" pitchFamily="34" charset="0"/>
              </a:rPr>
              <a:t>WRF-ARW</a:t>
            </a:r>
            <a:r>
              <a:rPr lang="en-US" sz="1200" dirty="0">
                <a:solidFill>
                  <a:srgbClr val="15476E"/>
                </a:solidFill>
                <a:latin typeface="Arial Narrow" panose="020B0606020202030204" pitchFamily="34" charset="0"/>
                <a:cs typeface="Arial" pitchFamily="34" charset="0"/>
              </a:rPr>
              <a:t>. </a:t>
            </a:r>
            <a:endParaRPr lang="en-US" sz="1200" dirty="0" smtClean="0">
              <a:solidFill>
                <a:srgbClr val="15476E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rgbClr val="15476E"/>
                </a:solidFill>
                <a:latin typeface="Arial Narrow" panose="020B0606020202030204" pitchFamily="34" charset="0"/>
                <a:cs typeface="Arial" pitchFamily="34" charset="0"/>
              </a:rPr>
              <a:t>The </a:t>
            </a:r>
            <a:r>
              <a:rPr lang="en-US" sz="1200" dirty="0">
                <a:solidFill>
                  <a:srgbClr val="15476E"/>
                </a:solidFill>
                <a:latin typeface="Arial Narrow" panose="020B0606020202030204" pitchFamily="34" charset="0"/>
                <a:cs typeface="Arial" pitchFamily="34" charset="0"/>
              </a:rPr>
              <a:t>black line corresponds to the measurement at the </a:t>
            </a:r>
            <a:r>
              <a:rPr lang="en-US" sz="1200" dirty="0" smtClean="0">
                <a:solidFill>
                  <a:srgbClr val="15476E"/>
                </a:solidFill>
                <a:latin typeface="Arial Narrow" panose="020B0606020202030204" pitchFamily="34" charset="0"/>
                <a:cs typeface="Arial" pitchFamily="34" charset="0"/>
              </a:rPr>
              <a:t>station.</a:t>
            </a:r>
          </a:p>
          <a:p>
            <a:r>
              <a:rPr lang="en-US" sz="1200" dirty="0" smtClean="0">
                <a:solidFill>
                  <a:srgbClr val="15476E"/>
                </a:solidFill>
                <a:latin typeface="Arial Narrow" panose="020B0606020202030204" pitchFamily="34" charset="0"/>
                <a:cs typeface="Arial" pitchFamily="34" charset="0"/>
              </a:rPr>
              <a:t>The </a:t>
            </a:r>
            <a:r>
              <a:rPr lang="en-US" sz="1200" dirty="0">
                <a:solidFill>
                  <a:srgbClr val="15476E"/>
                </a:solidFill>
                <a:latin typeface="Arial Narrow" panose="020B0606020202030204" pitchFamily="34" charset="0"/>
                <a:cs typeface="Arial" pitchFamily="34" charset="0"/>
              </a:rPr>
              <a:t>measured wind speed is 5 min averaged with 5 min samples. The time step of the model is approximately 13 s.</a:t>
            </a:r>
            <a:endParaRPr lang="it-IT" sz="1200" dirty="0">
              <a:solidFill>
                <a:srgbClr val="15476E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02634" y="908720"/>
            <a:ext cx="4397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15476E"/>
                </a:solidFill>
                <a:latin typeface="Arial Narrow" panose="020B0606020202030204" pitchFamily="34" charset="0"/>
              </a:rPr>
              <a:t>5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) –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Meteorological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hazards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: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civil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protection</a:t>
            </a:r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…</a:t>
            </a:r>
            <a:endParaRPr lang="it-IT" b="1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48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el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498502"/>
              </p:ext>
            </p:extLst>
          </p:nvPr>
        </p:nvGraphicFramePr>
        <p:xfrm>
          <a:off x="575670" y="1076448"/>
          <a:ext cx="5364482" cy="14469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2547"/>
                <a:gridCol w="1829727"/>
                <a:gridCol w="1872208"/>
              </a:tblGrid>
              <a:tr h="532528"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Global </a:t>
                      </a:r>
                      <a:r>
                        <a:rPr lang="it-IT" sz="2400" b="1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Atmospheric</a:t>
                      </a:r>
                      <a:r>
                        <a:rPr lang="it-IT" sz="2400" b="1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Model</a:t>
                      </a:r>
                    </a:p>
                  </a:txBody>
                  <a:tcPr marL="90000" marR="90000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90000" marR="90000" marT="0" marB="0"/>
                </a:tc>
                <a:tc hMerge="1">
                  <a:txBody>
                    <a:bodyPr/>
                    <a:lstStyle/>
                    <a:p>
                      <a:endParaRPr lang="it-IT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90000" marR="90000" marT="0" marB="0"/>
                </a:tc>
              </a:tr>
              <a:tr h="543198">
                <a:tc>
                  <a:txBody>
                    <a:bodyPr/>
                    <a:lstStyle/>
                    <a:p>
                      <a:pPr algn="ctr"/>
                      <a:r>
                        <a:rPr lang="en-US" sz="1800" i="1" kern="12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CFSR</a:t>
                      </a:r>
                      <a:r>
                        <a:rPr lang="en-US" sz="1800" kern="12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by</a:t>
                      </a:r>
                      <a:r>
                        <a:rPr lang="en-US" sz="1400" kern="1200" baseline="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i="1" kern="12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NCEP</a:t>
                      </a:r>
                      <a:r>
                        <a:rPr lang="en-US" sz="1400" kern="12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r>
                        <a:rPr lang="en-US" sz="1200" kern="12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(with Reanalysis)</a:t>
                      </a:r>
                    </a:p>
                    <a:p>
                      <a:pPr algn="ctr"/>
                      <a:r>
                        <a:rPr lang="en-US" sz="1800" i="1" kern="12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GFS</a:t>
                      </a:r>
                      <a:r>
                        <a:rPr lang="en-US" sz="1600" kern="12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by</a:t>
                      </a:r>
                      <a:r>
                        <a:rPr lang="en-US" sz="1400" kern="1200" baseline="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i="1" kern="12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NCEP</a:t>
                      </a:r>
                      <a:r>
                        <a:rPr lang="en-US" sz="1400" kern="12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(with Data</a:t>
                      </a:r>
                      <a:r>
                        <a:rPr lang="en-US" sz="1200" kern="1200" baseline="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Assimilation</a:t>
                      </a:r>
                      <a:r>
                        <a:rPr lang="en-US" sz="1200" kern="12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0000" marR="90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Download</a:t>
                      </a:r>
                    </a:p>
                  </a:txBody>
                  <a:tcPr marL="90000" marR="90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0.5°</a:t>
                      </a:r>
                      <a:endParaRPr lang="it-IT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0000" marR="90000" marT="0" marB="0" anchor="ctr">
                    <a:noFill/>
                  </a:tcPr>
                </a:tc>
              </a:tr>
            </a:tbl>
          </a:graphicData>
        </a:graphic>
      </p:graphicFrame>
      <p:pic>
        <p:nvPicPr>
          <p:cNvPr id="18" name="Immagine 17" descr="CFS - Panoply_19930312_00UTC-small.png"/>
          <p:cNvPicPr>
            <a:picLocks noChangeAspect="1"/>
          </p:cNvPicPr>
          <p:nvPr/>
        </p:nvPicPr>
        <p:blipFill rotWithShape="1">
          <a:blip r:embed="rId3" cstate="print"/>
          <a:srcRect t="4282" b="7841"/>
          <a:stretch/>
        </p:blipFill>
        <p:spPr>
          <a:xfrm>
            <a:off x="6156176" y="836712"/>
            <a:ext cx="2796446" cy="1843073"/>
          </a:xfrm>
          <a:prstGeom prst="rect">
            <a:avLst/>
          </a:prstGeom>
        </p:spPr>
      </p:pic>
      <p:graphicFrame>
        <p:nvGraphicFramePr>
          <p:cNvPr id="20" name="Tabel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358660"/>
              </p:ext>
            </p:extLst>
          </p:nvPr>
        </p:nvGraphicFramePr>
        <p:xfrm>
          <a:off x="575670" y="3212976"/>
          <a:ext cx="5364482" cy="10081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2547"/>
                <a:gridCol w="1829727"/>
                <a:gridCol w="1872208"/>
              </a:tblGrid>
              <a:tr h="504056">
                <a:tc gridSpan="3">
                  <a:txBody>
                    <a:bodyPr/>
                    <a:lstStyle/>
                    <a:p>
                      <a:pPr lvl="0" algn="ctr"/>
                      <a:r>
                        <a:rPr lang="it-IT" sz="2400" b="1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Local</a:t>
                      </a:r>
                      <a:r>
                        <a:rPr lang="it-IT" sz="2400" b="1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2400" b="1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Atmospheric</a:t>
                      </a:r>
                      <a:r>
                        <a:rPr lang="it-IT" sz="2400" b="1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2400" b="1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Model</a:t>
                      </a:r>
                      <a:endParaRPr lang="it-IT" sz="2400" b="1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0000" marR="90000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90000" marR="90000" marT="0" marB="0"/>
                </a:tc>
                <a:tc hMerge="1">
                  <a:txBody>
                    <a:bodyPr/>
                    <a:lstStyle/>
                    <a:p>
                      <a:endParaRPr lang="it-IT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90000" marR="90000" marT="0" marB="0"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sz="1800" i="1" kern="12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WRF-ARW</a:t>
                      </a:r>
                      <a:endParaRPr lang="it-IT" i="1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0000" marR="90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Simulation</a:t>
                      </a:r>
                      <a:endParaRPr lang="it-IT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0000" marR="90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Resol</a:t>
                      </a:r>
                      <a:r>
                        <a:rPr lang="it-IT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: 0.1°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or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lower</a:t>
                      </a:r>
                      <a:endParaRPr lang="it-IT" sz="14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0000" marR="90000" marT="0" marB="0" anchor="ctr">
                    <a:noFill/>
                  </a:tcPr>
                </a:tc>
              </a:tr>
            </a:tbl>
          </a:graphicData>
        </a:graphic>
      </p:graphicFrame>
      <p:graphicFrame>
        <p:nvGraphicFramePr>
          <p:cNvPr id="21" name="Tabell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785680"/>
              </p:ext>
            </p:extLst>
          </p:nvPr>
        </p:nvGraphicFramePr>
        <p:xfrm>
          <a:off x="575670" y="5019265"/>
          <a:ext cx="5364482" cy="10542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2547"/>
                <a:gridCol w="1829727"/>
                <a:gridCol w="1872208"/>
              </a:tblGrid>
              <a:tr h="505646">
                <a:tc gridSpan="3">
                  <a:txBody>
                    <a:bodyPr/>
                    <a:lstStyle/>
                    <a:p>
                      <a:pPr lvl="0" algn="ctr"/>
                      <a:r>
                        <a:rPr lang="it-IT" sz="2400" b="1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Wave</a:t>
                      </a:r>
                      <a:r>
                        <a:rPr lang="it-IT" sz="2400" b="1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2400" b="1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Model</a:t>
                      </a:r>
                      <a:endParaRPr lang="it-IT" sz="2400" b="1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0000" marR="90000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90000" marR="90000" marT="0" marB="0"/>
                </a:tc>
                <a:tc hMerge="1">
                  <a:txBody>
                    <a:bodyPr/>
                    <a:lstStyle/>
                    <a:p>
                      <a:endParaRPr lang="it-IT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90000" marR="90000" marT="0" marB="0"/>
                </a:tc>
              </a:tr>
              <a:tr h="51239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kern="1200" baseline="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MIKE 21 SW</a:t>
                      </a:r>
                      <a:endParaRPr lang="en-US" sz="1800" i="1" kern="1200" dirty="0" smtClean="0">
                        <a:solidFill>
                          <a:srgbClr val="15476E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i="1" kern="12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WaveWatch</a:t>
                      </a:r>
                      <a:r>
                        <a:rPr lang="en-US" sz="1800" i="1" kern="1200" baseline="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III</a:t>
                      </a:r>
                    </a:p>
                  </a:txBody>
                  <a:tcPr marL="90000" marR="90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Simulation</a:t>
                      </a:r>
                      <a:endParaRPr lang="it-IT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0000" marR="90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Resol</a:t>
                      </a:r>
                      <a:r>
                        <a:rPr lang="it-IT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: 0.1°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or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lower</a:t>
                      </a:r>
                      <a:endParaRPr lang="it-IT" sz="14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0000" marR="90000" marT="0" marB="0" anchor="ctr">
                    <a:noFill/>
                  </a:tcPr>
                </a:tc>
              </a:tr>
            </a:tbl>
          </a:graphicData>
        </a:graphic>
      </p:graphicFrame>
      <p:sp>
        <p:nvSpPr>
          <p:cNvPr id="27" name="Freccia in giù 26"/>
          <p:cNvSpPr/>
          <p:nvPr/>
        </p:nvSpPr>
        <p:spPr bwMode="auto">
          <a:xfrm>
            <a:off x="3078072" y="2623669"/>
            <a:ext cx="251551" cy="517299"/>
          </a:xfrm>
          <a:prstGeom prst="downArrow">
            <a:avLst/>
          </a:prstGeom>
          <a:solidFill>
            <a:srgbClr val="4F81BD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6" charset="0"/>
            </a:endParaRP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5" y="2679785"/>
            <a:ext cx="2987825" cy="1901343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581128"/>
            <a:ext cx="2987824" cy="1901342"/>
          </a:xfrm>
          <a:prstGeom prst="rect">
            <a:avLst/>
          </a:prstGeom>
        </p:spPr>
      </p:pic>
      <p:sp>
        <p:nvSpPr>
          <p:cNvPr id="31" name="CasellaDiTesto 30"/>
          <p:cNvSpPr txBox="1"/>
          <p:nvPr/>
        </p:nvSpPr>
        <p:spPr>
          <a:xfrm>
            <a:off x="3275856" y="2708920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Initial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and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Boundary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Conditions</a:t>
            </a:r>
            <a:endParaRPr lang="it-IT" sz="1400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3253368" y="4417367"/>
            <a:ext cx="268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Forcing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term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: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wind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speed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at</a:t>
            </a:r>
            <a:r>
              <a:rPr lang="it-IT" sz="12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10 m </a:t>
            </a:r>
            <a:r>
              <a:rPr lang="it-IT" sz="12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height</a:t>
            </a:r>
            <a:endParaRPr lang="it-IT" sz="1200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sp>
        <p:nvSpPr>
          <p:cNvPr id="33" name="Rettangolo 32"/>
          <p:cNvSpPr/>
          <p:nvPr/>
        </p:nvSpPr>
        <p:spPr bwMode="auto">
          <a:xfrm>
            <a:off x="6266244" y="2730217"/>
            <a:ext cx="1226756" cy="184666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6" charset="0"/>
            </a:endParaRPr>
          </a:p>
        </p:txBody>
      </p:sp>
      <p:sp>
        <p:nvSpPr>
          <p:cNvPr id="35" name="Rettangolo 34"/>
          <p:cNvSpPr/>
          <p:nvPr/>
        </p:nvSpPr>
        <p:spPr bwMode="auto">
          <a:xfrm>
            <a:off x="6179884" y="4466467"/>
            <a:ext cx="1226756" cy="184666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6" charset="0"/>
            </a:endParaRPr>
          </a:p>
        </p:txBody>
      </p:sp>
      <p:sp>
        <p:nvSpPr>
          <p:cNvPr id="36" name="Rettangolo 35"/>
          <p:cNvSpPr/>
          <p:nvPr/>
        </p:nvSpPr>
        <p:spPr bwMode="auto">
          <a:xfrm>
            <a:off x="6367275" y="5972175"/>
            <a:ext cx="939736" cy="69599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6" charset="0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473285" y="2473732"/>
            <a:ext cx="2730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700" dirty="0" err="1" smtClean="0">
                <a:solidFill>
                  <a:srgbClr val="4F81BD"/>
                </a:solidFill>
              </a:rPr>
              <a:t>Saha</a:t>
            </a:r>
            <a:r>
              <a:rPr lang="en-US" sz="700" dirty="0" smtClean="0">
                <a:solidFill>
                  <a:srgbClr val="4F81BD"/>
                </a:solidFill>
              </a:rPr>
              <a:t>, </a:t>
            </a:r>
            <a:r>
              <a:rPr lang="en-US" sz="700" dirty="0" err="1" smtClean="0">
                <a:solidFill>
                  <a:srgbClr val="4F81BD"/>
                </a:solidFill>
              </a:rPr>
              <a:t>Suranjana</a:t>
            </a:r>
            <a:r>
              <a:rPr lang="en-US" sz="700" dirty="0" smtClean="0">
                <a:solidFill>
                  <a:srgbClr val="4F81BD"/>
                </a:solidFill>
              </a:rPr>
              <a:t>, et. al. (2010) </a:t>
            </a:r>
          </a:p>
          <a:p>
            <a:pPr lvl="0"/>
            <a:r>
              <a:rPr lang="en-US" sz="700" u="sng" dirty="0" smtClean="0">
                <a:solidFill>
                  <a:srgbClr val="4F81BD"/>
                </a:solidFill>
                <a:hlinkClick r:id="rId6"/>
              </a:rPr>
              <a:t>The NCEP Climate Forecast System Reanalysis</a:t>
            </a:r>
            <a:r>
              <a:rPr lang="en-US" sz="700" dirty="0" smtClean="0">
                <a:solidFill>
                  <a:srgbClr val="4F81BD"/>
                </a:solidFill>
              </a:rPr>
              <a:t>. </a:t>
            </a:r>
          </a:p>
          <a:p>
            <a:pPr lvl="0"/>
            <a:r>
              <a:rPr lang="en-US" sz="700" i="1" dirty="0" smtClean="0">
                <a:solidFill>
                  <a:srgbClr val="4F81BD"/>
                </a:solidFill>
              </a:rPr>
              <a:t>Bull. Amer. Meteor. Soc.</a:t>
            </a:r>
            <a:r>
              <a:rPr lang="en-US" sz="700" dirty="0" smtClean="0">
                <a:solidFill>
                  <a:srgbClr val="4F81BD"/>
                </a:solidFill>
              </a:rPr>
              <a:t>, Vol. 91, 1015-1057.</a:t>
            </a:r>
            <a:endParaRPr lang="it-IT" sz="700" dirty="0" smtClean="0">
              <a:solidFill>
                <a:srgbClr val="4F81BD"/>
              </a:solidFill>
            </a:endParaRPr>
          </a:p>
          <a:p>
            <a:endParaRPr lang="it-IT" sz="700" dirty="0">
              <a:solidFill>
                <a:srgbClr val="4F81BD"/>
              </a:solidFill>
            </a:endParaRPr>
          </a:p>
        </p:txBody>
      </p:sp>
      <p:sp>
        <p:nvSpPr>
          <p:cNvPr id="39" name="Rettangolo 38"/>
          <p:cNvSpPr/>
          <p:nvPr/>
        </p:nvSpPr>
        <p:spPr>
          <a:xfrm>
            <a:off x="471625" y="420192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 err="1" smtClean="0">
                <a:solidFill>
                  <a:srgbClr val="4F81BD"/>
                </a:solidFill>
              </a:rPr>
              <a:t>Michalakes</a:t>
            </a:r>
            <a:r>
              <a:rPr lang="en-US" sz="700" dirty="0" smtClean="0">
                <a:solidFill>
                  <a:srgbClr val="4F81BD"/>
                </a:solidFill>
              </a:rPr>
              <a:t> J, et. al., (2005)</a:t>
            </a:r>
          </a:p>
          <a:p>
            <a:r>
              <a:rPr lang="en-US" sz="700" u="sng" dirty="0" smtClean="0">
                <a:solidFill>
                  <a:srgbClr val="4F81BD"/>
                </a:solidFill>
              </a:rPr>
              <a:t>The WRF Model:  Software Architecture and Performance.</a:t>
            </a:r>
          </a:p>
          <a:p>
            <a:r>
              <a:rPr lang="en-US" sz="700" dirty="0" smtClean="0">
                <a:solidFill>
                  <a:srgbClr val="4F81BD"/>
                </a:solidFill>
              </a:rPr>
              <a:t> In Proceedings of the </a:t>
            </a:r>
            <a:r>
              <a:rPr lang="en-US" sz="700" i="1" dirty="0" smtClean="0">
                <a:solidFill>
                  <a:srgbClr val="4F81BD"/>
                </a:solidFill>
              </a:rPr>
              <a:t>11</a:t>
            </a:r>
            <a:r>
              <a:rPr lang="en-US" sz="700" i="1" baseline="30000" dirty="0" smtClean="0">
                <a:solidFill>
                  <a:srgbClr val="4F81BD"/>
                </a:solidFill>
              </a:rPr>
              <a:t>th</a:t>
            </a:r>
            <a:r>
              <a:rPr lang="en-US" sz="700" i="1" dirty="0" smtClean="0">
                <a:solidFill>
                  <a:srgbClr val="4F81BD"/>
                </a:solidFill>
              </a:rPr>
              <a:t> ECMWF  Workshop on the Use </a:t>
            </a:r>
          </a:p>
          <a:p>
            <a:r>
              <a:rPr lang="en-US" sz="700" i="1" dirty="0" smtClean="0">
                <a:solidFill>
                  <a:srgbClr val="4F81BD"/>
                </a:solidFill>
              </a:rPr>
              <a:t> of High Performance Computing in Meteorology</a:t>
            </a:r>
            <a:r>
              <a:rPr lang="en-US" sz="700" dirty="0" smtClean="0">
                <a:solidFill>
                  <a:srgbClr val="4F81BD"/>
                </a:solidFill>
              </a:rPr>
              <a:t>. 2005, 56 - 168.</a:t>
            </a:r>
            <a:endParaRPr lang="it-IT" sz="700" dirty="0">
              <a:solidFill>
                <a:srgbClr val="4F81BD"/>
              </a:solidFill>
            </a:endParaRPr>
          </a:p>
        </p:txBody>
      </p:sp>
      <p:sp>
        <p:nvSpPr>
          <p:cNvPr id="40" name="Rettangolo 39"/>
          <p:cNvSpPr/>
          <p:nvPr/>
        </p:nvSpPr>
        <p:spPr>
          <a:xfrm>
            <a:off x="489045" y="607355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700" dirty="0" err="1" smtClean="0">
                <a:solidFill>
                  <a:srgbClr val="4F81BD"/>
                </a:solidFill>
              </a:rPr>
              <a:t>Tolman</a:t>
            </a:r>
            <a:r>
              <a:rPr lang="it-IT" sz="700" dirty="0" smtClean="0">
                <a:solidFill>
                  <a:srgbClr val="4F81BD"/>
                </a:solidFill>
              </a:rPr>
              <a:t> H., (2009) </a:t>
            </a:r>
            <a:r>
              <a:rPr lang="it-IT" sz="700" u="sng" dirty="0" err="1" smtClean="0">
                <a:solidFill>
                  <a:srgbClr val="4F81BD"/>
                </a:solidFill>
              </a:rPr>
              <a:t>User</a:t>
            </a:r>
            <a:r>
              <a:rPr lang="it-IT" sz="700" u="sng" dirty="0" smtClean="0">
                <a:solidFill>
                  <a:srgbClr val="4F81BD"/>
                </a:solidFill>
              </a:rPr>
              <a:t> </a:t>
            </a:r>
            <a:r>
              <a:rPr lang="it-IT" sz="700" u="sng" dirty="0" err="1" smtClean="0">
                <a:solidFill>
                  <a:srgbClr val="4F81BD"/>
                </a:solidFill>
              </a:rPr>
              <a:t>manual</a:t>
            </a:r>
            <a:r>
              <a:rPr lang="it-IT" sz="700" u="sng" dirty="0" smtClean="0">
                <a:solidFill>
                  <a:srgbClr val="4F81BD"/>
                </a:solidFill>
              </a:rPr>
              <a:t> and system </a:t>
            </a:r>
            <a:r>
              <a:rPr lang="it-IT" sz="700" u="sng" dirty="0" err="1" smtClean="0">
                <a:solidFill>
                  <a:srgbClr val="4F81BD"/>
                </a:solidFill>
              </a:rPr>
              <a:t>documentation</a:t>
            </a:r>
            <a:r>
              <a:rPr lang="it-IT" sz="700" u="sng" dirty="0" smtClean="0">
                <a:solidFill>
                  <a:srgbClr val="4F81BD"/>
                </a:solidFill>
              </a:rPr>
              <a:t> </a:t>
            </a:r>
            <a:r>
              <a:rPr lang="it-IT" sz="700" u="sng" dirty="0" err="1" smtClean="0">
                <a:solidFill>
                  <a:srgbClr val="4F81BD"/>
                </a:solidFill>
              </a:rPr>
              <a:t>of</a:t>
            </a:r>
            <a:r>
              <a:rPr lang="it-IT" sz="700" u="sng" dirty="0" smtClean="0">
                <a:solidFill>
                  <a:srgbClr val="4F81BD"/>
                </a:solidFill>
              </a:rPr>
              <a:t> WAVEWATCH </a:t>
            </a:r>
            <a:r>
              <a:rPr lang="it-IT" sz="700" u="sng" dirty="0" err="1" smtClean="0">
                <a:solidFill>
                  <a:srgbClr val="4F81BD"/>
                </a:solidFill>
              </a:rPr>
              <a:t>III</a:t>
            </a:r>
            <a:r>
              <a:rPr lang="it-IT" sz="700" u="sng" baseline="30000" dirty="0" err="1" smtClean="0">
                <a:solidFill>
                  <a:srgbClr val="4F81BD"/>
                </a:solidFill>
              </a:rPr>
              <a:t>®</a:t>
            </a:r>
            <a:r>
              <a:rPr lang="it-IT" sz="700" u="sng" dirty="0" smtClean="0">
                <a:solidFill>
                  <a:srgbClr val="4F81BD"/>
                </a:solidFill>
              </a:rPr>
              <a:t> </a:t>
            </a:r>
            <a:r>
              <a:rPr lang="it-IT" sz="700" u="sng" dirty="0" err="1" smtClean="0">
                <a:solidFill>
                  <a:srgbClr val="4F81BD"/>
                </a:solidFill>
              </a:rPr>
              <a:t>version</a:t>
            </a:r>
            <a:r>
              <a:rPr lang="it-IT" sz="700" u="sng" dirty="0" smtClean="0">
                <a:solidFill>
                  <a:srgbClr val="4F81BD"/>
                </a:solidFill>
              </a:rPr>
              <a:t> 3.14. </a:t>
            </a:r>
            <a:r>
              <a:rPr lang="it-IT" sz="700" dirty="0" smtClean="0">
                <a:solidFill>
                  <a:srgbClr val="4F81BD"/>
                </a:solidFill>
              </a:rPr>
              <a:t>NOAA / NWS / NCEP / MMAB </a:t>
            </a:r>
            <a:r>
              <a:rPr lang="it-IT" sz="700" dirty="0" err="1" smtClean="0">
                <a:solidFill>
                  <a:srgbClr val="4F81BD"/>
                </a:solidFill>
              </a:rPr>
              <a:t>Technical</a:t>
            </a:r>
            <a:r>
              <a:rPr lang="it-IT" sz="700" dirty="0" smtClean="0">
                <a:solidFill>
                  <a:srgbClr val="4F81BD"/>
                </a:solidFill>
              </a:rPr>
              <a:t> Note 276.</a:t>
            </a:r>
            <a:endParaRPr lang="it-IT" sz="700" dirty="0">
              <a:solidFill>
                <a:srgbClr val="4F81BD"/>
              </a:solidFill>
            </a:endParaRPr>
          </a:p>
        </p:txBody>
      </p:sp>
      <p:sp>
        <p:nvSpPr>
          <p:cNvPr id="41" name="Freccia in giù 40"/>
          <p:cNvSpPr/>
          <p:nvPr/>
        </p:nvSpPr>
        <p:spPr bwMode="auto">
          <a:xfrm>
            <a:off x="3078072" y="4351861"/>
            <a:ext cx="251551" cy="517299"/>
          </a:xfrm>
          <a:prstGeom prst="downArrow">
            <a:avLst/>
          </a:prstGeom>
          <a:solidFill>
            <a:srgbClr val="4F81BD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6" charset="0"/>
            </a:endParaRP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50810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MWM</a:t>
            </a: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19" name="Picture 6" descr="http://hymolab.units.it/caspian_test/SPECTRA/2016120400/BOA/spectrum_BOA_03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5927257"/>
            <a:ext cx="526079" cy="52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05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auto">
          <a:xfrm>
            <a:off x="49322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10" name="Rettangolo 9"/>
          <p:cNvSpPr/>
          <p:nvPr/>
        </p:nvSpPr>
        <p:spPr bwMode="auto">
          <a:xfrm>
            <a:off x="6230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11" name="Rettangolo 10"/>
          <p:cNvSpPr/>
          <p:nvPr/>
        </p:nvSpPr>
        <p:spPr bwMode="auto">
          <a:xfrm>
            <a:off x="8282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12" name="Rettangolo 11"/>
          <p:cNvSpPr/>
          <p:nvPr/>
        </p:nvSpPr>
        <p:spPr bwMode="auto">
          <a:xfrm>
            <a:off x="10334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13" name="Rettangolo 12"/>
          <p:cNvSpPr/>
          <p:nvPr/>
        </p:nvSpPr>
        <p:spPr bwMode="auto">
          <a:xfrm>
            <a:off x="12386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16" name="Rettangolo 15"/>
          <p:cNvSpPr/>
          <p:nvPr/>
        </p:nvSpPr>
        <p:spPr bwMode="auto">
          <a:xfrm>
            <a:off x="14438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18" name="Rettangolo 17"/>
          <p:cNvSpPr/>
          <p:nvPr/>
        </p:nvSpPr>
        <p:spPr bwMode="auto">
          <a:xfrm>
            <a:off x="16490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0" name="Rettangolo 19"/>
          <p:cNvSpPr/>
          <p:nvPr/>
        </p:nvSpPr>
        <p:spPr bwMode="auto">
          <a:xfrm>
            <a:off x="18542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1" name="Rettangolo 20"/>
          <p:cNvSpPr/>
          <p:nvPr/>
        </p:nvSpPr>
        <p:spPr bwMode="auto">
          <a:xfrm>
            <a:off x="20594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3" name="Rettangolo 22"/>
          <p:cNvSpPr/>
          <p:nvPr/>
        </p:nvSpPr>
        <p:spPr bwMode="auto">
          <a:xfrm>
            <a:off x="22646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4" name="Rettangolo 23"/>
          <p:cNvSpPr/>
          <p:nvPr/>
        </p:nvSpPr>
        <p:spPr bwMode="auto">
          <a:xfrm>
            <a:off x="24698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5" name="Rettangolo 24"/>
          <p:cNvSpPr/>
          <p:nvPr/>
        </p:nvSpPr>
        <p:spPr bwMode="auto">
          <a:xfrm>
            <a:off x="26750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6" name="Rettangolo 25"/>
          <p:cNvSpPr/>
          <p:nvPr/>
        </p:nvSpPr>
        <p:spPr bwMode="auto">
          <a:xfrm>
            <a:off x="28802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7" name="Rettangolo 26"/>
          <p:cNvSpPr/>
          <p:nvPr/>
        </p:nvSpPr>
        <p:spPr bwMode="auto">
          <a:xfrm>
            <a:off x="30854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8" name="Rettangolo 27"/>
          <p:cNvSpPr/>
          <p:nvPr/>
        </p:nvSpPr>
        <p:spPr bwMode="auto">
          <a:xfrm>
            <a:off x="32906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9" name="Rettangolo 28"/>
          <p:cNvSpPr/>
          <p:nvPr/>
        </p:nvSpPr>
        <p:spPr bwMode="auto">
          <a:xfrm>
            <a:off x="34958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0" name="Rettangolo 29"/>
          <p:cNvSpPr/>
          <p:nvPr/>
        </p:nvSpPr>
        <p:spPr bwMode="auto">
          <a:xfrm>
            <a:off x="37010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1" name="Rettangolo 30"/>
          <p:cNvSpPr/>
          <p:nvPr/>
        </p:nvSpPr>
        <p:spPr bwMode="auto">
          <a:xfrm>
            <a:off x="41114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2" name="Rettangolo 31"/>
          <p:cNvSpPr/>
          <p:nvPr/>
        </p:nvSpPr>
        <p:spPr bwMode="auto">
          <a:xfrm>
            <a:off x="43166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3" name="Rettangolo 32"/>
          <p:cNvSpPr/>
          <p:nvPr/>
        </p:nvSpPr>
        <p:spPr bwMode="auto">
          <a:xfrm>
            <a:off x="45218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4" name="Rettangolo 33"/>
          <p:cNvSpPr/>
          <p:nvPr/>
        </p:nvSpPr>
        <p:spPr bwMode="auto">
          <a:xfrm>
            <a:off x="47270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5" name="Rettangolo 34"/>
          <p:cNvSpPr/>
          <p:nvPr/>
        </p:nvSpPr>
        <p:spPr bwMode="auto">
          <a:xfrm>
            <a:off x="51374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6" name="Rettangolo 35"/>
          <p:cNvSpPr/>
          <p:nvPr/>
        </p:nvSpPr>
        <p:spPr bwMode="auto">
          <a:xfrm>
            <a:off x="53426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7" name="Rettangolo 36"/>
          <p:cNvSpPr/>
          <p:nvPr/>
        </p:nvSpPr>
        <p:spPr bwMode="auto">
          <a:xfrm>
            <a:off x="55478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8" name="Rettangolo 37"/>
          <p:cNvSpPr/>
          <p:nvPr/>
        </p:nvSpPr>
        <p:spPr bwMode="auto">
          <a:xfrm>
            <a:off x="57530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39" name="Rettangolo 38"/>
          <p:cNvSpPr/>
          <p:nvPr/>
        </p:nvSpPr>
        <p:spPr bwMode="auto">
          <a:xfrm>
            <a:off x="59582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0" name="Rettangolo 39"/>
          <p:cNvSpPr/>
          <p:nvPr/>
        </p:nvSpPr>
        <p:spPr bwMode="auto">
          <a:xfrm>
            <a:off x="61634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1" name="Rettangolo 40"/>
          <p:cNvSpPr/>
          <p:nvPr/>
        </p:nvSpPr>
        <p:spPr bwMode="auto">
          <a:xfrm>
            <a:off x="63686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2" name="Rettangolo 41"/>
          <p:cNvSpPr/>
          <p:nvPr/>
        </p:nvSpPr>
        <p:spPr bwMode="auto">
          <a:xfrm>
            <a:off x="65738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3" name="Rettangolo 42"/>
          <p:cNvSpPr/>
          <p:nvPr/>
        </p:nvSpPr>
        <p:spPr bwMode="auto">
          <a:xfrm>
            <a:off x="67790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4" name="Rettangolo 43"/>
          <p:cNvSpPr/>
          <p:nvPr/>
        </p:nvSpPr>
        <p:spPr bwMode="auto">
          <a:xfrm>
            <a:off x="69842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5" name="Rettangolo 44"/>
          <p:cNvSpPr/>
          <p:nvPr/>
        </p:nvSpPr>
        <p:spPr bwMode="auto">
          <a:xfrm>
            <a:off x="71894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6" name="Rettangolo 45"/>
          <p:cNvSpPr/>
          <p:nvPr/>
        </p:nvSpPr>
        <p:spPr bwMode="auto">
          <a:xfrm>
            <a:off x="73946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7" name="Rettangolo 46"/>
          <p:cNvSpPr/>
          <p:nvPr/>
        </p:nvSpPr>
        <p:spPr bwMode="auto">
          <a:xfrm>
            <a:off x="75998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8" name="Rettangolo 47"/>
          <p:cNvSpPr/>
          <p:nvPr/>
        </p:nvSpPr>
        <p:spPr bwMode="auto">
          <a:xfrm>
            <a:off x="78050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49" name="Rettangolo 48"/>
          <p:cNvSpPr/>
          <p:nvPr/>
        </p:nvSpPr>
        <p:spPr bwMode="auto">
          <a:xfrm>
            <a:off x="3906220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graphicFrame>
        <p:nvGraphicFramePr>
          <p:cNvPr id="62" name="Tabella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436366"/>
              </p:ext>
            </p:extLst>
          </p:nvPr>
        </p:nvGraphicFramePr>
        <p:xfrm>
          <a:off x="539552" y="1848480"/>
          <a:ext cx="8136904" cy="194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373"/>
                <a:gridCol w="2160240"/>
                <a:gridCol w="1259827"/>
                <a:gridCol w="2880320"/>
                <a:gridCol w="1296144"/>
              </a:tblGrid>
              <a:tr h="370840">
                <a:tc>
                  <a:txBody>
                    <a:bodyPr/>
                    <a:lstStyle/>
                    <a:p>
                      <a:endParaRPr lang="it-IT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Task</a:t>
                      </a:r>
                      <a:endParaRPr lang="it-IT" b="1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</a:t>
                      </a:r>
                      <a:r>
                        <a:rPr lang="it-IT" b="1" baseline="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pan</a:t>
                      </a:r>
                      <a:endParaRPr lang="it-IT" b="1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Validation</a:t>
                      </a:r>
                      <a:r>
                        <a:rPr lang="it-IT" b="1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Vs</a:t>
                      </a:r>
                      <a:endParaRPr lang="it-IT" b="1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State</a:t>
                      </a:r>
                      <a:endParaRPr lang="it-IT" b="1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A</a:t>
                      </a:r>
                      <a:endParaRPr lang="it-IT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Preliminary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validation</a:t>
                      </a:r>
                      <a:endParaRPr lang="it-IT" sz="14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1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year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it-IT" sz="11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(2000)</a:t>
                      </a:r>
                      <a:endParaRPr lang="it-IT" sz="11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Ground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stations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&amp;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buoys</a:t>
                      </a:r>
                      <a:endParaRPr lang="it-IT" sz="14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Completed</a:t>
                      </a:r>
                      <a:endParaRPr lang="it-IT" sz="14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B</a:t>
                      </a:r>
                      <a:endParaRPr lang="it-IT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Extended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validation</a:t>
                      </a:r>
                      <a:endParaRPr lang="it-IT" sz="14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11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years</a:t>
                      </a:r>
                      <a:endParaRPr lang="it-IT" sz="1400" dirty="0" smtClean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it-IT" sz="16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1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(2000</a:t>
                      </a:r>
                      <a:r>
                        <a:rPr lang="it-IT" sz="1100" baseline="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- 2010</a:t>
                      </a:r>
                      <a:r>
                        <a:rPr lang="it-IT" sz="11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)</a:t>
                      </a:r>
                      <a:endParaRPr lang="it-IT" sz="11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Satellites</a:t>
                      </a:r>
                      <a:r>
                        <a:rPr lang="it-IT" sz="16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0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it-IT" sz="10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altimeters</a:t>
                      </a:r>
                      <a:r>
                        <a:rPr lang="it-IT" sz="10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) 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&amp;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buoys</a:t>
                      </a:r>
                      <a:endParaRPr lang="it-IT" sz="1400" dirty="0" smtClean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Completed</a:t>
                      </a:r>
                      <a:endParaRPr lang="it-IT" sz="14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C</a:t>
                      </a:r>
                      <a:endParaRPr lang="it-IT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Further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improvements</a:t>
                      </a:r>
                      <a:endParaRPr lang="it-IT" sz="14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39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years</a:t>
                      </a:r>
                      <a:endParaRPr lang="it-IT" sz="1400" dirty="0" smtClean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it-IT" sz="16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1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(1979 - 2017)</a:t>
                      </a:r>
                      <a:endParaRPr lang="it-IT" sz="11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Satellites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0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it-IT" sz="10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scattero</a:t>
                      </a:r>
                      <a:r>
                        <a:rPr lang="it-IT" sz="10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/alti </a:t>
                      </a:r>
                      <a:r>
                        <a:rPr lang="it-IT" sz="10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meters</a:t>
                      </a:r>
                      <a:r>
                        <a:rPr lang="it-IT" sz="10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)</a:t>
                      </a:r>
                      <a:r>
                        <a:rPr lang="it-IT" sz="1000" baseline="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 </a:t>
                      </a:r>
                      <a:r>
                        <a:rPr lang="it-IT" sz="140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&amp; </a:t>
                      </a:r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buoys</a:t>
                      </a:r>
                      <a:endParaRPr lang="it-IT" sz="1400" dirty="0" smtClean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Continuous</a:t>
                      </a:r>
                      <a:r>
                        <a:rPr lang="it-IT" sz="1400" baseline="0" dirty="0" smtClean="0">
                          <a:solidFill>
                            <a:srgbClr val="15476E"/>
                          </a:solidFill>
                          <a:latin typeface="Arial Narrow" panose="020B0606020202030204" pitchFamily="34" charset="0"/>
                        </a:rPr>
                        <a:t> update</a:t>
                      </a:r>
                      <a:endParaRPr lang="it-IT" sz="1400" dirty="0">
                        <a:solidFill>
                          <a:srgbClr val="15476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5" name="Rettangolo 64"/>
          <p:cNvSpPr/>
          <p:nvPr/>
        </p:nvSpPr>
        <p:spPr bwMode="auto">
          <a:xfrm>
            <a:off x="4932220" y="4293096"/>
            <a:ext cx="205200" cy="720000"/>
          </a:xfrm>
          <a:prstGeom prst="rect">
            <a:avLst/>
          </a:prstGeom>
          <a:solidFill>
            <a:srgbClr val="66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103" name="Rettangolo 102"/>
          <p:cNvSpPr/>
          <p:nvPr/>
        </p:nvSpPr>
        <p:spPr bwMode="auto">
          <a:xfrm>
            <a:off x="4932220" y="4545678"/>
            <a:ext cx="2257200" cy="251473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6" charset="0"/>
            </a:endParaRPr>
          </a:p>
        </p:txBody>
      </p:sp>
      <p:sp>
        <p:nvSpPr>
          <p:cNvPr id="105" name="Rettangolo 104"/>
          <p:cNvSpPr/>
          <p:nvPr/>
        </p:nvSpPr>
        <p:spPr bwMode="auto">
          <a:xfrm>
            <a:off x="8010220" y="4293679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cxnSp>
        <p:nvCxnSpPr>
          <p:cNvPr id="109" name="Connettore 1 108"/>
          <p:cNvCxnSpPr/>
          <p:nvPr/>
        </p:nvCxnSpPr>
        <p:spPr bwMode="auto">
          <a:xfrm rot="5400000">
            <a:off x="510244" y="5125952"/>
            <a:ext cx="225552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Connettore 1 109"/>
          <p:cNvCxnSpPr/>
          <p:nvPr/>
        </p:nvCxnSpPr>
        <p:spPr bwMode="auto">
          <a:xfrm rot="5400000">
            <a:off x="7154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Connettore 1 110"/>
          <p:cNvCxnSpPr/>
          <p:nvPr/>
        </p:nvCxnSpPr>
        <p:spPr bwMode="auto">
          <a:xfrm rot="5400000">
            <a:off x="2767444" y="5125952"/>
            <a:ext cx="225552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Connettore 1 111"/>
          <p:cNvCxnSpPr/>
          <p:nvPr/>
        </p:nvCxnSpPr>
        <p:spPr bwMode="auto">
          <a:xfrm rot="5400000">
            <a:off x="48194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Connettore 1 112"/>
          <p:cNvCxnSpPr/>
          <p:nvPr/>
        </p:nvCxnSpPr>
        <p:spPr bwMode="auto">
          <a:xfrm rot="5400000">
            <a:off x="6871444" y="5125952"/>
            <a:ext cx="225552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4" name="CasellaDiTesto 113"/>
          <p:cNvSpPr txBox="1"/>
          <p:nvPr/>
        </p:nvSpPr>
        <p:spPr>
          <a:xfrm>
            <a:off x="284797" y="52387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4F81BD"/>
                </a:solidFill>
              </a:rPr>
              <a:t>1979</a:t>
            </a:r>
            <a:endParaRPr lang="it-IT" dirty="0">
              <a:solidFill>
                <a:srgbClr val="4F81BD"/>
              </a:solidFill>
            </a:endParaRPr>
          </a:p>
        </p:txBody>
      </p:sp>
      <p:sp>
        <p:nvSpPr>
          <p:cNvPr id="115" name="CasellaDiTesto 114"/>
          <p:cNvSpPr txBox="1"/>
          <p:nvPr/>
        </p:nvSpPr>
        <p:spPr>
          <a:xfrm>
            <a:off x="2517045" y="52387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4F81BD"/>
                </a:solidFill>
              </a:rPr>
              <a:t>1990</a:t>
            </a:r>
          </a:p>
        </p:txBody>
      </p:sp>
      <p:sp>
        <p:nvSpPr>
          <p:cNvPr id="116" name="CasellaDiTesto 115"/>
          <p:cNvSpPr txBox="1"/>
          <p:nvPr/>
        </p:nvSpPr>
        <p:spPr>
          <a:xfrm>
            <a:off x="4605277" y="52387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4F81BD"/>
                </a:solidFill>
              </a:rPr>
              <a:t>2000</a:t>
            </a:r>
            <a:endParaRPr lang="it-IT" dirty="0">
              <a:solidFill>
                <a:srgbClr val="4F81BD"/>
              </a:solidFill>
            </a:endParaRPr>
          </a:p>
        </p:txBody>
      </p:sp>
      <p:sp>
        <p:nvSpPr>
          <p:cNvPr id="117" name="CasellaDiTesto 116"/>
          <p:cNvSpPr txBox="1"/>
          <p:nvPr/>
        </p:nvSpPr>
        <p:spPr>
          <a:xfrm>
            <a:off x="6643954" y="52387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4F81BD"/>
                </a:solidFill>
              </a:rPr>
              <a:t>2010</a:t>
            </a:r>
            <a:endParaRPr lang="it-IT" dirty="0">
              <a:solidFill>
                <a:srgbClr val="4F81BD"/>
              </a:solidFill>
            </a:endParaRPr>
          </a:p>
        </p:txBody>
      </p:sp>
      <p:sp>
        <p:nvSpPr>
          <p:cNvPr id="118" name="CasellaDiTesto 117"/>
          <p:cNvSpPr txBox="1"/>
          <p:nvPr/>
        </p:nvSpPr>
        <p:spPr>
          <a:xfrm>
            <a:off x="8194853" y="52387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4F81BD"/>
                </a:solidFill>
              </a:rPr>
              <a:t>2017</a:t>
            </a:r>
            <a:endParaRPr lang="it-IT" dirty="0">
              <a:solidFill>
                <a:srgbClr val="4F81BD"/>
              </a:solidFill>
            </a:endParaRPr>
          </a:p>
        </p:txBody>
      </p:sp>
      <p:cxnSp>
        <p:nvCxnSpPr>
          <p:cNvPr id="119" name="Connettore 1 118"/>
          <p:cNvCxnSpPr/>
          <p:nvPr/>
        </p:nvCxnSpPr>
        <p:spPr bwMode="auto">
          <a:xfrm rot="5400000">
            <a:off x="9206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Connettore 1 119"/>
          <p:cNvCxnSpPr/>
          <p:nvPr/>
        </p:nvCxnSpPr>
        <p:spPr bwMode="auto">
          <a:xfrm rot="5400000">
            <a:off x="11258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Connettore 1 120"/>
          <p:cNvCxnSpPr/>
          <p:nvPr/>
        </p:nvCxnSpPr>
        <p:spPr bwMode="auto">
          <a:xfrm rot="5400000">
            <a:off x="13310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Connettore 1 121"/>
          <p:cNvCxnSpPr/>
          <p:nvPr/>
        </p:nvCxnSpPr>
        <p:spPr bwMode="auto">
          <a:xfrm rot="5400000">
            <a:off x="15362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Connettore 1 122"/>
          <p:cNvCxnSpPr/>
          <p:nvPr/>
        </p:nvCxnSpPr>
        <p:spPr bwMode="auto">
          <a:xfrm rot="5400000">
            <a:off x="17414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4" name="Connettore 1 123"/>
          <p:cNvCxnSpPr/>
          <p:nvPr/>
        </p:nvCxnSpPr>
        <p:spPr bwMode="auto">
          <a:xfrm rot="5400000">
            <a:off x="19466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Connettore 1 124"/>
          <p:cNvCxnSpPr/>
          <p:nvPr/>
        </p:nvCxnSpPr>
        <p:spPr bwMode="auto">
          <a:xfrm rot="5400000">
            <a:off x="21518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Connettore 1 125"/>
          <p:cNvCxnSpPr/>
          <p:nvPr/>
        </p:nvCxnSpPr>
        <p:spPr bwMode="auto">
          <a:xfrm rot="5400000">
            <a:off x="23570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Connettore 1 126"/>
          <p:cNvCxnSpPr/>
          <p:nvPr/>
        </p:nvCxnSpPr>
        <p:spPr bwMode="auto">
          <a:xfrm rot="5400000">
            <a:off x="25622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8" name="Connettore 1 127"/>
          <p:cNvCxnSpPr/>
          <p:nvPr/>
        </p:nvCxnSpPr>
        <p:spPr bwMode="auto">
          <a:xfrm rot="5400000">
            <a:off x="29726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Connettore 1 128"/>
          <p:cNvCxnSpPr/>
          <p:nvPr/>
        </p:nvCxnSpPr>
        <p:spPr bwMode="auto">
          <a:xfrm rot="5400000">
            <a:off x="31778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0" name="Connettore 1 129"/>
          <p:cNvCxnSpPr/>
          <p:nvPr/>
        </p:nvCxnSpPr>
        <p:spPr bwMode="auto">
          <a:xfrm rot="5400000">
            <a:off x="33830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Connettore 1 130"/>
          <p:cNvCxnSpPr/>
          <p:nvPr/>
        </p:nvCxnSpPr>
        <p:spPr bwMode="auto">
          <a:xfrm rot="5400000">
            <a:off x="35882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Connettore 1 131"/>
          <p:cNvCxnSpPr/>
          <p:nvPr/>
        </p:nvCxnSpPr>
        <p:spPr bwMode="auto">
          <a:xfrm rot="5400000">
            <a:off x="37934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Connettore 1 132"/>
          <p:cNvCxnSpPr/>
          <p:nvPr/>
        </p:nvCxnSpPr>
        <p:spPr bwMode="auto">
          <a:xfrm rot="5400000">
            <a:off x="39986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4" name="Connettore 1 133"/>
          <p:cNvCxnSpPr/>
          <p:nvPr/>
        </p:nvCxnSpPr>
        <p:spPr bwMode="auto">
          <a:xfrm rot="5400000">
            <a:off x="42038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Connettore 1 134"/>
          <p:cNvCxnSpPr/>
          <p:nvPr/>
        </p:nvCxnSpPr>
        <p:spPr bwMode="auto">
          <a:xfrm rot="5400000">
            <a:off x="44090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6" name="Connettore 1 135"/>
          <p:cNvCxnSpPr/>
          <p:nvPr/>
        </p:nvCxnSpPr>
        <p:spPr bwMode="auto">
          <a:xfrm rot="5400000">
            <a:off x="46142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Connettore 1 136"/>
          <p:cNvCxnSpPr/>
          <p:nvPr/>
        </p:nvCxnSpPr>
        <p:spPr bwMode="auto">
          <a:xfrm rot="5400000">
            <a:off x="4819444" y="5125952"/>
            <a:ext cx="225552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Connettore 1 137"/>
          <p:cNvCxnSpPr/>
          <p:nvPr/>
        </p:nvCxnSpPr>
        <p:spPr bwMode="auto">
          <a:xfrm rot="5400000">
            <a:off x="50246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Connettore 1 138"/>
          <p:cNvCxnSpPr/>
          <p:nvPr/>
        </p:nvCxnSpPr>
        <p:spPr bwMode="auto">
          <a:xfrm rot="5400000">
            <a:off x="5229844" y="5135096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Connettore 1 139"/>
          <p:cNvCxnSpPr/>
          <p:nvPr/>
        </p:nvCxnSpPr>
        <p:spPr bwMode="auto">
          <a:xfrm rot="5400000">
            <a:off x="5435044" y="5135096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Connettore 1 140"/>
          <p:cNvCxnSpPr/>
          <p:nvPr/>
        </p:nvCxnSpPr>
        <p:spPr bwMode="auto">
          <a:xfrm rot="5400000">
            <a:off x="5640244" y="5135096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2" name="Connettore 1 141"/>
          <p:cNvCxnSpPr/>
          <p:nvPr/>
        </p:nvCxnSpPr>
        <p:spPr bwMode="auto">
          <a:xfrm rot="5400000">
            <a:off x="5845444" y="5135096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Connettore 1 142"/>
          <p:cNvCxnSpPr/>
          <p:nvPr/>
        </p:nvCxnSpPr>
        <p:spPr bwMode="auto">
          <a:xfrm rot="5400000">
            <a:off x="6050644" y="5135096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Connettore 1 143"/>
          <p:cNvCxnSpPr/>
          <p:nvPr/>
        </p:nvCxnSpPr>
        <p:spPr bwMode="auto">
          <a:xfrm rot="5400000">
            <a:off x="6255844" y="5135096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Connettore 1 144"/>
          <p:cNvCxnSpPr/>
          <p:nvPr/>
        </p:nvCxnSpPr>
        <p:spPr bwMode="auto">
          <a:xfrm rot="5400000">
            <a:off x="6461044" y="5135096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6" name="Connettore 1 145"/>
          <p:cNvCxnSpPr/>
          <p:nvPr/>
        </p:nvCxnSpPr>
        <p:spPr bwMode="auto">
          <a:xfrm rot="5400000">
            <a:off x="6666244" y="5135096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Connettore 1 146"/>
          <p:cNvCxnSpPr/>
          <p:nvPr/>
        </p:nvCxnSpPr>
        <p:spPr bwMode="auto">
          <a:xfrm rot="5400000">
            <a:off x="70766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8" name="Connettore 1 147"/>
          <p:cNvCxnSpPr/>
          <p:nvPr/>
        </p:nvCxnSpPr>
        <p:spPr bwMode="auto">
          <a:xfrm rot="5400000">
            <a:off x="72818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9" name="Connettore 1 148"/>
          <p:cNvCxnSpPr/>
          <p:nvPr/>
        </p:nvCxnSpPr>
        <p:spPr bwMode="auto">
          <a:xfrm rot="5400000">
            <a:off x="74870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0" name="Connettore 1 149"/>
          <p:cNvCxnSpPr/>
          <p:nvPr/>
        </p:nvCxnSpPr>
        <p:spPr bwMode="auto">
          <a:xfrm rot="5400000">
            <a:off x="7692244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2" name="Connettore 1 151"/>
          <p:cNvCxnSpPr/>
          <p:nvPr/>
        </p:nvCxnSpPr>
        <p:spPr bwMode="auto">
          <a:xfrm rot="5400000">
            <a:off x="8102644" y="5135244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5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50810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MWM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88" name="Rettangolo 87"/>
          <p:cNvSpPr/>
          <p:nvPr/>
        </p:nvSpPr>
        <p:spPr bwMode="auto">
          <a:xfrm>
            <a:off x="8194048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89" name="Rettangolo 88"/>
          <p:cNvSpPr/>
          <p:nvPr/>
        </p:nvSpPr>
        <p:spPr bwMode="auto">
          <a:xfrm>
            <a:off x="8399248" y="4293096"/>
            <a:ext cx="205200" cy="7200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108" name="Rettangolo 107"/>
          <p:cNvSpPr/>
          <p:nvPr/>
        </p:nvSpPr>
        <p:spPr bwMode="auto">
          <a:xfrm>
            <a:off x="633610" y="4779176"/>
            <a:ext cx="7970838" cy="234000"/>
          </a:xfrm>
          <a:prstGeom prst="rect">
            <a:avLst/>
          </a:prstGeom>
          <a:solidFill>
            <a:srgbClr val="4F81B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6" charset="0"/>
            </a:endParaRPr>
          </a:p>
        </p:txBody>
      </p:sp>
      <p:cxnSp>
        <p:nvCxnSpPr>
          <p:cNvPr id="90" name="Connettore 1 89"/>
          <p:cNvCxnSpPr/>
          <p:nvPr/>
        </p:nvCxnSpPr>
        <p:spPr bwMode="auto">
          <a:xfrm rot="5400000">
            <a:off x="8275647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Connettore 1 90"/>
          <p:cNvCxnSpPr/>
          <p:nvPr/>
        </p:nvCxnSpPr>
        <p:spPr bwMode="auto">
          <a:xfrm rot="5400000">
            <a:off x="8491672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Connettore 1 91"/>
          <p:cNvCxnSpPr/>
          <p:nvPr/>
        </p:nvCxnSpPr>
        <p:spPr bwMode="auto">
          <a:xfrm rot="5400000">
            <a:off x="7915607" y="5125952"/>
            <a:ext cx="2255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0082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0" descr="data:image/jpeg;base64,/9j/4AAQSkZJRgABAQAAAQABAAD/2wCEAAkGBxMSEhUUEhQTFhUVGBkYFBYVFhYUGhYWFR8YGBccGRcZHighGB4lHBcYIjEhJSkrLi4vFyAzODMsNygtLisBCgoKDg0OGhAQGzQlICQsLjQsMC00LDQ1Ly8tLS0sLywsLCw3LCwsLCwsLCwsLCw0LCwsLCwsLCwsLCwsLCwsLP/AABEIAGsB1wMBEQACEQEDEQH/xAAcAAEAAgMBAQEAAAAAAAAAAAAABgcCBAUDCAH/xABIEAABAgMBCA0LAwMDBQAAAAABAAIDBBESBQYHITEyUXEXIjRBVGFygZGSk7HSExRSc4KDobLBw9EWQlMVIzNiosJDRGOj4f/EABoBAQACAwEAAAAAAAAAAAAAAAAEBQEDBgL/xAA0EQACAQEEBggGAwEBAAAAAAAAAQIDBAURMRIUITJBURMVUmFxgaGxMzSRwdHhIkLwQ/H/2gAMAwEAAhEDEQA/ALxQBAEAQBAEAQBAEAQBAEAQBAEAQBAEAQBAEAQBAEAQBAEAQBAEAQBAEAQBAEAQBAEAQBAEAQBAEAQBAEAQBAEAQBAEAQBAEAQBAEAQBAEAQBAEAQBAEAQBAEAQBAEAQBAEAQBAEAQBAEAQBAEAQBAEAQBAEAQBAEAQBAEAQBAEAQBAEAQBAEAQBAEAQBAEAQBAEAQBAEAQHPuvdqBLNtRnhtcjcrnamjGdeReowcsjRXtNOisZvAhs9hKx0gwMW86I7/i38qQrNzZUVL67Efr+P2ct+ESbORsEew76uXvV4kZ3zX5L1/JkzCJNjK2CfZcP+SavEyr5r8l6/k35XCW7/qQAdJY8j4EHvXh2bkzfC+3/AGh9GTm490WzMFkZgcGvrQOpUUJByE6FHlHReBc0KyrU1OOTNxeTcQCdwiuhxHs83abDnNr5QitkkVzeJSVZ8VjiUVS+HCbjoZPn+jw2THcHb2h8Kzq3eeOu32PX9ElvRvjM6IhMMMsFoxOtVtV4hoWqrT0CysNsdpTeGGBIVqJxG7775zJGGBDD/KB2V1mlmzxGucttKlp4lfbrc7No/wAcccSO7JjuDt7Q+FbdW7yv67fY9f0Nkx3B29ofCmrd467fY9f0Nkx3B29ofCmrd467fY9f0Nkx3B29ofCmrd467fY9f0Nkx3B29ofCmrd467fY9f0Sa9G+IzrYjjDDLBAxOtVqCdAWqrT0GWVhtjtMW8MMDvPdQE6AtRNbwRXeyY7g7e0PhUrVu8oOu32PX9DZMdwdvaHwpq3eOu32PX9DZMdwdvaHwpq3eOu32PX9FgysdsRjXtNWvAc08RFQozWDwL6ElOKksmeqweggPwlAV9MYSaPcGQA5oJDXGIRUA4jSziqFKVm2ZlDO+sJNKGK8f0eeyY7g7e0PhTVu889dvsev6GyY7g7e0PhTVu8ddvsev6LFYagHSopfo/UMleRcJLgSPN24iR/kO97KlKzd5QyvpptaHr+jDZMdwdvaHwpq3eeeu32PX9DZMdwdvaHwpq3eOu32PX9DZMdwdvaHwpq3eOu32PX9DZMdwdvaHwpq3eOu32PX9DZMdwdvaHwrOrd467fY9f0WK01CiHQIj1998pkvJ0hh/lLWV1mlmzxGud8FtpU9PEr7dbXZtH+OOOPpgRvZMdwdvaHwrbq3eV/Xb7Hr+hsmO4O3tD4U1bvHXb7Hr+iXXr3dbOQfKAWXAlr2VrQ72PFUEU+OhaakNB4FrY7UrRT0snxR2FrJYQFdxMJLgSPN24iR/kO97KlKz95QyvpptaHr+jq3sX5um4/kjBDNqXVDy7JTesjSvFSjoLHEk2O8naKmho4bOZL1oLUFARW7N/ctBJaysZw9CgaDxvP0BW6FCUu4rLRetGk8I/yfd+f/AEjcxhIjnMhQmj/Vaeemo7luVnjxZXTvqq92KX+8jW2Q5vRB6jvEs6vE8dcV+S/3mbEDCRMDPhQXarTfqVh2ePBnuN9VVvRT+pIL37+mTMVsJ0JzHvqAQ4PbiBOPIRk0Fap0HFY4k+y3pGtNQccGyXrQWoQHnEdTf7vqsGdh6LJgIDmXxXXbKwHRTjIxMb6TzkH1PECvcIaUsCParQqFJzfl4lLT86+NEdEiuLnOyk9w0AaFYRiorBHHVasqsnKbxZrrJrOzKXqzkQWmwH0OS1ZZ8HEFa3VguJMhYLRNYqH29z0i3oTrcZgOPJLHfAFOmhzPTu60r+nscialYkM0iMew6HtLe9e008iJOnODwksPEt+8PcMHU75nKDW32dZdvy0P9xO+tROKHuxuiN62J8xVlDdRxFo+LPxfuaa9GksbBPmTHKZ3OUS05o6K5NyfiifKMXZXWFnOl9UT7alWbiUF95w8/sQBSihMmMJNACToGNDKTbwR6eaRPQf1T+FjSXM99FU7L+g80ieg/qn8JpLmOiqdl/QeaRPQf1T+E0lzHRVOy/oWLgshObDj2gRtm5QRvHSoloeLR0FzRcYSxXEm0bNdqKjouJZM+fgrQ4QIYCAtPBldPyku6CTtoJxch9SOg2h0KFaI4Sx5nT3RX06Wg84+zJitBbBARu/66nkJRwB28X+23Uc49WvOQttGOlIr7yr9FQeGb2fn0KfU85IIAgPoGFmjUFVneLIzQyUBM57uUe9WayOFqb78TyWTwejID3CrWuI0gErGKR7VOUlikZeaRPQf1T+E0lzM9FU7L+g80ieg/qn8JpLmOiqdl/QeaRPQf1T+E0lzHRVOy/oX5DyDUqw7hZEAws5Jb3n21Ks3Eor7/wCfn9ivFKKAICRXj3Z82mRaNIcWjH6B6LuY/Alaq0NKJYXbaehrYPJ7H+S4lAOtCA+f5jPdyj3qzWRwtTffiSfBpu33b/otNo3Cyuf5jyZbKhHUFb4Rb43F5lYRo1v+Uj9xOOzqApXSTTexy6FPZpM5+9ba9LoYZcfwQNSSiNmRkYsZ1mExzzoaCaa9HOsOSWZtpUZ1XhBYnWF5k9T/AAHrw/EtfTQ5krqy1dj1X5NSbvdmoeN8CKBpDbQ6W1XpVIviap2KvDOD/wB4G1ePu+BynfK5ea24zZd3zUPP2ZcygHXhAYRNVVhrEwzNZMhAQDCxGNmAzeJe4622QPmPSpNmWbKK+5vCEfErpSznzs3oRIbZyCY1LAccbsgdQ2CfasrXVx0HgTLA4K0Qc8v9h6l1qvOxCA840FrwWva1zTlDgCDrBWU8MjzKKksJLFGMrLMhNDIbQ1orRoxAVNTQayjbe1iEIwWjFYI9lg9FD3Y3RG9bE+Yqyhuo4i0fFn4v3NNejSWNgnzJjlM7nKJac0dFcm5PxRPlGLsrrCznS+qJ9tSrNxKC+84ef2IApRQnfvD3fA1v+R61Vtxk+7Pmoefsy5VAOuCAIAgMI2a7UURiWTPn4K0OECGAgO9eTdPzebYSaNf/AG36nZDzOoelaq0dKJPu6v0VdY5PYy5lAOuCAqXCLdTy00WA7WCLHtnG/wCNB7KnUI4Rx5nLXrX6StorKOzz4kVW4qwgCA+gYWaNQVWd4sjNDJQEznu5R71ZrI4WpvvxPJZPBbGDPcfvH/RQa++dVdHy/myWLSWYQBAEBX2FnJLe8+2pVm4lDff/AD8/sV4pRQBAEBb94d2vOJYNcaxIVGPrlI/Y7nAprBUCtDRkdZdtp6ajg847H9mSVaixPn+Yz3co96s1kcLU334knwabt92/6LTaNwsrn+Y8mWyoR1BQl0YxfFiPOVz3E85JVlFYJHD1paVSUubZrL0ai1sGcSF5rZZTygc4xRv4ztTqs06CoVdPS2nUXRKHQYRzx2kuWgtQgNaJIQnPbEMNhiNzX2RaG9nZd9Z0nhga3Sg5KTW1cTZWDYEB5Rq5bQaN+oQysD1QwEBCcKUiXQIcUD/G4h3E2JQV6Q0e0pFnlg8Cmvmk5UlNcH7lYqYc2EB27i31TMtQMfaYP2P2zebfbzFa50oyJtnt9ahsTxXJk7uNf9LxaNigwXaXY2H2t7nA1qNOhJZbS7s97Uamyf8AF+n1JZDeHAFpBByEGoOorQWiaaxRkhkICh7sbojetifMVZQ3UcRaPiz8X7mmvRpLGwT5kxymdzlEtOaOiuTcn4onyjF2V1hZzpfVE+2pVm4lBfecPP7EAUooTs3nTTIU5CfEcGsaXVccgqxwHxIWuqm4NImXfOMLRGUngtvsy0v1XJcIh/H8KF0U+R02vWftofquS4RD+P4Top8hr1n7aAvqk+EQ/j+E6OfIzr1n7aOyvBKMI2a7UURiWTPn4K0OEOze7cvzgTDAKvbBL2cpjmmg1io51rqS0cGS7JQ6ZTjxwxXkcZbCGEBdt6l0/OZWHEJq6ll/LbiPTl51XVI6Mmjs7FX6ajGXHj4mxd26Il4ESKf2t2o0uOJo6SFiEdKSR7tFZUaUp8ijIjy4kk1JJJJ3ycZKsjim23izr3LuZalpmO4YobWtZy3ubU8zfmWuUv5KJLo0MaFSq+GCXi2vt7nGWwhhAfQMLNGoKrO8WRmhkoCZz3co96s1kcLU334nksngse8K7svBlbEWKxjrbjQ1rQ0oolaEnLFI6O7LVRp0NGckniySfquS4RD+P4Wnop8ifr1n7aH6rkuEQ/j+E6KfIa9Z+2jbuddeBHJEGI19mlqlcVcncsSi45m2lXp1cdB44G8vJuK+ws5Jb3n21Ks3Eob7/wCfn9ivFKKA6t2rkGCyBEFbEaE14Oh1BbHSa8/EvEJ4trkS7TZ+ijCSykk/PicpeyIdq9G7Hmsy15O0dtYnJO/zGh5jpWurDSiTbBaegrJvJ7GXSDXIq87AoCYz3co96s1kcLU334knwabt92/6LTaNwsrn+Y8mWyoR1BRt8UiYEzFhkZHkt42uxtPQQrGnLGKZxdrpOnWlF8zmr2Rj1lpl8NwdDc5jhkc0kHpCw0nsZ7hOUHpReDJlcfCJFZRswwRB6TaNf0Zrvgo8rOnulvQvicdlVY96z/30J1ce78vND+1EBdvsO1cPZOXWKhR5QlHMu6FrpV1/B+XE6a8EgIAgCAIAgPOYgNiNcx4DmuBDgd8HKsp4bTzKKknF5Mqq+a8qNLkvggxIWUUxuYNDgMusc9FMp1lLY8zmLZdlSk9KG2PqiKLeVYQBAdW4d8EeVdWE/a78N2Np5t48YoV4nTjLMlWa2VaD/i9nLgWxe3fBDnIdpm1c2gew4y0nvB3ioNSm4M6myWuFohpRz4rkddeCUUPdjdEb1sT5irKG6jiLR8Wfi/c016NJY2CfMmOUzucolpzR0Vybk/FE+UYuyusLOdL6on21Ks3EoL7zh5/YgClFCEAQBAekDObrHesPI9Q3kfQCrDuzCNmu1FEYlkz5+CtDhCZ4LN1RPVH5mKPaN1FvcvxpeH3Rx78rmebzcRoFGu27OS+uLmNRzLZSlpRIl4UOhrtcHtXmcRbCETjBfdOzFfAccUQWmctuXpb8ijWiOzSLu5q+jN0nx2rx/wB7GxhSupUw5dpyf3H68YYPmPOFizx/se75r7tJeL+xAAFKKIs66ly/Nrjvh/ussc/luewnoycwUOMtKridJXodDd7hx2Y+OKKwUw5oID6BhZo1BVZ3iyM0MlATOe7lHvVmsjham+/E8lk8BAEAQE+wT58xyYfe9RbTwL25M5+X3LGUU6Ar7CzklvefbUqzcShvv/n5/YrxSigLZNxxNXLgw8VsQmOhnQ8NxdOMc6g6ejUbOqdnVexRhxwWHjgVO5pBIIIIxEHEQRlqpxyzTTwZ+IYLXwdXZ8tA8k47eDQa4f7TzZOYaVCrwwljzOpuq09JS0HnH24fgqyYz3co96mLI5mpvvxJPg03b7t/0Wm0bhZXP8x5MtlQjqCOX33rtnGhzSGxmijXHI4ZbLuKu/vVW2lV0H3EC3WGNpjitkll+GVVdO5caXdZjMcw71ch1OGI8ymxmpZHL1rPUovCawNNejSEBkx5BBBIIxgg0IPEUMptPFE4vWv7e0thzRtMOIRf3N5XpDjy61GqUFnEu7Fesk1Ctlz/ACWS01FRjByKIdCfqAIAgCAIAgOHdm9SWmal7LLz+9m1dz7zucFbI1ZRIdosFGttksHzRBrs3gTEKroJEZugbV49k4jzGvEpMbRF57Clr3RVhth/JepEojC0kOBBGIgihB4wci3lS04vBmKGDv3jT5gzkLHiiHybhpD8Q/3WVqrRxgyfdtZ07RHk9n1/ZcqgHXFD3Y3RG9bE+Yqyhuo4i0fFn4v3NNejSWNgnzJjlM7nKJac0dFcm5PxRPlGLsrrCznS+qJ9tSrNxKC+84ef2IApRQnbvMl2RJ2CyI1rmkuq1wqDRjiKg8YWuq2oNom3fCM7RGMlitvsy1f05KcGgdm38KF0kuZ0+p0OwvoP05KcGgdm38J0kuY1Oh2F9AL3ZTg8Ds2/hOklzM6pQ7C+h1F4JBhGzXaiiMSyZ8/BWhwhM8Fm6onqj8zFHtG6i3uX40vD7o72E25flIDYwG2hHHyH0B6DT4rVZ5YSwJ170NOkprOPsyrlNOZNm5026DFZFblY4OHHTKOcYudYksVgbKNR0pqa4Gd2J8zEaJFd+9xIGgZGjmAA5liEdFYHq0VXVqSm+J1rw7l+Xm21G0hf3HaxmjrU5gV4rS0Yku7KHS103ktv4LDv83BH1M+dii0d9F9efys/L3RTSnnIBAfQMLNGoKrO8WRmhkoCZz3co96s1kcLU334nksngsvB9ciBFlLUWDCe624VcxrjQU3yodaclLYzpLss9KdDGUU3iyS/pyU4NA7Nv4WrpJcyw1Oh2F9B+nJTg0Ds2/hOklzGp0OwvobMlc2DBqYUKGy1lsNDa0yVprXlybzNlOjTp7kUvA21g2lfYWckt7z7alWbiUN9/wDPz+xXilFAXhetuOX9UzuCrqm8ztLH8CHgvYgGEi4vkowjsG0jZ3FEGXrDHrDlJoTxWBRXtZtCp0kcpe/7IcpBUHUvbuqZWYZFGbWjxpYc786wF4qQ0o4Eqx2h0Kqnw4+BzozqucRkJNF6WRHm8ZNolGDTdvu3/RabRuFnc/zHky2VCOoCA8pqWZEaWxGte05Q4AjoKym1keZwjNYSWKIddfB3BfUy7zDPouq9v5HxW+NoazKmvc9OW2m8PYgt2b35iVP91hs7z27Zh597UaFSYVIyyKS0WOrQ31s58Dlr2RQgLcwcz5iyYa41MJxZ7IoW9ANOZQa8cJHV3VVc7Ok+GwlC0lkfhNMqA/UAQGESK1tLTgKmgqQKnQK7+JMDDklmZoZCAICvcKsvDHkXgARSSDTK5gG/poadKlWdvaihvqEMIy/t9ivVKKA6l7EIum5cD+Vh5mkOPwBXio8IslWKLlaIJc16bS8FXHZlD3Y3RG9bE+Yqyhuo4i0fFn4v3NNejSWNgnzJjlM7nKJac0dFcm5PxRPlGLsrrCznS+qJ9tSrNxKC+84ef2IApRQnfvD3fA1v+R61Vtxk+7Pmoefsy5VAOuCAIAgMI2a7UURiWTPn4K0OEJngs3VE9UfmYo9o3UW9y/Gl4fdFmTUu2IxzHirXtLXDicKFRE8HidHOCnFxeTKJujJugxXwnZWOLTx0yHnGPnVlGWksTia1J0puD4GssmoIC2sHVy/IyoiEbaMbR5AxM+FT7Sg15Yyw5HVXVQ6OjpPOW3y4f7vNu/zcEfUz52LFHfRtvP5Wfl7oppTzkAgPoGFmjUFVneLIzQyUBM57uUe9WayOFqb78TyWTwWxgz3H7x/0UGvvnVXR8v5sli0lmEAQBAV9hZyS3vPtqVZuJQ33/wA/P7FeKUUBeF6245f1TO4KuqbzO0sfwIeC9j0u7cxszAfCd+4bU+i4Y2np+qxCWi8T1aaCrU3B8Sj5iC5jnMeKOaS1w0EYirFPFYo4ucHCTjLNHmsnkICV4NN2+7f9FotG4Wtz/MeTLZUI6gwZFaSQHAkYiAQaHj0JgYUk8jNDIQGEaE17S1wDmkUIIqCDpCJ4GJRUlg8ihroMY2LEEM1YHuDDlq0EhuPfxUVnHHBYnD1lFVJKOWLwNdZNZaOCyERLRHHI6KaczWqHaN46a5k1Rb7/ALImajlueE0wmmIHWK/QoeZYnuh6CAiGFDcjfWt+V632feKm+PgLxXsyupK7cxB/xxojRotEjqnEpThF5ooKdqrU92TOvAv8nW5XsfymN/40Xh0IEuN7WlZtPy/BnFv/AJwigMNvG1mP/cSFhWeBmV72hrZgvIjs9OxIzy+K9z3Hfdo0DQOILdGKisEV9WrOrLSm8Wa6yaywcGtwHB3nUQUFCIIO/XE52qmIaalRa9T+qL+6LI0+mkvD8lhqKXxQ92N0RvWxPmKsobqOItHxZ+L9zTXo0ljYJ8yY5TO5yiWnNHRXJuT8UT5Ri7K6ws50vqifbUqzcSgvvOHn9iAKUUJnBiuYQ5ri1wyFpII3sRCw1jmeoycXjF4M2f6tMfzxu0f+VjQjyNus1u2/qx/Vpj+eN2j/AMpoR5DWa3bf1Y/q0x/PG7R/5TQjyGs1u2/qyc4L5uJEdH8o976CHS05zqVt1pU4lGtCSwwLq56s5uek28s/MnkbNdqKjIu5ZM+fgrQ4QmeCzdUT1R+Zij2jdRb3L8aXh90WioZ0pWmFG5dmIyO0YogsP5Tc3pb8il2eWzROdvmhhJVVx2Px/wB7EGUkpDfuFc4zExDhD9ztsdDRjcegFeJy0Ytkiy0XWqxhz9i84bA0AAUAFABvAZFXHaJJLBHCv83BH1M+di20d9EK8/lZ+XuimlPOQCA+gYWaNQVWd4sjNDJQEznu5R71ZrI4WpvvxPJZPBsQJ+KwUZEiNGWjXuaK6gV5cU80bY1qkFhGTXmen9WmP543aP8AymhHketZrdt/Vj+rTH88btH/AJTQjyGs1u2/qx/Vpj+eN2j/AMpoR5DWa3bf1ZdtyXEwIRJJJhsqTjqbIVdLNnZUXjTj4IhOFnJLe8+2pNm4lLff/Pz+xXilFAXhetuOX9UzuCrqm8ztLH8CHgvY6i8EkrfCdcWy5sywYn0bFpvOGa7nApzDSpdnn/U56+LNg1Wjx2MgaklGEBK8Gm7fdv8AotFo3C1uf5jyZbKhHUFMX2RnMno5Y5zTbytJByDfCn0knBYnIW6co2qbi8Np+St907DxCO4j/WGv+LgT8Vl0YPgIXjaY5S+u06DcIM5/4j7B+jl41eJv64tHcaF0r7puO0tdEstOItYAyusjHzVXqNGMTRWvG0VVg5YLu/2JwltIJsSEk+NEbDhtLnONAPqdAGlYlJRWLNlKlKrNQitrLtuHc1stAhwW47AxnS443HnJKrpy0nidnZ6Ko01TXA315Nxg+ukAcY/+r0sDDx4Ga8mQgOJfdcV05AENrg0h4dVwJBoHCmLJlWynPQeJDt1mdop6CeG3Er6ZvCnW5rYb+Q8D57KlKvAoZ3TaI5JPwf5wNJ96U6Msu/mLT3FeumhzNLu60r+nsYNvWnD/ANvE5wB3lOlhzMK77S/6M3pS8WdflY2GNL3t7m1PwXl14I3Quq0yzWHi/wAYkruHg/gwiHR3eVcP20owaxldz4uJaJ128thaWe6KdN6VR6T9CZAUyLQW5+oCsLoXhTT4sR4MGjnucKvNaOJI/bxqZGvFLA5urdNec5SWG1s19jyb0weu7wrOsRPHU9fmiXXi3AiyjYoi2NuWkWSTkrWtQNK0VpqbWBa3dZJ2eMlPjyJStJZESv6vcjThgmFY2gfatEjOs0pQHQVvo1FDHEq7ysdS0aOhhsxz8iK7Hk3pg9d3hW7WIlZ1PX5obHk3pg9d3hTWIjqevzQ2PJvTB67vCmsRHU9fmhseTemD13eFNYiOp6/NDY8m9MHru8KaxEdT1+aJTeLe5GkzFMWxtwyzZJObarWoGkLTWqKeGBZ3bY6ln0tPDbhkSyIKgjSCtBZvIqoYPJvTB67vCpusROZ6nr80SK8m9aPKRnPi+TslhaLLiTWrTvgaCtVWqprBE+77BVs9RynhhgTVRy4OVfPcvzmWiQhnEVZy242496uTnXunLRkmRrXQ6ajKHHh4lY/ome/g/wDZC8amdNDmc11Zauz6r8kuvAvZiSzokWOyy8gMYLTXUblcdqSMZoOY6VorVFLYi2uyxTouU6iweS/yJqo5cHKvoue+YlYkKHS0+zS0aDE5pOPUF7pyUZJsi2yjKtRlCObw9yvdjyb0weu7wqVrESi6nr80Njyb0weu7wprER1PX5otVgoAOJQjplkZIZKrjYP5suJrBxknPO/7KmK0ROZldFdyb2GGx5N6YPXd4VnWImOp6/NDY8m9MHru8KaxEdT1+aGx5N6YPXd4U1iI6nr80Njyb0weu7wprER1PX5obHk3pg9d3hTWIjqevzRZ9z4JZChsdSrWNaaaWgAqG3izpKcXGCT4Ijl/d70ac8j5KxtLdq0SM6zSlAdBW6jUUMcSuvKx1LRo6GGzHPyInseTemD13eFbtYiVnU9fmiyriSroUvChupaYxrXUxioFDRRJPGTZ0Nng6dKMHmkjdXk3GtdKSbHhPhPzXih4tBHGDQ8yzGTi8Ua6tKNWDhLJlZHB5N6YPXd4VM1iJzjuevzR+bHk3pg9d3hTWIjqevzR3Lzr0piVmPKRTDs2HN2riTU0piIGha6tWMo4Im2C76tCrpywwwJ2oxdFe3y3jR40eJGhvhkPNbLiWkYgNBBUqnXSWDKK2XXUq1HUi1tI7GvLnm/9GvG18M/C1X4Laq0OZXyuy0r+vqjXdevOD/t4nQD3LPSw5mt3faV/RnpCvRnXZID+csb3kJ00OZ6V3Wl/09js3OwdR3GsZ7IY0N27voB0la5WhcCXSuao99pepO7hXAgSjaQm4znPdjc7Wd4cQoFGnUcsy7s1kp2dYQXmdReCSEBhEPETqWUYZmsGQ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</a:pPr>
            <a:endParaRPr lang="en-US" sz="2400">
              <a:solidFill>
                <a:srgbClr val="666666"/>
              </a:solidFill>
            </a:endParaRPr>
          </a:p>
        </p:txBody>
      </p:sp>
      <p:sp>
        <p:nvSpPr>
          <p:cNvPr id="15" name="AutoShape 12" descr="data:image/jpeg;base64,/9j/4AAQSkZJRgABAQAAAQABAAD/2wCEAAkGBxMSEhUUEhQTFhUVGBkYFBYVFhYUGhYWFR8YGBccGRcZHighGB4lHBcYIjEhJSkrLi4vFyAzODMsNygtLisBCgoKDg0OGhAQGzQlICQsLjQsMC00LDQ1Ly8tLS0sLywsLCw3LCwsLCwsLCwsLCw0LCwsLCwsLCwsLCwsLCwsLP/AABEIAGsB1wMBEQACEQEDEQH/xAAcAAEAAgMBAQEAAAAAAAAAAAAABgcCBAUDCAH/xABIEAABAgMBCA0LAwMDBQAAAAABAAIDBBESBQYHITEyUXEXIjRBVGFygZGSk7HSExRSc4KDobLBw9EWQlMVIzNiosJDRGOj4f/EABoBAQACAwEAAAAAAAAAAAAAAAAEBQEDBgL/xAA0EQACAQEEBggGAwEBAAAAAAAAAQIDBAURMRIUITJBURMVUmFxgaGxMzSRwdHhIkLwQ/H/2gAMAwEAAhEDEQA/ALxQBAEAQBAEAQBAEAQBAEAQBAEAQBAEAQBAEAQBAEAQBAEAQBAEAQBAEAQBAEAQBAEAQBAEAQBAEAQBAEAQBAEAQBAEAQBAEAQBAEAQBAEAQBAEAQBAEAQBAEAQBAEAQBAEAQBAEAQBAEAQBAEAQBAEAQBAEAQBAEAQBAEAQBAEAQBAEAQBAEAQBAEAQBAEAQBAEAQBAEAQHPuvdqBLNtRnhtcjcrnamjGdeReowcsjRXtNOisZvAhs9hKx0gwMW86I7/i38qQrNzZUVL67Efr+P2ct+ESbORsEew76uXvV4kZ3zX5L1/JkzCJNjK2CfZcP+SavEyr5r8l6/k35XCW7/qQAdJY8j4EHvXh2bkzfC+3/AGh9GTm490WzMFkZgcGvrQOpUUJByE6FHlHReBc0KyrU1OOTNxeTcQCdwiuhxHs83abDnNr5QitkkVzeJSVZ8VjiUVS+HCbjoZPn+jw2THcHb2h8Kzq3eeOu32PX9ElvRvjM6IhMMMsFoxOtVtV4hoWqrT0CysNsdpTeGGBIVqJxG7775zJGGBDD/KB2V1mlmzxGucttKlp4lfbrc7No/wAcccSO7JjuDt7Q+FbdW7yv67fY9f0Nkx3B29ofCmrd467fY9f0Nkx3B29ofCmrd467fY9f0Nkx3B29ofCmrd467fY9f0Nkx3B29ofCmrd467fY9f0Sa9G+IzrYjjDDLBAxOtVqCdAWqrT0GWVhtjtMW8MMDvPdQE6AtRNbwRXeyY7g7e0PhUrVu8oOu32PX9DZMdwdvaHwpq3eOu32PX9DZMdwdvaHwpq3eOu32PX9FgysdsRjXtNWvAc08RFQozWDwL6ElOKksmeqweggPwlAV9MYSaPcGQA5oJDXGIRUA4jSziqFKVm2ZlDO+sJNKGK8f0eeyY7g7e0PhTVu889dvsev6GyY7g7e0PhTVu8ddvsev6LFYagHSopfo/UMleRcJLgSPN24iR/kO97KlKzd5QyvpptaHr+jDZMdwdvaHwpq3eeeu32PX9DZMdwdvaHwpq3eOu32PX9DZMdwdvaHwpq3eOu32PX9DZMdwdvaHwpq3eOu32PX9DZMdwdvaHwrOrd467fY9f0WK01CiHQIj1998pkvJ0hh/lLWV1mlmzxGud8FtpU9PEr7dbXZtH+OOOPpgRvZMdwdvaHwrbq3eV/Xb7Hr+hsmO4O3tD4U1bvHXb7Hr+iXXr3dbOQfKAWXAlr2VrQ72PFUEU+OhaakNB4FrY7UrRT0snxR2FrJYQFdxMJLgSPN24iR/kO97KlKz95QyvpptaHr+jq3sX5um4/kjBDNqXVDy7JTesjSvFSjoLHEk2O8naKmho4bOZL1oLUFARW7N/ctBJaysZw9CgaDxvP0BW6FCUu4rLRetGk8I/yfd+f/AEjcxhIjnMhQmj/Vaeemo7luVnjxZXTvqq92KX+8jW2Q5vRB6jvEs6vE8dcV+S/3mbEDCRMDPhQXarTfqVh2ePBnuN9VVvRT+pIL37+mTMVsJ0JzHvqAQ4PbiBOPIRk0Fap0HFY4k+y3pGtNQccGyXrQWoQHnEdTf7vqsGdh6LJgIDmXxXXbKwHRTjIxMb6TzkH1PECvcIaUsCParQqFJzfl4lLT86+NEdEiuLnOyk9w0AaFYRiorBHHVasqsnKbxZrrJrOzKXqzkQWmwH0OS1ZZ8HEFa3VguJMhYLRNYqH29z0i3oTrcZgOPJLHfAFOmhzPTu60r+nscialYkM0iMew6HtLe9e008iJOnODwksPEt+8PcMHU75nKDW32dZdvy0P9xO+tROKHuxuiN62J8xVlDdRxFo+LPxfuaa9GksbBPmTHKZ3OUS05o6K5NyfiifKMXZXWFnOl9UT7alWbiUF95w8/sQBSihMmMJNACToGNDKTbwR6eaRPQf1T+FjSXM99FU7L+g80ieg/qn8JpLmOiqdl/QeaRPQf1T+E0lzHRVOy/oWLgshObDj2gRtm5QRvHSoloeLR0FzRcYSxXEm0bNdqKjouJZM+fgrQ4QIYCAtPBldPyku6CTtoJxch9SOg2h0KFaI4Sx5nT3RX06Wg84+zJitBbBARu/66nkJRwB28X+23Uc49WvOQttGOlIr7yr9FQeGb2fn0KfU85IIAgPoGFmjUFVneLIzQyUBM57uUe9WayOFqb78TyWTwejID3CrWuI0gErGKR7VOUlikZeaRPQf1T+E0lzM9FU7L+g80ieg/qn8JpLmOiqdl/QeaRPQf1T+E0lzHRVOy/oX5DyDUqw7hZEAws5Jb3n21Ks3Eor7/wCfn9ivFKKAICRXj3Z82mRaNIcWjH6B6LuY/Alaq0NKJYXbaehrYPJ7H+S4lAOtCA+f5jPdyj3qzWRwtTffiSfBpu33b/otNo3Cyuf5jyZbKhHUFb4Rb43F5lYRo1v+Uj9xOOzqApXSTTexy6FPZpM5+9ba9LoYZcfwQNSSiNmRkYsZ1mExzzoaCaa9HOsOSWZtpUZ1XhBYnWF5k9T/AAHrw/EtfTQ5krqy1dj1X5NSbvdmoeN8CKBpDbQ6W1XpVIviap2KvDOD/wB4G1ePu+BynfK5ea24zZd3zUPP2ZcygHXhAYRNVVhrEwzNZMhAQDCxGNmAzeJe4622QPmPSpNmWbKK+5vCEfErpSznzs3oRIbZyCY1LAccbsgdQ2CfasrXVx0HgTLA4K0Qc8v9h6l1qvOxCA840FrwWva1zTlDgCDrBWU8MjzKKksJLFGMrLMhNDIbQ1orRoxAVNTQayjbe1iEIwWjFYI9lg9FD3Y3RG9bE+Yqyhuo4i0fFn4v3NNejSWNgnzJjlM7nKJac0dFcm5PxRPlGLsrrCznS+qJ9tSrNxKC+84ef2IApRQnfvD3fA1v+R61Vtxk+7Pmoefsy5VAOuCAIAgMI2a7UURiWTPn4K0OECGAgO9eTdPzebYSaNf/AG36nZDzOoelaq0dKJPu6v0VdY5PYy5lAOuCAqXCLdTy00WA7WCLHtnG/wCNB7KnUI4Rx5nLXrX6StorKOzz4kVW4qwgCA+gYWaNQVWd4sjNDJQEznu5R71ZrI4WpvvxPJZPBbGDPcfvH/RQa++dVdHy/myWLSWYQBAEBX2FnJLe8+2pVm4lDff/AD8/sV4pRQBAEBb94d2vOJYNcaxIVGPrlI/Y7nAprBUCtDRkdZdtp6ajg847H9mSVaixPn+Yz3co96s1kcLU334knwabt92/6LTaNwsrn+Y8mWyoR1BQl0YxfFiPOVz3E85JVlFYJHD1paVSUubZrL0ai1sGcSF5rZZTygc4xRv4ztTqs06CoVdPS2nUXRKHQYRzx2kuWgtQgNaJIQnPbEMNhiNzX2RaG9nZd9Z0nhga3Sg5KTW1cTZWDYEB5Rq5bQaN+oQysD1QwEBCcKUiXQIcUD/G4h3E2JQV6Q0e0pFnlg8Cmvmk5UlNcH7lYqYc2EB27i31TMtQMfaYP2P2zebfbzFa50oyJtnt9ahsTxXJk7uNf9LxaNigwXaXY2H2t7nA1qNOhJZbS7s97Uamyf8AF+n1JZDeHAFpBByEGoOorQWiaaxRkhkICh7sbojetifMVZQ3UcRaPiz8X7mmvRpLGwT5kxymdzlEtOaOiuTcn4onyjF2V1hZzpfVE+2pVm4lBfecPP7EAUooTs3nTTIU5CfEcGsaXVccgqxwHxIWuqm4NImXfOMLRGUngtvsy0v1XJcIh/H8KF0U+R02vWftofquS4RD+P4Top8hr1n7aAvqk+EQ/j+E6OfIzr1n7aOyvBKMI2a7UURiWTPn4K0OEOze7cvzgTDAKvbBL2cpjmmg1io51rqS0cGS7JQ6ZTjxwxXkcZbCGEBdt6l0/OZWHEJq6ll/LbiPTl51XVI6Mmjs7FX6ajGXHj4mxd26Il4ESKf2t2o0uOJo6SFiEdKSR7tFZUaUp8ijIjy4kk1JJJJ3ycZKsjim23izr3LuZalpmO4YobWtZy3ubU8zfmWuUv5KJLo0MaFSq+GCXi2vt7nGWwhhAfQMLNGoKrO8WRmhkoCZz3co96s1kcLU334nksngse8K7svBlbEWKxjrbjQ1rQ0oolaEnLFI6O7LVRp0NGckniySfquS4RD+P4Wnop8ifr1n7aH6rkuEQ/j+E6KfIa9Z+2jbuddeBHJEGI19mlqlcVcncsSi45m2lXp1cdB44G8vJuK+ws5Jb3n21Ks3Eob7/wCfn9ivFKKA6t2rkGCyBEFbEaE14Oh1BbHSa8/EvEJ4trkS7TZ+ijCSykk/PicpeyIdq9G7Hmsy15O0dtYnJO/zGh5jpWurDSiTbBaegrJvJ7GXSDXIq87AoCYz3co96s1kcLU334knwabt92/6LTaNwsrn+Y8mWyoR1BRt8UiYEzFhkZHkt42uxtPQQrGnLGKZxdrpOnWlF8zmr2Rj1lpl8NwdDc5jhkc0kHpCw0nsZ7hOUHpReDJlcfCJFZRswwRB6TaNf0Zrvgo8rOnulvQvicdlVY96z/30J1ce78vND+1EBdvsO1cPZOXWKhR5QlHMu6FrpV1/B+XE6a8EgIAgCAIAgPOYgNiNcx4DmuBDgd8HKsp4bTzKKknF5Mqq+a8qNLkvggxIWUUxuYNDgMusc9FMp1lLY8zmLZdlSk9KG2PqiKLeVYQBAdW4d8EeVdWE/a78N2Np5t48YoV4nTjLMlWa2VaD/i9nLgWxe3fBDnIdpm1c2gew4y0nvB3ioNSm4M6myWuFohpRz4rkddeCUUPdjdEb1sT5irKG6jiLR8Wfi/c016NJY2CfMmOUzucolpzR0Vybk/FE+UYuyusLOdL6on21Ks3EoL7zh5/YgClFCEAQBAekDObrHesPI9Q3kfQCrDuzCNmu1FEYlkz5+CtDhCZ4LN1RPVH5mKPaN1FvcvxpeH3Rx78rmebzcRoFGu27OS+uLmNRzLZSlpRIl4UOhrtcHtXmcRbCETjBfdOzFfAccUQWmctuXpb8ijWiOzSLu5q+jN0nx2rx/wB7GxhSupUw5dpyf3H68YYPmPOFizx/se75r7tJeL+xAAFKKIs66ly/Nrjvh/ussc/luewnoycwUOMtKridJXodDd7hx2Y+OKKwUw5oID6BhZo1BVZ3iyM0MlATOe7lHvVmsjham+/E8lk8BAEAQE+wT58xyYfe9RbTwL25M5+X3LGUU6Ar7CzklvefbUqzcShvv/n5/YrxSigLZNxxNXLgw8VsQmOhnQ8NxdOMc6g6ejUbOqdnVexRhxwWHjgVO5pBIIIIxEHEQRlqpxyzTTwZ+IYLXwdXZ8tA8k47eDQa4f7TzZOYaVCrwwljzOpuq09JS0HnH24fgqyYz3co96mLI5mpvvxJPg03b7t/0Wm0bhZXP8x5MtlQjqCOX33rtnGhzSGxmijXHI4ZbLuKu/vVW2lV0H3EC3WGNpjitkll+GVVdO5caXdZjMcw71ch1OGI8ymxmpZHL1rPUovCawNNejSEBkx5BBBIIxgg0IPEUMptPFE4vWv7e0thzRtMOIRf3N5XpDjy61GqUFnEu7Fesk1Ctlz/ACWS01FRjByKIdCfqAIAgCAIAgOHdm9SWmal7LLz+9m1dz7zucFbI1ZRIdosFGttksHzRBrs3gTEKroJEZugbV49k4jzGvEpMbRF57Clr3RVhth/JepEojC0kOBBGIgihB4wci3lS04vBmKGDv3jT5gzkLHiiHybhpD8Q/3WVqrRxgyfdtZ07RHk9n1/ZcqgHXFD3Y3RG9bE+Yqyhuo4i0fFn4v3NNejSWNgnzJjlM7nKJac0dFcm5PxRPlGLsrrCznS+qJ9tSrNxKC+84ef2IApRQnbvMl2RJ2CyI1rmkuq1wqDRjiKg8YWuq2oNom3fCM7RGMlitvsy1f05KcGgdm38KF0kuZ0+p0OwvoP05KcGgdm38J0kuY1Oh2F9AL3ZTg8Ds2/hOklzM6pQ7C+h1F4JBhGzXaiiMSyZ8/BWhwhM8Fm6onqj8zFHtG6i3uX40vD7o72E25flIDYwG2hHHyH0B6DT4rVZ5YSwJ170NOkprOPsyrlNOZNm5026DFZFblY4OHHTKOcYudYksVgbKNR0pqa4Gd2J8zEaJFd+9xIGgZGjmAA5liEdFYHq0VXVqSm+J1rw7l+Xm21G0hf3HaxmjrU5gV4rS0Yku7KHS103ktv4LDv83BH1M+dii0d9F9efys/L3RTSnnIBAfQMLNGoKrO8WRmhkoCZz3co96s1kcLU334nksngsvB9ciBFlLUWDCe624VcxrjQU3yodaclLYzpLss9KdDGUU3iyS/pyU4NA7Nv4WrpJcyw1Oh2F9B+nJTg0Ds2/hOklzGp0OwvobMlc2DBqYUKGy1lsNDa0yVprXlybzNlOjTp7kUvA21g2lfYWckt7z7alWbiUN9/wDPz+xXilFAXhetuOX9UzuCrqm8ztLH8CHgvYgGEi4vkowjsG0jZ3FEGXrDHrDlJoTxWBRXtZtCp0kcpe/7IcpBUHUvbuqZWYZFGbWjxpYc786wF4qQ0o4Eqx2h0Kqnw4+BzozqucRkJNF6WRHm8ZNolGDTdvu3/RabRuFnc/zHky2VCOoCA8pqWZEaWxGte05Q4AjoKym1keZwjNYSWKIddfB3BfUy7zDPouq9v5HxW+NoazKmvc9OW2m8PYgt2b35iVP91hs7z27Zh597UaFSYVIyyKS0WOrQ31s58Dlr2RQgLcwcz5iyYa41MJxZ7IoW9ANOZQa8cJHV3VVc7Ok+GwlC0lkfhNMqA/UAQGESK1tLTgKmgqQKnQK7+JMDDklmZoZCAICvcKsvDHkXgARSSDTK5gG/poadKlWdvaihvqEMIy/t9ivVKKA6l7EIum5cD+Vh5mkOPwBXio8IslWKLlaIJc16bS8FXHZlD3Y3RG9bE+Yqyhuo4i0fFn4v3NNejSWNgnzJjlM7nKJac0dFcm5PxRPlGLsrrCznS+qJ9tSrNxKC+84ef2IApRQnfvD3fA1v+R61Vtxk+7Pmoefsy5VAOuCAIAgMI2a7UURiWTPn4K0OEJngs3VE9UfmYo9o3UW9y/Gl4fdFmTUu2IxzHirXtLXDicKFRE8HidHOCnFxeTKJujJugxXwnZWOLTx0yHnGPnVlGWksTia1J0puD4GssmoIC2sHVy/IyoiEbaMbR5AxM+FT7Sg15Yyw5HVXVQ6OjpPOW3y4f7vNu/zcEfUz52LFHfRtvP5Wfl7oppTzkAgPoGFmjUFVneLIzQyUBM57uUe9WayOFqb78TyWTwWxgz3H7x/0UGvvnVXR8v5sli0lmEAQBAV9hZyS3vPtqVZuJQ33/wA/P7FeKUUBeF6245f1TO4KuqbzO0sfwIeC9j0u7cxszAfCd+4bU+i4Y2np+qxCWi8T1aaCrU3B8Sj5iC5jnMeKOaS1w0EYirFPFYo4ucHCTjLNHmsnkICV4NN2+7f9FotG4Wtz/MeTLZUI6gwZFaSQHAkYiAQaHj0JgYUk8jNDIQGEaE17S1wDmkUIIqCDpCJ4GJRUlg8ihroMY2LEEM1YHuDDlq0EhuPfxUVnHHBYnD1lFVJKOWLwNdZNZaOCyERLRHHI6KaczWqHaN46a5k1Rb7/ALImajlueE0wmmIHWK/QoeZYnuh6CAiGFDcjfWt+V632feKm+PgLxXsyupK7cxB/xxojRotEjqnEpThF5ooKdqrU92TOvAv8nW5XsfymN/40Xh0IEuN7WlZtPy/BnFv/AJwigMNvG1mP/cSFhWeBmV72hrZgvIjs9OxIzy+K9z3Hfdo0DQOILdGKisEV9WrOrLSm8Wa6yaywcGtwHB3nUQUFCIIO/XE52qmIaalRa9T+qL+6LI0+mkvD8lhqKXxQ92N0RvWxPmKsobqOItHxZ+L9zTXo0ljYJ8yY5TO5yiWnNHRXJuT8UT5Ri7K6ws50vqifbUqzcSgvvOHn9iAKUUJnBiuYQ5ri1wyFpII3sRCw1jmeoycXjF4M2f6tMfzxu0f+VjQjyNus1u2/qx/Vpj+eN2j/AMpoR5DWa3bf1Y/q0x/PG7R/5TQjyGs1u2/qyc4L5uJEdH8o976CHS05zqVt1pU4lGtCSwwLq56s5uek28s/MnkbNdqKjIu5ZM+fgrQ4QmeCzdUT1R+Zij2jdRb3L8aXh90WioZ0pWmFG5dmIyO0YogsP5Tc3pb8il2eWzROdvmhhJVVx2Px/wB7EGUkpDfuFc4zExDhD9ztsdDRjcegFeJy0Ytkiy0XWqxhz9i84bA0AAUAFABvAZFXHaJJLBHCv83BH1M+di20d9EK8/lZ+XuimlPOQCA+gYWaNQVWd4sjNDJQEznu5R71ZrI4WpvvxPJZPBsQJ+KwUZEiNGWjXuaK6gV5cU80bY1qkFhGTXmen9WmP543aP8AymhHketZrdt/Vj+rTH88btH/AJTQjyGs1u2/qx/Vpj+eN2j/AMpoR5DWa3bf1ZdtyXEwIRJJJhsqTjqbIVdLNnZUXjTj4IhOFnJLe8+2pNm4lLff/Pz+xXilFAXhetuOX9UzuCrqm8ztLH8CHgvY6i8EkrfCdcWy5sywYn0bFpvOGa7nApzDSpdnn/U56+LNg1Wjx2MgaklGEBK8Gm7fdv8AotFo3C1uf5jyZbKhHUFMX2RnMno5Y5zTbytJByDfCn0knBYnIW6co2qbi8Np+St907DxCO4j/WGv+LgT8Vl0YPgIXjaY5S+u06DcIM5/4j7B+jl41eJv64tHcaF0r7puO0tdEstOItYAyusjHzVXqNGMTRWvG0VVg5YLu/2JwltIJsSEk+NEbDhtLnONAPqdAGlYlJRWLNlKlKrNQitrLtuHc1stAhwW47AxnS443HnJKrpy0nidnZ6Ko01TXA315Nxg+ukAcY/+r0sDDx4Ga8mQgOJfdcV05AENrg0h4dVwJBoHCmLJlWynPQeJDt1mdop6CeG3Er6ZvCnW5rYb+Q8D57KlKvAoZ3TaI5JPwf5wNJ96U6Msu/mLT3FeumhzNLu60r+nsYNvWnD/ANvE5wB3lOlhzMK77S/6M3pS8WdflY2GNL3t7m1PwXl14I3Quq0yzWHi/wAYkruHg/gwiHR3eVcP20owaxldz4uJaJ128thaWe6KdN6VR6T9CZAUyLQW5+oCsLoXhTT4sR4MGjnucKvNaOJI/bxqZGvFLA5urdNec5SWG1s19jyb0weu7wrOsRPHU9fmiXXi3AiyjYoi2NuWkWSTkrWtQNK0VpqbWBa3dZJ2eMlPjyJStJZESv6vcjThgmFY2gfatEjOs0pQHQVvo1FDHEq7ysdS0aOhhsxz8iK7Hk3pg9d3hW7WIlZ1PX5obHk3pg9d3hTWIjqevzQ2PJvTB67vCmsRHU9fmhseTemD13eFNYiOp6/NDY8m9MHru8KaxEdT1+aJTeLe5GkzFMWxtwyzZJObarWoGkLTWqKeGBZ3bY6ln0tPDbhkSyIKgjSCtBZvIqoYPJvTB67vCpusROZ6nr80SK8m9aPKRnPi+TslhaLLiTWrTvgaCtVWqprBE+77BVs9RynhhgTVRy4OVfPcvzmWiQhnEVZy242496uTnXunLRkmRrXQ6ajKHHh4lY/ome/g/wDZC8amdNDmc11Zauz6r8kuvAvZiSzokWOyy8gMYLTXUblcdqSMZoOY6VorVFLYi2uyxTouU6iweS/yJqo5cHKvoue+YlYkKHS0+zS0aDE5pOPUF7pyUZJsi2yjKtRlCObw9yvdjyb0weu7wqVrESi6nr80Njyb0weu7wprER1PX5otVgoAOJQjplkZIZKrjYP5suJrBxknPO/7KmK0ROZldFdyb2GGx5N6YPXd4VnWImOp6/NDY8m9MHru8KaxEdT1+aGx5N6YPXd4U1iI6nr80Njyb0weu7wprER1PX5obHk3pg9d3hTWIjqevzRZ9z4JZChsdSrWNaaaWgAqG3izpKcXGCT4Ijl/d70ac8j5KxtLdq0SM6zSlAdBW6jUUMcSuvKx1LRo6GGzHPyInseTemD13eFbtYiVnU9fmiyriSroUvChupaYxrXUxioFDRRJPGTZ0Nng6dKMHmkjdXk3GtdKSbHhPhPzXih4tBHGDQ8yzGTi8Ua6tKNWDhLJlZHB5N6YPXd4VM1iJzjuevzR+bHk3pg9d3hTWIjqevzR3Lzr0piVmPKRTDs2HN2riTU0piIGha6tWMo4Im2C76tCrpywwwJ2oxdFe3y3jR40eJGhvhkPNbLiWkYgNBBUqnXSWDKK2XXUq1HUi1tI7GvLnm/9GvG18M/C1X4Laq0OZXyuy0r+vqjXdevOD/t4nQD3LPSw5mt3faV/RnpCvRnXZID+csb3kJ00OZ6V3Wl/09js3OwdR3GsZ7IY0N27voB0la5WhcCXSuao99pepO7hXAgSjaQm4znPdjc7Wd4cQoFGnUcsy7s1kp2dYQXmdReCSEBhEPETqWUYZmsGQ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</a:pPr>
            <a:endParaRPr lang="en-US" sz="2400">
              <a:solidFill>
                <a:srgbClr val="666666"/>
              </a:solidFill>
            </a:endParaRPr>
          </a:p>
        </p:txBody>
      </p:sp>
      <p:sp>
        <p:nvSpPr>
          <p:cNvPr id="17" name="AutoShape 15" descr="data:image/jpeg;base64,/9j/4AAQSkZJRgABAQAAAQABAAD/2wCEAAkGBwgHBgkIBxQWFgkLGSIaGRgYGSEdIBwgJSMmIygkHCEdIiokJCgnLSIlLTIiLi0wLy4yHCIzODQvNy01LisBCgoKDg0OGhAQGjgkICQsLSw3LCwvKy8vLywsNS4sLDUtLCwuNDQwLywsLCw0LywsLywsLCwsLDQ1LCwsLCwsLP/AABEIACYApAMBEQACEQEDEQH/xAAbAAABBQEBAAAAAAAAAAAAAAAGAAMEBQcCAf/EADsQAAECBAQEAwYDBgcAAAAAAAECBAADBREGEiExB0FRYRNxgRQiMqGx0UKRwRUXIzOS8CVSYnKywuH/xAAbAQACAwEBAQAAAAAAAAAAAAAABQIDBAEGB//EADERAAEEAQMCBAQFBQEAAAAAAAEAAgMRBAUSITFRQWGRwRMVIoFCcaGx0QYjMlLwFP/aAAwDAQACEQMRAD8A2ap1FnSmindQWESU8z9B1PaAmlbDC+Z2yMWUA1Hi4xlTCmnSFzEj8SlBA9BZR+kQ3p7F/TshFyPA/IX/AApWFuJIr1Yb0xTYoXOv7wmZgLAnUZR0gD7NUqs3RP8AzxGXfdeVeXdH8TSJKBCUCEoEJQISgQlAhKBCUCEoEIG4gYvfYefNW7AIPiJKlZhfnpDTAwmTtLnpdm5boSA1Cv7za70lf0n7xv8AlMPcrF8zl7BL95td6Sv6T94PlMPco+Zy9gjbh7iGo4ibPZ9QCAiUoJTlFtbXN9e4hZn40cDmtZ4pjhTvmBLkWwvW1KBCUCEoELA+JNemVnEU+Ukn2RmShA5XG59Tz6ARS42V7rSMQQQA19TuT7Ii4d4BZVOmoq1YupE0nIgGwsDa5t5bR1rb5KX6rq0kUhhi4rqUYOKHhvCaZlfly8hapPwk630sATudh5xOg3lKG5WVmVjl17j4oJRjrFOJap7FQEpl5tQLAkAc1KVp8ohuceicnSsPFj3zm/8AuwXVDx/XafiBNMxBZaM/hq0AUk3tcEaEQBxB5Rk6RjyQfFg44seamcQMcVajYjmMaYpIlS0pvdN9Tr9LR1zjap0vSoZ8cSSDkkqmc8S625aM2jRQS6V8czKNSVGwSNgALC/M3iJeVsZomOxznvFjwF/ui/E7/GX7SQxw+i8mWhOeYUj4zqdVadOUTcXXwlOHDgfD3znkk0PL7IRqWLMb4edIl1RQusXAUlJBHYpiO5w6prDp+n5LSYh6E+6OWmL1v8BO64gBDqQlQtuM40FuxJGkS3fTaSv04R5rYCbBI9EC0riRiSa/ky1ATc17S0o1UbG23ffsDENxTufRcVsZN7fMnookziPidD1S1rSMp1llAsOx5/ODcVaNFwyygPvam4g4iYlVOlqkp9nkzAFJBTcqHW6hqI6XlU4ujYlGzvI46/wifBPsmN6fNe4gkoW8bqyZ9RcWuNAbDeNUGVMxtNdS87rWl48MwoXY8fBAuOG7Rnih61p6QhvJygAdcoJ+ZMenwXOdA1zzZN/uvF5jWtmIaOEY8OcNUl/hxb2qykrUqYqylX0SAB16gwt1HKlZNtjdXA9VvwceN0W54vlVM3GS2zhVNwZJTKbzF2BtdSydL2O140DBDm/EyXWa9FScyjsgbQTjvFmLcOVNMirlKjYKKCBYg9CnaOMw8XIZcfC6/LyIH1Jyi7EmOG1KozJ21TmcPkhSEnSwI3V5dIXY2A6WRzXGg3grdPmtjjDh1KCW+L8Y1lypFNJKh+GWgWHne8M3YWJC23/qUubl5Mp+j9EU0F5jJ20Wp3ZMyWopsuXY7A337xgnZiNd9PIrutsL8lw54+yyvFtLn0jEL1q4H4ipJ6pJuDCU8FfVMGds0DXN7V9wjPBPEZlR6NJptUlrPgXCVIAOl76gkRJrqFJPqOiyTzGWIjnwKlYzxLKxVgx5PpqJiW7aagKKwLm/YE6DTnzjjnWFXp+E7Dy2tkIJIPRAuFZUqc+WmY8LRWXRYza9iUkWiITvNc5rARF8Ty49wUTU3CFLfVxumVUkz3S1ZyBLUom2purMbeZju0X1S2bUZo4TcG0VXUePlSGsbui8xbVpx5TSn0T7o+kcJ5JTLTo9mLGPIH1591sGEqLT6DhOU5XLSXBleJMUUgqJtmtfoNgItaKC8lnZMuTlFodxdDt2WSO68/xLW5f7UcKltpyrbnJLHYDT1/OKrvqvVMxI8WE/DZZA+5Kj4pkU1rUfZ6ROXPkIGq1bX/09oOPBTwnSvj3SsDT2Hui5z/h/BqSg7vpg/wCRV/0iX4EqZ/d1Yn/Ue1e6rOE0gLxUXKvhaylrv3tl+hMDeq064+sbaPxED3QrPWuo1KYtI99yskDuo/8AsQTRoEUYB8B+yLuLUxIxE3Zy/gaSUpETf1SrQ2/2C8/icSjrhE18DCKJpHvT1qP6fpEmdEj11+7KI7ALLcROPa69UXH+eYo/OPZ4zdsTR5BfPch26Vx81qlLZzpXC0yWv86ZIUoD/dcn6whleDnW7puH6J1GwjEpvb91klKEtdQkCZNMlBP8wAnL30IMehlsMNN3eXdI4gN4s15oodYfpjudLU4qqZs5ZCRdClq1Og+MmMDcmRoNQ0PzA9ltdjxuPMtn191H4h06bS6hTmazeXIboQlVrA2vcgef1ienyiRjnd3EqGfGWOa3sAFccNcT0eiU502qSsk5a8wVlJuLAW0B2sfzjPqWJLM8OYLFUr8DJiiYQ81ytMpdQkVRjLetb+BN+EkWuOtoSSxujcWu6hN2PD27h0VfiKjUWurks6sgGeQSgi4UBzsocu220VFoPVbcbNmxjcZry8EKOeF1Akzc0ydMSg3NiRsN+XeI/DCaD+oJ6otCKKZQKPhujuGiRdnOPv5/ezXsmxFue1u8SDQOEtyc6aeQSONEdK4VVP4Z4ZnTDMShaQrklZt87xHYFrbrmWBVg/ZTKJhXD+HalLmMkq9sWCASoqNufYeZjoaAs+TqeRkN2SHj8lCfcP8ACqZ3jOwvO4XzmK1Ubn7wbArm61ltAAI9AiyfMbsmZM8gN0ADX8gIklZcbtCq+G+GHE72lKFBC9cqVkJ9O0Q2BNW63lhu2/vXKcnYDwvVMjpCD4akgJyLITYdLR3YFCPWMpgoO9QpDnD2H6pTGVGWbt2pVkSFkG6PdVfrYmx847tFUqYtRmjldK0/U7rwu6RhGh0ZTqQxCkrdoKVXWScu2nTfeANAUp9SnnLd5/xNjhQG+AsLsai2VLSv2lBC0jOo7G4J5W057xzYFa/Wcp7S0ngiug8VLq2BKFV6hNfPkrM+buQsjtoIC0FRg1XJhYI2EUPIK2orZgyYfs6mn+C1ujcmx3Op3OsSApYZpnTPL39ShpWAMMTXUyUTMM/cjPr1vt3hiNTyAPD0S06fCSiqSppTw1pySActkJPMCMDnFxLj4rY0BoACHqvgrDTp6lc9BRPcE2CCRmO50GkbI9RnYKBv81mkwoXmyFzJwVhmizpL2aFZkKGUrWSL8tBBJqM72lpPXyXGYMLCHAK7xBTKXU2ChV0hUiXrfW6e4I1EZoZ5IjbDSvliZIKeEPDh3hkSvaD4ng2zarsLb9I2fNMjy9Fm+XQdkV0uS1b09vJYCzZCRlGu3rrGB7y9xc7qVsY0NaGjonlSUKnonH40Agetr/QRFSTTxg3elJcC5QCB2vb56bwIXr5pLfNlN5pISSDcWuCCCNwRuOYgQnwLACBCYW1Sp2lylSkrAsQLWUNbA3B2udrHWBC8es5bzwM5IMlYWCLbgEa3BGxMCF09aSXrct3IvKUQSOtjf9IEL1bZC2ZaqJ8Mpy3vra1t+veBC5ZM5LGR4DYES7kgXJtfpeBCjtaO0au1OpIPiqzc9PeNzpAuUphkILhM/wDGBl9N/wBIF1NqapLxLpJUF2sQLWUBe17jlc7W3gQpECFGaM5bRc9Usn+OrMQbaE9NL/neBCSWMlL5b0X8dYyk35DYeQ1PmowIXS2slbuW6WLzZYIB6Xtf6QIXLllLcuG09RImNySm1uYsb3B+8CF6+ZSH0pMtyLpSbjzsRf0vAhOzZSZslUpfwrFjAhIywZRljQWt/d4EJtk1Qzay28okpRzO/wBvQaQIX//Z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</a:pPr>
            <a:endParaRPr lang="en-US" sz="2400">
              <a:solidFill>
                <a:srgbClr val="666666"/>
              </a:solidFill>
            </a:endParaRPr>
          </a:p>
        </p:txBody>
      </p:sp>
      <p:sp>
        <p:nvSpPr>
          <p:cNvPr id="19" name="AutoShape 19" descr="data:image/jpeg;base64,/9j/4AAQSkZJRgABAQAAAQABAAD/2wCEAAkGBwgHBgkIBxQWFgkLGSIaGRgYGSEdIBwgJSMmIygkHCEdIiokJCgnLSIlLTIiLi0wLy4yHCIzODQvNy01LisBCgoKDg0OGhAQGjgkICQsLSw3LCwvKy8vLywsNS4sLDUtLCwuNDQwLywsLCw0LywsLywsLCwsLDQ1LCwsLCwsLP/AABEIACYApAMBEQACEQEDEQH/xAAbAAABBQEBAAAAAAAAAAAAAAAGAAMEBQcCAf/EADsQAAECBAQEAwYDBgcAAAAAAAECBAADBREGEiExB0FRYRNxgRQiMqGx0UKRwRUXIzOS8CVSYnKywuH/xAAbAQACAwEBAQAAAAAAAAAAAAAABQIDBAEGB//EADERAAEEAQMCBAQFBQEAAAAAAAEAAgMRBAUSITFRQWGRwRMVIoFCcaGx0QYjMlLwFP/aAAwDAQACEQMRAD8A2ap1FnSmindQWESU8z9B1PaAmlbDC+Z2yMWUA1Hi4xlTCmnSFzEj8SlBA9BZR+kQ3p7F/TshFyPA/IX/AApWFuJIr1Yb0xTYoXOv7wmZgLAnUZR0gD7NUqs3RP8AzxGXfdeVeXdH8TSJKBCUCEoEJQISgQlAhKBCUCEoEIG4gYvfYefNW7AIPiJKlZhfnpDTAwmTtLnpdm5boSA1Cv7za70lf0n7xv8AlMPcrF8zl7BL95td6Sv6T94PlMPco+Zy9gjbh7iGo4ibPZ9QCAiUoJTlFtbXN9e4hZn40cDmtZ4pjhTvmBLkWwvW1KBCUCEoELA+JNemVnEU+Ukn2RmShA5XG59Tz6ARS42V7rSMQQQA19TuT7Ii4d4BZVOmoq1YupE0nIgGwsDa5t5bR1rb5KX6rq0kUhhi4rqUYOKHhvCaZlfly8hapPwk630sATudh5xOg3lKG5WVmVjl17j4oJRjrFOJap7FQEpl5tQLAkAc1KVp8ohuceicnSsPFj3zm/8AuwXVDx/XafiBNMxBZaM/hq0AUk3tcEaEQBxB5Rk6RjyQfFg44seamcQMcVajYjmMaYpIlS0pvdN9Tr9LR1zjap0vSoZ8cSSDkkqmc8S625aM2jRQS6V8czKNSVGwSNgALC/M3iJeVsZomOxznvFjwF/ui/E7/GX7SQxw+i8mWhOeYUj4zqdVadOUTcXXwlOHDgfD3znkk0PL7IRqWLMb4edIl1RQusXAUlJBHYpiO5w6prDp+n5LSYh6E+6OWmL1v8BO64gBDqQlQtuM40FuxJGkS3fTaSv04R5rYCbBI9EC0riRiSa/ky1ATc17S0o1UbG23ffsDENxTufRcVsZN7fMnookziPidD1S1rSMp1llAsOx5/ODcVaNFwyygPvam4g4iYlVOlqkp9nkzAFJBTcqHW6hqI6XlU4ujYlGzvI46/wifBPsmN6fNe4gkoW8bqyZ9RcWuNAbDeNUGVMxtNdS87rWl48MwoXY8fBAuOG7Rnih61p6QhvJygAdcoJ+ZMenwXOdA1zzZN/uvF5jWtmIaOEY8OcNUl/hxb2qykrUqYqylX0SAB16gwt1HKlZNtjdXA9VvwceN0W54vlVM3GS2zhVNwZJTKbzF2BtdSydL2O140DBDm/EyXWa9FScyjsgbQTjvFmLcOVNMirlKjYKKCBYg9CnaOMw8XIZcfC6/LyIH1Jyi7EmOG1KozJ21TmcPkhSEnSwI3V5dIXY2A6WRzXGg3grdPmtjjDh1KCW+L8Y1lypFNJKh+GWgWHne8M3YWJC23/qUubl5Mp+j9EU0F5jJ20Wp3ZMyWopsuXY7A337xgnZiNd9PIrutsL8lw54+yyvFtLn0jEL1q4H4ipJ6pJuDCU8FfVMGds0DXN7V9wjPBPEZlR6NJptUlrPgXCVIAOl76gkRJrqFJPqOiyTzGWIjnwKlYzxLKxVgx5PpqJiW7aagKKwLm/YE6DTnzjjnWFXp+E7Dy2tkIJIPRAuFZUqc+WmY8LRWXRYza9iUkWiITvNc5rARF8Ty49wUTU3CFLfVxumVUkz3S1ZyBLUom2purMbeZju0X1S2bUZo4TcG0VXUePlSGsbui8xbVpx5TSn0T7o+kcJ5JTLTo9mLGPIH1591sGEqLT6DhOU5XLSXBleJMUUgqJtmtfoNgItaKC8lnZMuTlFodxdDt2WSO68/xLW5f7UcKltpyrbnJLHYDT1/OKrvqvVMxI8WE/DZZA+5Kj4pkU1rUfZ6ROXPkIGq1bX/09oOPBTwnSvj3SsDT2Hui5z/h/BqSg7vpg/wCRV/0iX4EqZ/d1Yn/Ue1e6rOE0gLxUXKvhaylrv3tl+hMDeq064+sbaPxED3QrPWuo1KYtI99yskDuo/8AsQTRoEUYB8B+yLuLUxIxE3Zy/gaSUpETf1SrQ2/2C8/icSjrhE18DCKJpHvT1qP6fpEmdEj11+7KI7ALLcROPa69UXH+eYo/OPZ4zdsTR5BfPch26Vx81qlLZzpXC0yWv86ZIUoD/dcn6whleDnW7puH6J1GwjEpvb91klKEtdQkCZNMlBP8wAnL30IMehlsMNN3eXdI4gN4s15oodYfpjudLU4qqZs5ZCRdClq1Og+MmMDcmRoNQ0PzA9ltdjxuPMtn191H4h06bS6hTmazeXIboQlVrA2vcgef1ienyiRjnd3EqGfGWOa3sAFccNcT0eiU502qSsk5a8wVlJuLAW0B2sfzjPqWJLM8OYLFUr8DJiiYQ81ytMpdQkVRjLetb+BN+EkWuOtoSSxujcWu6hN2PD27h0VfiKjUWurks6sgGeQSgi4UBzsocu220VFoPVbcbNmxjcZry8EKOeF1Akzc0ydMSg3NiRsN+XeI/DCaD+oJ6otCKKZQKPhujuGiRdnOPv5/ezXsmxFue1u8SDQOEtyc6aeQSONEdK4VVP4Z4ZnTDMShaQrklZt87xHYFrbrmWBVg/ZTKJhXD+HalLmMkq9sWCASoqNufYeZjoaAs+TqeRkN2SHj8lCfcP8ACqZ3jOwvO4XzmK1Ubn7wbArm61ltAAI9AiyfMbsmZM8gN0ADX8gIklZcbtCq+G+GHE72lKFBC9cqVkJ9O0Q2BNW63lhu2/vXKcnYDwvVMjpCD4akgJyLITYdLR3YFCPWMpgoO9QpDnD2H6pTGVGWbt2pVkSFkG6PdVfrYmx847tFUqYtRmjldK0/U7rwu6RhGh0ZTqQxCkrdoKVXWScu2nTfeANAUp9SnnLd5/xNjhQG+AsLsai2VLSv2lBC0jOo7G4J5W057xzYFa/Wcp7S0ngiug8VLq2BKFV6hNfPkrM+buQsjtoIC0FRg1XJhYI2EUPIK2orZgyYfs6mn+C1ujcmx3Op3OsSApYZpnTPL39ShpWAMMTXUyUTMM/cjPr1vt3hiNTyAPD0S06fCSiqSppTw1pySActkJPMCMDnFxLj4rY0BoACHqvgrDTp6lc9BRPcE2CCRmO50GkbI9RnYKBv81mkwoXmyFzJwVhmizpL2aFZkKGUrWSL8tBBJqM72lpPXyXGYMLCHAK7xBTKXU2ChV0hUiXrfW6e4I1EZoZ5IjbDSvliZIKeEPDh3hkSvaD4ng2zarsLb9I2fNMjy9Fm+XQdkV0uS1b09vJYCzZCRlGu3rrGB7y9xc7qVsY0NaGjonlSUKnonH40Agetr/QRFSTTxg3elJcC5QCB2vb56bwIXr5pLfNlN5pISSDcWuCCCNwRuOYgQnwLACBCYW1Sp2lylSkrAsQLWUNbA3B2udrHWBC8es5bzwM5IMlYWCLbgEa3BGxMCF09aSXrct3IvKUQSOtjf9IEL1bZC2ZaqJ8Mpy3vra1t+veBC5ZM5LGR4DYES7kgXJtfpeBCjtaO0au1OpIPiqzc9PeNzpAuUphkILhM/wDGBl9N/wBIF1NqapLxLpJUF2sQLWUBe17jlc7W3gQpECFGaM5bRc9Usn+OrMQbaE9NL/neBCSWMlL5b0X8dYyk35DYeQ1PmowIXS2slbuW6WLzZYIB6Xtf6QIXLllLcuG09RImNySm1uYsb3B+8CF6+ZSH0pMtyLpSbjzsRf0vAhOzZSZslUpfwrFjAhIywZRljQWt/d4EJtk1Qzay28okpRzO/wBvQaQIX//Z"/>
          <p:cNvSpPr>
            <a:spLocks noChangeAspect="1" noChangeArrowheads="1"/>
          </p:cNvSpPr>
          <p:nvPr/>
        </p:nvSpPr>
        <p:spPr bwMode="auto">
          <a:xfrm>
            <a:off x="1069975" y="86932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</a:pPr>
            <a:endParaRPr lang="en-US" sz="2400">
              <a:solidFill>
                <a:srgbClr val="666666"/>
              </a:solidFill>
            </a:endParaRPr>
          </a:p>
        </p:txBody>
      </p:sp>
      <p:grpSp>
        <p:nvGrpSpPr>
          <p:cNvPr id="13" name="Gruppo 12"/>
          <p:cNvGrpSpPr>
            <a:grpSpLocks noChangeAspect="1"/>
          </p:cNvGrpSpPr>
          <p:nvPr/>
        </p:nvGrpSpPr>
        <p:grpSpPr>
          <a:xfrm>
            <a:off x="564085" y="1302309"/>
            <a:ext cx="5750915" cy="2430825"/>
            <a:chOff x="736891" y="1872710"/>
            <a:chExt cx="7993658" cy="3357047"/>
          </a:xfrm>
        </p:grpSpPr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572" y="4078593"/>
              <a:ext cx="1080000" cy="1080000"/>
            </a:xfrm>
            <a:prstGeom prst="rect">
              <a:avLst/>
            </a:prstGeom>
          </p:spPr>
        </p:pic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9600" y="1874190"/>
              <a:ext cx="1080000" cy="1080000"/>
            </a:xfrm>
            <a:prstGeom prst="rect">
              <a:avLst/>
            </a:prstGeom>
          </p:spPr>
        </p:pic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498" y="1874923"/>
              <a:ext cx="1080000" cy="1080000"/>
            </a:xfrm>
            <a:prstGeom prst="rect">
              <a:avLst/>
            </a:prstGeom>
          </p:spPr>
        </p:pic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4880" y="2978544"/>
              <a:ext cx="3805445" cy="2238497"/>
            </a:xfrm>
            <a:prstGeom prst="rect">
              <a:avLst/>
            </a:prstGeom>
          </p:spPr>
        </p:pic>
        <p:cxnSp>
          <p:nvCxnSpPr>
            <p:cNvPr id="23" name="Connettore 1 22"/>
            <p:cNvCxnSpPr/>
            <p:nvPr/>
          </p:nvCxnSpPr>
          <p:spPr>
            <a:xfrm flipV="1">
              <a:off x="1819514" y="4390269"/>
              <a:ext cx="1287909" cy="63653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3"/>
            <p:cNvCxnSpPr/>
            <p:nvPr/>
          </p:nvCxnSpPr>
          <p:spPr>
            <a:xfrm>
              <a:off x="1823518" y="2865130"/>
              <a:ext cx="2156540" cy="116039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Immagin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7158" y="1879356"/>
              <a:ext cx="1080000" cy="1080000"/>
            </a:xfrm>
            <a:prstGeom prst="rect">
              <a:avLst/>
            </a:prstGeom>
          </p:spPr>
        </p:pic>
        <p:pic>
          <p:nvPicPr>
            <p:cNvPr id="26" name="Immagine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7158" y="2978992"/>
              <a:ext cx="1080000" cy="1080000"/>
            </a:xfrm>
            <a:prstGeom prst="rect">
              <a:avLst/>
            </a:prstGeom>
          </p:spPr>
        </p:pic>
        <p:cxnSp>
          <p:nvCxnSpPr>
            <p:cNvPr id="27" name="Connettore 1 26"/>
            <p:cNvCxnSpPr>
              <a:stCxn id="49" idx="1"/>
            </p:cNvCxnSpPr>
            <p:nvPr/>
          </p:nvCxnSpPr>
          <p:spPr>
            <a:xfrm flipH="1">
              <a:off x="4973512" y="3948618"/>
              <a:ext cx="2614996" cy="49850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Immagine 2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7158" y="4074953"/>
              <a:ext cx="1080000" cy="1080000"/>
            </a:xfrm>
            <a:prstGeom prst="rect">
              <a:avLst/>
            </a:prstGeom>
          </p:spPr>
        </p:pic>
        <p:cxnSp>
          <p:nvCxnSpPr>
            <p:cNvPr id="29" name="Connettore 1 28"/>
            <p:cNvCxnSpPr/>
            <p:nvPr/>
          </p:nvCxnSpPr>
          <p:spPr>
            <a:xfrm flipH="1" flipV="1">
              <a:off x="5403809" y="4789984"/>
              <a:ext cx="2096753" cy="23682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Immagine 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5649" y="1873620"/>
              <a:ext cx="1080000" cy="1080000"/>
            </a:xfrm>
            <a:prstGeom prst="rect">
              <a:avLst/>
            </a:prstGeom>
          </p:spPr>
        </p:pic>
        <p:pic>
          <p:nvPicPr>
            <p:cNvPr id="31" name="Immagin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0922" y="1872710"/>
              <a:ext cx="1080000" cy="1080000"/>
            </a:xfrm>
            <a:prstGeom prst="rect">
              <a:avLst/>
            </a:prstGeom>
          </p:spPr>
        </p:pic>
        <p:cxnSp>
          <p:nvCxnSpPr>
            <p:cNvPr id="32" name="Connettore 1 31"/>
            <p:cNvCxnSpPr/>
            <p:nvPr/>
          </p:nvCxnSpPr>
          <p:spPr>
            <a:xfrm flipH="1">
              <a:off x="4351179" y="2865130"/>
              <a:ext cx="383981" cy="72843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Immagine 3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290" y="2969264"/>
              <a:ext cx="1080000" cy="1080000"/>
            </a:xfrm>
            <a:prstGeom prst="rect">
              <a:avLst/>
            </a:prstGeom>
          </p:spPr>
        </p:pic>
        <p:cxnSp>
          <p:nvCxnSpPr>
            <p:cNvPr id="34" name="Connettore 1 33"/>
            <p:cNvCxnSpPr/>
            <p:nvPr/>
          </p:nvCxnSpPr>
          <p:spPr>
            <a:xfrm>
              <a:off x="1823518" y="3954468"/>
              <a:ext cx="2567811" cy="4561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Immagine 3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5747" y="1879356"/>
              <a:ext cx="1080000" cy="1080000"/>
            </a:xfrm>
            <a:prstGeom prst="rect">
              <a:avLst/>
            </a:prstGeom>
          </p:spPr>
        </p:pic>
        <p:cxnSp>
          <p:nvCxnSpPr>
            <p:cNvPr id="36" name="Connettore 1 35"/>
            <p:cNvCxnSpPr/>
            <p:nvPr/>
          </p:nvCxnSpPr>
          <p:spPr>
            <a:xfrm flipH="1">
              <a:off x="4555733" y="2873152"/>
              <a:ext cx="2353132" cy="128436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Immagine 3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3574" y="1873620"/>
              <a:ext cx="1080000" cy="1080000"/>
            </a:xfrm>
            <a:prstGeom prst="rect">
              <a:avLst/>
            </a:prstGeom>
          </p:spPr>
        </p:pic>
        <p:cxnSp>
          <p:nvCxnSpPr>
            <p:cNvPr id="38" name="Connettore 1 37"/>
            <p:cNvCxnSpPr/>
            <p:nvPr/>
          </p:nvCxnSpPr>
          <p:spPr>
            <a:xfrm>
              <a:off x="4013265" y="2865130"/>
              <a:ext cx="284748" cy="11403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sellaDiTesto 38"/>
            <p:cNvSpPr txBox="1"/>
            <p:nvPr/>
          </p:nvSpPr>
          <p:spPr>
            <a:xfrm>
              <a:off x="1263938" y="3772948"/>
              <a:ext cx="1150175" cy="335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600" b="1" dirty="0" smtClean="0">
                  <a:solidFill>
                    <a:srgbClr val="FF0000"/>
                  </a:solidFill>
                  <a:latin typeface="+mj-lt"/>
                </a:rPr>
                <a:t>Malta</a:t>
              </a:r>
              <a:endParaRPr lang="it-IT" sz="6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0" name="CasellaDiTesto 39"/>
            <p:cNvSpPr txBox="1"/>
            <p:nvPr/>
          </p:nvSpPr>
          <p:spPr>
            <a:xfrm>
              <a:off x="1287399" y="4877981"/>
              <a:ext cx="1150175" cy="335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600" b="1" dirty="0" err="1" smtClean="0">
                  <a:solidFill>
                    <a:srgbClr val="FF0000"/>
                  </a:solidFill>
                  <a:latin typeface="+mj-lt"/>
                </a:rPr>
                <a:t>Alboran</a:t>
              </a:r>
              <a:endParaRPr lang="it-IT" sz="6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1" name="CasellaDiTesto 40"/>
            <p:cNvSpPr txBox="1"/>
            <p:nvPr/>
          </p:nvSpPr>
          <p:spPr>
            <a:xfrm>
              <a:off x="736891" y="2671254"/>
              <a:ext cx="1389545" cy="335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600" b="1" dirty="0" smtClean="0">
                  <a:solidFill>
                    <a:srgbClr val="FF0000"/>
                  </a:solidFill>
                  <a:latin typeface="+mj-lt"/>
                </a:rPr>
                <a:t>Capo Caccia</a:t>
              </a:r>
              <a:endParaRPr lang="it-IT" sz="6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2" name="CasellaDiTesto 41"/>
            <p:cNvSpPr txBox="1"/>
            <p:nvPr/>
          </p:nvSpPr>
          <p:spPr>
            <a:xfrm>
              <a:off x="2216154" y="2691536"/>
              <a:ext cx="1150175" cy="335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600" b="1" dirty="0" smtClean="0">
                  <a:solidFill>
                    <a:srgbClr val="FF0000"/>
                  </a:solidFill>
                  <a:latin typeface="+mj-lt"/>
                </a:rPr>
                <a:t>Montpellier</a:t>
              </a:r>
              <a:endParaRPr lang="it-IT" sz="6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3" name="CasellaDiTesto 42"/>
            <p:cNvSpPr txBox="1"/>
            <p:nvPr/>
          </p:nvSpPr>
          <p:spPr>
            <a:xfrm>
              <a:off x="4630922" y="2682432"/>
              <a:ext cx="1150175" cy="335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600" b="1" dirty="0" smtClean="0">
                  <a:solidFill>
                    <a:srgbClr val="FF0000"/>
                  </a:solidFill>
                  <a:latin typeface="+mj-lt"/>
                </a:rPr>
                <a:t>Trieste</a:t>
              </a:r>
              <a:endParaRPr lang="it-IT" sz="6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4" name="CasellaDiTesto 43"/>
            <p:cNvSpPr txBox="1"/>
            <p:nvPr/>
          </p:nvSpPr>
          <p:spPr>
            <a:xfrm>
              <a:off x="3581705" y="2681946"/>
              <a:ext cx="1150175" cy="335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600" b="1" dirty="0" smtClean="0">
                  <a:solidFill>
                    <a:srgbClr val="FF0000"/>
                  </a:solidFill>
                  <a:latin typeface="+mj-lt"/>
                </a:rPr>
                <a:t>Ponza</a:t>
              </a:r>
              <a:endParaRPr lang="it-IT" sz="6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5" name="CasellaDiTesto 44"/>
            <p:cNvSpPr txBox="1"/>
            <p:nvPr/>
          </p:nvSpPr>
          <p:spPr>
            <a:xfrm>
              <a:off x="7588507" y="2677936"/>
              <a:ext cx="933250" cy="335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600" b="1" dirty="0" err="1" smtClean="0">
                  <a:solidFill>
                    <a:srgbClr val="FF0000"/>
                  </a:solidFill>
                  <a:latin typeface="+mj-lt"/>
                </a:rPr>
                <a:t>Limnos</a:t>
              </a:r>
              <a:endParaRPr lang="it-IT" sz="6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6" name="CasellaDiTesto 45"/>
            <p:cNvSpPr txBox="1"/>
            <p:nvPr/>
          </p:nvSpPr>
          <p:spPr>
            <a:xfrm>
              <a:off x="6798024" y="2696752"/>
              <a:ext cx="1150175" cy="335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600" b="1" dirty="0" smtClean="0">
                  <a:solidFill>
                    <a:srgbClr val="FF0000"/>
                  </a:solidFill>
                  <a:latin typeface="+mj-lt"/>
                </a:rPr>
                <a:t>Crotone</a:t>
              </a:r>
              <a:endParaRPr lang="it-IT" sz="6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7" name="CasellaDiTesto 46"/>
            <p:cNvSpPr txBox="1"/>
            <p:nvPr/>
          </p:nvSpPr>
          <p:spPr>
            <a:xfrm>
              <a:off x="5590889" y="2669912"/>
              <a:ext cx="1150175" cy="335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600" b="1" dirty="0" err="1" smtClean="0">
                  <a:solidFill>
                    <a:srgbClr val="FF0000"/>
                  </a:solidFill>
                  <a:latin typeface="+mj-lt"/>
                </a:rPr>
                <a:t>Palagruza</a:t>
              </a:r>
              <a:endParaRPr lang="it-IT" sz="6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8" name="CasellaDiTesto 47"/>
            <p:cNvSpPr txBox="1"/>
            <p:nvPr/>
          </p:nvSpPr>
          <p:spPr>
            <a:xfrm>
              <a:off x="7193222" y="4894026"/>
              <a:ext cx="1537327" cy="335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600" b="1" dirty="0" smtClean="0">
                  <a:solidFill>
                    <a:srgbClr val="FF0000"/>
                  </a:solidFill>
                  <a:latin typeface="+mj-lt"/>
                </a:rPr>
                <a:t>Alessandria d’E.</a:t>
              </a:r>
              <a:endParaRPr lang="it-IT" sz="6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9" name="CasellaDiTesto 48"/>
            <p:cNvSpPr txBox="1"/>
            <p:nvPr/>
          </p:nvSpPr>
          <p:spPr>
            <a:xfrm>
              <a:off x="7588508" y="3780753"/>
              <a:ext cx="1065012" cy="335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600" b="1" dirty="0" err="1" smtClean="0">
                  <a:solidFill>
                    <a:srgbClr val="FF0000"/>
                  </a:solidFill>
                  <a:latin typeface="+mj-lt"/>
                </a:rPr>
                <a:t>Karpatos</a:t>
              </a:r>
              <a:endParaRPr lang="it-IT" sz="600" b="1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50" name="Connettore 1 49"/>
            <p:cNvCxnSpPr/>
            <p:nvPr/>
          </p:nvCxnSpPr>
          <p:spPr>
            <a:xfrm>
              <a:off x="2922402" y="2865130"/>
              <a:ext cx="781145" cy="88368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50"/>
            <p:cNvCxnSpPr/>
            <p:nvPr/>
          </p:nvCxnSpPr>
          <p:spPr>
            <a:xfrm flipH="1">
              <a:off x="4519847" y="2865130"/>
              <a:ext cx="1161797" cy="99433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51"/>
            <p:cNvCxnSpPr/>
            <p:nvPr/>
          </p:nvCxnSpPr>
          <p:spPr>
            <a:xfrm flipH="1">
              <a:off x="5092145" y="2881174"/>
              <a:ext cx="2899657" cy="1194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ttangolo 52"/>
          <p:cNvSpPr/>
          <p:nvPr/>
        </p:nvSpPr>
        <p:spPr bwMode="auto">
          <a:xfrm>
            <a:off x="0" y="1094820"/>
            <a:ext cx="229297" cy="5135190"/>
          </a:xfrm>
          <a:prstGeom prst="rect">
            <a:avLst/>
          </a:prstGeom>
          <a:solidFill>
            <a:srgbClr val="66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4" t="8589" b="4214"/>
          <a:stretch/>
        </p:blipFill>
        <p:spPr bwMode="auto">
          <a:xfrm>
            <a:off x="6415909" y="1781175"/>
            <a:ext cx="2658242" cy="156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CasellaDiTesto 54"/>
          <p:cNvSpPr txBox="1"/>
          <p:nvPr/>
        </p:nvSpPr>
        <p:spPr>
          <a:xfrm>
            <a:off x="6440452" y="3349691"/>
            <a:ext cx="18501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15476E"/>
                </a:solidFill>
              </a:rPr>
              <a:t>http://gis.ncdc.noaa.gov/</a:t>
            </a:r>
          </a:p>
        </p:txBody>
      </p:sp>
      <p:grpSp>
        <p:nvGrpSpPr>
          <p:cNvPr id="92" name="Gruppo 91"/>
          <p:cNvGrpSpPr/>
          <p:nvPr/>
        </p:nvGrpSpPr>
        <p:grpSpPr>
          <a:xfrm>
            <a:off x="599774" y="3893465"/>
            <a:ext cx="5916442" cy="2480561"/>
            <a:chOff x="2242800" y="2066400"/>
            <a:chExt cx="8192690" cy="3366738"/>
          </a:xfrm>
          <a:noFill/>
        </p:grpSpPr>
        <p:pic>
          <p:nvPicPr>
            <p:cNvPr id="93" name="Immagine 92" descr="BATIMETRIA.pn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191780" y="3205954"/>
              <a:ext cx="3786214" cy="2227184"/>
            </a:xfrm>
            <a:prstGeom prst="rect">
              <a:avLst/>
            </a:prstGeom>
            <a:grpFill/>
          </p:spPr>
        </p:pic>
        <p:pic>
          <p:nvPicPr>
            <p:cNvPr id="94" name="Immagine 93" descr="PdE_ALB_2_scatter.png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42800" y="4269600"/>
              <a:ext cx="1080000" cy="1080000"/>
            </a:xfrm>
            <a:prstGeom prst="rect">
              <a:avLst/>
            </a:prstGeom>
            <a:grpFill/>
          </p:spPr>
        </p:pic>
        <p:sp>
          <p:nvSpPr>
            <p:cNvPr id="95" name="CasellaDiTesto 94"/>
            <p:cNvSpPr txBox="1"/>
            <p:nvPr/>
          </p:nvSpPr>
          <p:spPr>
            <a:xfrm>
              <a:off x="2684619" y="5124098"/>
              <a:ext cx="1150177" cy="3064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it-IT" sz="600" b="1" dirty="0" err="1" smtClean="0">
                  <a:solidFill>
                    <a:srgbClr val="FF0000"/>
                  </a:solidFill>
                  <a:latin typeface="+mj-lt"/>
                </a:rPr>
                <a:t>Alboran</a:t>
              </a:r>
              <a:endParaRPr lang="it-IT" sz="600" b="1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96" name="Connettore 1 95"/>
            <p:cNvCxnSpPr/>
            <p:nvPr/>
          </p:nvCxnSpPr>
          <p:spPr>
            <a:xfrm flipV="1">
              <a:off x="3230880" y="4612640"/>
              <a:ext cx="1325880" cy="617728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7" name="Immagine 96" descr="PdE_MAH_3_scatter.png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242800" y="3160800"/>
              <a:ext cx="1080000" cy="1080000"/>
            </a:xfrm>
            <a:prstGeom prst="rect">
              <a:avLst/>
            </a:prstGeom>
            <a:grpFill/>
          </p:spPr>
        </p:pic>
        <p:sp>
          <p:nvSpPr>
            <p:cNvPr id="98" name="CasellaDiTesto 97"/>
            <p:cNvSpPr txBox="1"/>
            <p:nvPr/>
          </p:nvSpPr>
          <p:spPr>
            <a:xfrm>
              <a:off x="2689868" y="4002949"/>
              <a:ext cx="1150177" cy="3064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it-IT" sz="600" b="1" dirty="0" err="1" smtClean="0">
                  <a:solidFill>
                    <a:srgbClr val="FF0000"/>
                  </a:solidFill>
                  <a:latin typeface="+mj-lt"/>
                </a:rPr>
                <a:t>Mahon</a:t>
              </a:r>
              <a:endParaRPr lang="it-IT" sz="600" b="1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99" name="Connettore 1 98"/>
            <p:cNvCxnSpPr/>
            <p:nvPr/>
          </p:nvCxnSpPr>
          <p:spPr>
            <a:xfrm>
              <a:off x="3157728" y="4145280"/>
              <a:ext cx="2003552" cy="177800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0" name="Immagine 99" descr="RON_ALG_1_scatter.png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242800" y="2066400"/>
              <a:ext cx="1080000" cy="1080000"/>
            </a:xfrm>
            <a:prstGeom prst="rect">
              <a:avLst/>
            </a:prstGeom>
            <a:grpFill/>
          </p:spPr>
        </p:pic>
        <p:sp>
          <p:nvSpPr>
            <p:cNvPr id="101" name="CasellaDiTesto 100"/>
            <p:cNvSpPr txBox="1"/>
            <p:nvPr/>
          </p:nvSpPr>
          <p:spPr>
            <a:xfrm>
              <a:off x="2620144" y="2913788"/>
              <a:ext cx="1150177" cy="3064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it-IT" sz="600" b="1" dirty="0" smtClean="0">
                  <a:solidFill>
                    <a:srgbClr val="FF0000"/>
                  </a:solidFill>
                  <a:latin typeface="+mj-lt"/>
                </a:rPr>
                <a:t>Alghero</a:t>
              </a:r>
              <a:endParaRPr lang="it-IT" sz="600" b="1" dirty="0">
                <a:solidFill>
                  <a:srgbClr val="FF0000"/>
                </a:solidFill>
                <a:latin typeface="+mj-lt"/>
              </a:endParaRPr>
            </a:p>
          </p:txBody>
        </p:sp>
        <p:pic>
          <p:nvPicPr>
            <p:cNvPr id="102" name="Immagine 101" descr="RON_PNZ_1_scatter.png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453200" y="2066400"/>
              <a:ext cx="1080000" cy="1080000"/>
            </a:xfrm>
            <a:prstGeom prst="rect">
              <a:avLst/>
            </a:prstGeom>
            <a:grpFill/>
          </p:spPr>
        </p:pic>
        <p:cxnSp>
          <p:nvCxnSpPr>
            <p:cNvPr id="103" name="Connettore 1 102"/>
            <p:cNvCxnSpPr/>
            <p:nvPr/>
          </p:nvCxnSpPr>
          <p:spPr>
            <a:xfrm>
              <a:off x="3159760" y="3053080"/>
              <a:ext cx="2245360" cy="1193800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CasellaDiTesto 103"/>
            <p:cNvSpPr txBox="1"/>
            <p:nvPr/>
          </p:nvSpPr>
          <p:spPr>
            <a:xfrm>
              <a:off x="4933206" y="2917902"/>
              <a:ext cx="1150177" cy="3064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it-IT" sz="600" b="1" dirty="0" smtClean="0">
                  <a:solidFill>
                    <a:srgbClr val="FF0000"/>
                  </a:solidFill>
                  <a:latin typeface="+mj-lt"/>
                </a:rPr>
                <a:t>Ponza</a:t>
              </a:r>
              <a:endParaRPr lang="it-IT" sz="600" b="1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105" name="Connettore 1 104"/>
            <p:cNvCxnSpPr/>
            <p:nvPr/>
          </p:nvCxnSpPr>
          <p:spPr>
            <a:xfrm rot="16200000" flipH="1">
              <a:off x="4975352" y="3461511"/>
              <a:ext cx="1123191" cy="381511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6" name="Immagine 105" descr="RON_MZR_1_scatter.png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348000" y="2066400"/>
              <a:ext cx="1080000" cy="1080000"/>
            </a:xfrm>
            <a:prstGeom prst="rect">
              <a:avLst/>
            </a:prstGeom>
            <a:grpFill/>
          </p:spPr>
        </p:pic>
        <p:sp>
          <p:nvSpPr>
            <p:cNvPr id="107" name="CasellaDiTesto 106"/>
            <p:cNvSpPr txBox="1"/>
            <p:nvPr/>
          </p:nvSpPr>
          <p:spPr>
            <a:xfrm>
              <a:off x="3792934" y="2920203"/>
              <a:ext cx="1150177" cy="3064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it-IT" sz="600" b="1" dirty="0" smtClean="0">
                  <a:solidFill>
                    <a:srgbClr val="FF0000"/>
                  </a:solidFill>
                  <a:latin typeface="+mj-lt"/>
                </a:rPr>
                <a:t>Mazara</a:t>
              </a:r>
              <a:endParaRPr lang="it-IT" sz="600" b="1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108" name="Connettore 1 107"/>
            <p:cNvCxnSpPr/>
            <p:nvPr/>
          </p:nvCxnSpPr>
          <p:spPr>
            <a:xfrm>
              <a:off x="4267200" y="3084576"/>
              <a:ext cx="1432560" cy="1408684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9" name="Immagine 108" descr="RON_ANC_1_scatter.png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547600" y="2066400"/>
              <a:ext cx="1080000" cy="1080000"/>
            </a:xfrm>
            <a:prstGeom prst="rect">
              <a:avLst/>
            </a:prstGeom>
            <a:grpFill/>
          </p:spPr>
        </p:pic>
        <p:sp>
          <p:nvSpPr>
            <p:cNvPr id="110" name="CasellaDiTesto 109"/>
            <p:cNvSpPr txBox="1"/>
            <p:nvPr/>
          </p:nvSpPr>
          <p:spPr>
            <a:xfrm>
              <a:off x="6019726" y="2919502"/>
              <a:ext cx="1150177" cy="3064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it-IT" sz="600" b="1" dirty="0" smtClean="0">
                  <a:solidFill>
                    <a:srgbClr val="FF0000"/>
                  </a:solidFill>
                  <a:latin typeface="+mj-lt"/>
                </a:rPr>
                <a:t>Ancona</a:t>
              </a:r>
              <a:endParaRPr lang="it-IT" sz="600" b="1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111" name="Connettore 1 110"/>
            <p:cNvCxnSpPr/>
            <p:nvPr/>
          </p:nvCxnSpPr>
          <p:spPr>
            <a:xfrm rot="5400000">
              <a:off x="5548314" y="3349941"/>
              <a:ext cx="840105" cy="350522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2" name="Immagine 111" descr="RON_ORT_3_scatter.png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652800" y="2066400"/>
              <a:ext cx="1080000" cy="1080000"/>
            </a:xfrm>
            <a:prstGeom prst="rect">
              <a:avLst/>
            </a:prstGeom>
            <a:grpFill/>
          </p:spPr>
        </p:pic>
        <p:sp>
          <p:nvSpPr>
            <p:cNvPr id="113" name="CasellaDiTesto 112"/>
            <p:cNvSpPr txBox="1"/>
            <p:nvPr/>
          </p:nvSpPr>
          <p:spPr>
            <a:xfrm>
              <a:off x="7140508" y="2927207"/>
              <a:ext cx="1150177" cy="3064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it-IT" sz="600" b="1" dirty="0" smtClean="0">
                  <a:solidFill>
                    <a:srgbClr val="FF0000"/>
                  </a:solidFill>
                  <a:latin typeface="+mj-lt"/>
                </a:rPr>
                <a:t>Ortona</a:t>
              </a:r>
              <a:endParaRPr lang="it-IT" sz="600" b="1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114" name="Connettore 1 113"/>
            <p:cNvCxnSpPr/>
            <p:nvPr/>
          </p:nvCxnSpPr>
          <p:spPr>
            <a:xfrm rot="10800000" flipV="1">
              <a:off x="5848350" y="3108960"/>
              <a:ext cx="1375410" cy="969644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5" name="Immagine 114" descr="RON_MNP_3_scatter.png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754400" y="2066400"/>
              <a:ext cx="1080000" cy="1080000"/>
            </a:xfrm>
            <a:prstGeom prst="rect">
              <a:avLst/>
            </a:prstGeom>
            <a:grpFill/>
          </p:spPr>
        </p:pic>
        <p:sp>
          <p:nvSpPr>
            <p:cNvPr id="116" name="CasellaDiTesto 115"/>
            <p:cNvSpPr txBox="1"/>
            <p:nvPr/>
          </p:nvSpPr>
          <p:spPr>
            <a:xfrm>
              <a:off x="8073325" y="2923564"/>
              <a:ext cx="1150177" cy="3064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it-IT" sz="600" b="1" dirty="0" smtClean="0">
                  <a:solidFill>
                    <a:srgbClr val="FF0000"/>
                  </a:solidFill>
                  <a:latin typeface="+mj-lt"/>
                </a:rPr>
                <a:t>Monopoli</a:t>
              </a:r>
              <a:endParaRPr lang="it-IT" sz="600" b="1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117" name="Connettore 1 116"/>
            <p:cNvCxnSpPr/>
            <p:nvPr/>
          </p:nvCxnSpPr>
          <p:spPr>
            <a:xfrm rot="10800000" flipV="1">
              <a:off x="6031230" y="3115056"/>
              <a:ext cx="2119124" cy="1091184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8" name="Immagine 117" descr="RON_CET_1_scatter.png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856000" y="2066400"/>
              <a:ext cx="1080000" cy="1080000"/>
            </a:xfrm>
            <a:prstGeom prst="rect">
              <a:avLst/>
            </a:prstGeom>
            <a:grpFill/>
          </p:spPr>
        </p:pic>
        <p:sp>
          <p:nvSpPr>
            <p:cNvPr id="119" name="CasellaDiTesto 118"/>
            <p:cNvSpPr txBox="1"/>
            <p:nvPr/>
          </p:nvSpPr>
          <p:spPr>
            <a:xfrm>
              <a:off x="9276599" y="2923036"/>
              <a:ext cx="604982" cy="4597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it-IT" sz="600" b="1" dirty="0" err="1" smtClean="0">
                  <a:solidFill>
                    <a:srgbClr val="FF0000"/>
                  </a:solidFill>
                  <a:latin typeface="+mj-lt"/>
                </a:rPr>
                <a:t>Cetraro</a:t>
              </a:r>
              <a:endParaRPr lang="it-IT" sz="600" b="1" dirty="0">
                <a:solidFill>
                  <a:srgbClr val="FF0000"/>
                </a:solidFill>
                <a:latin typeface="+mj-lt"/>
              </a:endParaRPr>
            </a:p>
          </p:txBody>
        </p:sp>
        <p:pic>
          <p:nvPicPr>
            <p:cNvPr id="120" name="Immagine 119" descr="RON_CRO_1_scatter.png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856000" y="3135324"/>
              <a:ext cx="1080000" cy="1080000"/>
            </a:xfrm>
            <a:prstGeom prst="rect">
              <a:avLst/>
            </a:prstGeom>
            <a:grpFill/>
          </p:spPr>
        </p:pic>
        <p:sp>
          <p:nvSpPr>
            <p:cNvPr id="121" name="CasellaDiTesto 120"/>
            <p:cNvSpPr txBox="1"/>
            <p:nvPr/>
          </p:nvSpPr>
          <p:spPr>
            <a:xfrm>
              <a:off x="9268815" y="4016709"/>
              <a:ext cx="725775" cy="3064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it-IT" sz="600" b="1" dirty="0" smtClean="0">
                  <a:solidFill>
                    <a:srgbClr val="FF0000"/>
                  </a:solidFill>
                  <a:latin typeface="+mj-lt"/>
                </a:rPr>
                <a:t>Crotone</a:t>
              </a:r>
              <a:endParaRPr lang="it-IT" sz="600" b="1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122" name="Connettore 1 121"/>
            <p:cNvCxnSpPr>
              <a:stCxn id="121" idx="1"/>
            </p:cNvCxnSpPr>
            <p:nvPr/>
          </p:nvCxnSpPr>
          <p:spPr>
            <a:xfrm flipH="1">
              <a:off x="6019801" y="4169958"/>
              <a:ext cx="3249014" cy="207732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1 122"/>
            <p:cNvCxnSpPr/>
            <p:nvPr/>
          </p:nvCxnSpPr>
          <p:spPr>
            <a:xfrm rot="10800000" flipV="1">
              <a:off x="5937886" y="3096767"/>
              <a:ext cx="3407283" cy="1237108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4" name="Immagine 123" descr="RON_CAT_4_scatter.png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856000" y="4266000"/>
              <a:ext cx="1080000" cy="1080000"/>
            </a:xfrm>
            <a:prstGeom prst="rect">
              <a:avLst/>
            </a:prstGeom>
            <a:grpFill/>
          </p:spPr>
        </p:pic>
        <p:sp>
          <p:nvSpPr>
            <p:cNvPr id="125" name="CasellaDiTesto 124"/>
            <p:cNvSpPr txBox="1"/>
            <p:nvPr/>
          </p:nvSpPr>
          <p:spPr>
            <a:xfrm>
              <a:off x="9285313" y="5121585"/>
              <a:ext cx="1150177" cy="3064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it-IT" sz="600" b="1" dirty="0" smtClean="0">
                  <a:solidFill>
                    <a:srgbClr val="FF0000"/>
                  </a:solidFill>
                  <a:latin typeface="+mj-lt"/>
                </a:rPr>
                <a:t>Catania</a:t>
              </a:r>
              <a:endParaRPr lang="it-IT" sz="600" b="1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126" name="Connettore 1 125"/>
            <p:cNvCxnSpPr/>
            <p:nvPr/>
          </p:nvCxnSpPr>
          <p:spPr>
            <a:xfrm rot="10800000">
              <a:off x="5882642" y="4511041"/>
              <a:ext cx="3410648" cy="742095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5" name="CasellaDiTesto 244"/>
          <p:cNvSpPr txBox="1"/>
          <p:nvPr/>
        </p:nvSpPr>
        <p:spPr>
          <a:xfrm>
            <a:off x="6315000" y="1191569"/>
            <a:ext cx="12831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DATA SOURCE:</a:t>
            </a:r>
            <a:endParaRPr lang="it-IT" sz="1400" b="1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sp>
        <p:nvSpPr>
          <p:cNvPr id="246" name="CasellaDiTesto 245"/>
          <p:cNvSpPr txBox="1"/>
          <p:nvPr/>
        </p:nvSpPr>
        <p:spPr>
          <a:xfrm>
            <a:off x="554117" y="1052736"/>
            <a:ext cx="633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WIND</a:t>
            </a:r>
            <a:endParaRPr lang="it-IT" sz="1600" b="1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sp>
        <p:nvSpPr>
          <p:cNvPr id="247" name="CasellaDiTesto 246"/>
          <p:cNvSpPr txBox="1"/>
          <p:nvPr/>
        </p:nvSpPr>
        <p:spPr>
          <a:xfrm>
            <a:off x="539552" y="3645024"/>
            <a:ext cx="780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WAVES</a:t>
            </a:r>
            <a:endParaRPr lang="it-IT" sz="1600" b="1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sp>
        <p:nvSpPr>
          <p:cNvPr id="248" name="CasellaDiTesto 247"/>
          <p:cNvSpPr txBox="1"/>
          <p:nvPr/>
        </p:nvSpPr>
        <p:spPr>
          <a:xfrm>
            <a:off x="6397137" y="4872891"/>
            <a:ext cx="973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RON, </a:t>
            </a:r>
            <a:r>
              <a:rPr lang="it-IT" sz="1200" b="1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PdE</a:t>
            </a:r>
            <a:r>
              <a:rPr lang="it-IT" sz="1200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, …</a:t>
            </a:r>
            <a:endParaRPr lang="it-IT" sz="1200" b="1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sp>
        <p:nvSpPr>
          <p:cNvPr id="249" name="CasellaDiTesto 248"/>
          <p:cNvSpPr txBox="1"/>
          <p:nvPr/>
        </p:nvSpPr>
        <p:spPr>
          <a:xfrm rot="-5400000">
            <a:off x="-297899" y="3401970"/>
            <a:ext cx="799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rgbClr val="15476E"/>
                </a:solidFill>
              </a:rPr>
              <a:t>Phase</a:t>
            </a:r>
            <a:r>
              <a:rPr lang="it-IT" sz="1200" dirty="0" smtClean="0">
                <a:solidFill>
                  <a:srgbClr val="15476E"/>
                </a:solidFill>
              </a:rPr>
              <a:t>  A</a:t>
            </a:r>
            <a:endParaRPr lang="it-IT" sz="1200" dirty="0">
              <a:solidFill>
                <a:srgbClr val="15476E"/>
              </a:solidFill>
            </a:endParaRPr>
          </a:p>
        </p:txBody>
      </p:sp>
      <p:sp>
        <p:nvSpPr>
          <p:cNvPr id="88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508104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MWM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73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ttangolo 52"/>
          <p:cNvSpPr/>
          <p:nvPr/>
        </p:nvSpPr>
        <p:spPr bwMode="auto">
          <a:xfrm>
            <a:off x="0" y="1124744"/>
            <a:ext cx="229297" cy="5135190"/>
          </a:xfrm>
          <a:prstGeom prst="rect">
            <a:avLst/>
          </a:prstGeom>
          <a:solidFill>
            <a:srgbClr val="66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49" name="CasellaDiTesto 248"/>
          <p:cNvSpPr txBox="1"/>
          <p:nvPr/>
        </p:nvSpPr>
        <p:spPr>
          <a:xfrm rot="-5400000">
            <a:off x="-297899" y="3431894"/>
            <a:ext cx="799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rgbClr val="15476E"/>
                </a:solidFill>
              </a:rPr>
              <a:t>Phase</a:t>
            </a:r>
            <a:r>
              <a:rPr lang="it-IT" sz="1200" dirty="0" smtClean="0">
                <a:solidFill>
                  <a:srgbClr val="15476E"/>
                </a:solidFill>
              </a:rPr>
              <a:t>  A</a:t>
            </a:r>
            <a:endParaRPr lang="it-IT" sz="1200" dirty="0">
              <a:solidFill>
                <a:srgbClr val="15476E"/>
              </a:solidFill>
            </a:endParaRPr>
          </a:p>
        </p:txBody>
      </p:sp>
      <p:sp>
        <p:nvSpPr>
          <p:cNvPr id="85" name="CasellaDiTesto 84"/>
          <p:cNvSpPr txBox="1"/>
          <p:nvPr/>
        </p:nvSpPr>
        <p:spPr>
          <a:xfrm>
            <a:off x="531421" y="1979548"/>
            <a:ext cx="1643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CASE HISTORY:</a:t>
            </a:r>
            <a:endParaRPr lang="it-IT" b="1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3" t="24300" r="23029" b="3862"/>
          <a:stretch/>
        </p:blipFill>
        <p:spPr bwMode="auto">
          <a:xfrm>
            <a:off x="263572" y="2335662"/>
            <a:ext cx="5172524" cy="40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 bwMode="auto">
          <a:xfrm>
            <a:off x="3707904" y="4891782"/>
            <a:ext cx="504056" cy="288032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6" charset="0"/>
            </a:endParaRPr>
          </a:p>
        </p:txBody>
      </p:sp>
      <p:sp>
        <p:nvSpPr>
          <p:cNvPr id="4" name="Ovale 3"/>
          <p:cNvSpPr/>
          <p:nvPr/>
        </p:nvSpPr>
        <p:spPr bwMode="auto">
          <a:xfrm>
            <a:off x="6804248" y="3991694"/>
            <a:ext cx="108000" cy="108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itchFamily="-106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508105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MWM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315000" y="1191569"/>
            <a:ext cx="772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ISSUES:</a:t>
            </a:r>
            <a:endParaRPr lang="it-IT" sz="1400" b="1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810353" y="1468568"/>
            <a:ext cx="4226144" cy="738664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Heterogeneous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quality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of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the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exp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. data (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time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series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Heterogeneous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quality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of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the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comparison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with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model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data</a:t>
            </a:r>
          </a:p>
          <a:p>
            <a:pPr>
              <a:buFont typeface="Arial" pitchFamily="34" charset="0"/>
              <a:buChar char="•"/>
            </a:pP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Possible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influence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of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orography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,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shadowing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, …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3" t="11441" b="4630"/>
          <a:stretch/>
        </p:blipFill>
        <p:spPr bwMode="auto">
          <a:xfrm>
            <a:off x="5564457" y="2346588"/>
            <a:ext cx="3354134" cy="209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t="3825" b="4106"/>
          <a:stretch/>
        </p:blipFill>
        <p:spPr bwMode="auto">
          <a:xfrm>
            <a:off x="5580112" y="4355906"/>
            <a:ext cx="3338478" cy="204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444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ttangolo 52"/>
          <p:cNvSpPr/>
          <p:nvPr/>
        </p:nvSpPr>
        <p:spPr bwMode="auto">
          <a:xfrm>
            <a:off x="0" y="1124744"/>
            <a:ext cx="229297" cy="5135190"/>
          </a:xfrm>
          <a:prstGeom prst="rect">
            <a:avLst/>
          </a:prstGeom>
          <a:solidFill>
            <a:srgbClr val="66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Arial" pitchFamily="-106" charset="0"/>
            </a:endParaRPr>
          </a:p>
        </p:txBody>
      </p:sp>
      <p:sp>
        <p:nvSpPr>
          <p:cNvPr id="249" name="CasellaDiTesto 248"/>
          <p:cNvSpPr txBox="1"/>
          <p:nvPr/>
        </p:nvSpPr>
        <p:spPr>
          <a:xfrm rot="-5400000">
            <a:off x="-297899" y="3431894"/>
            <a:ext cx="799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rgbClr val="15476E"/>
                </a:solidFill>
              </a:rPr>
              <a:t>Phase</a:t>
            </a:r>
            <a:r>
              <a:rPr lang="it-IT" sz="1200" dirty="0" smtClean="0">
                <a:solidFill>
                  <a:srgbClr val="15476E"/>
                </a:solidFill>
              </a:rPr>
              <a:t>  A</a:t>
            </a:r>
            <a:endParaRPr lang="it-IT" sz="1200" dirty="0">
              <a:solidFill>
                <a:srgbClr val="15476E"/>
              </a:solidFill>
            </a:endParaRPr>
          </a:p>
        </p:txBody>
      </p:sp>
      <p:pic>
        <p:nvPicPr>
          <p:cNvPr id="87" name="Segnaposto contenuto 5" descr="TRIESTE_GRAPH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0485" y="2273866"/>
            <a:ext cx="8873723" cy="3614995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635896" y="233089"/>
            <a:ext cx="5508105" cy="464096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WIND-WAVE MODELS: </a:t>
            </a:r>
            <a:r>
              <a:rPr lang="en-US" dirty="0" smtClean="0">
                <a:latin typeface="Arial Narrow" panose="020B0606020202030204" pitchFamily="34" charset="0"/>
              </a:rPr>
              <a:t>MWM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31421" y="1979548"/>
            <a:ext cx="1643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CASE HISTORY:</a:t>
            </a:r>
            <a:endParaRPr lang="it-IT" b="1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315000" y="1191569"/>
            <a:ext cx="772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ISSUES:</a:t>
            </a:r>
            <a:endParaRPr lang="it-IT" sz="1400" b="1" dirty="0">
              <a:solidFill>
                <a:srgbClr val="15476E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810353" y="1468568"/>
            <a:ext cx="4226144" cy="738664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Heterogeneous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quality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of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the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exp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. data (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time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series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Heterogeneous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quality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of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the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comparison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with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model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data</a:t>
            </a:r>
          </a:p>
          <a:p>
            <a:pPr>
              <a:buFont typeface="Arial" pitchFamily="34" charset="0"/>
              <a:buChar char="•"/>
            </a:pP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Possible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influence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 of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orography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, </a:t>
            </a:r>
            <a:r>
              <a:rPr lang="it-IT" sz="1400" dirty="0" err="1" smtClean="0">
                <a:solidFill>
                  <a:srgbClr val="15476E"/>
                </a:solidFill>
                <a:latin typeface="Arial Narrow" panose="020B0606020202030204" pitchFamily="34" charset="0"/>
              </a:rPr>
              <a:t>shadowing</a:t>
            </a:r>
            <a:r>
              <a:rPr lang="it-IT" sz="1400" dirty="0" smtClean="0">
                <a:solidFill>
                  <a:srgbClr val="15476E"/>
                </a:solidFill>
                <a:latin typeface="Arial Narrow" panose="020B0606020202030204" pitchFamily="34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08053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Units 2013-14">
  <a:themeElements>
    <a:clrScheme name="a new horizon for research">
      <a:dk1>
        <a:srgbClr val="666666"/>
      </a:dk1>
      <a:lt1>
        <a:srgbClr val="666666"/>
      </a:lt1>
      <a:dk2>
        <a:srgbClr val="FFFFFF"/>
      </a:dk2>
      <a:lt2>
        <a:srgbClr val="FFFFFF"/>
      </a:lt2>
      <a:accent1>
        <a:srgbClr val="FF8000"/>
      </a:accent1>
      <a:accent2>
        <a:srgbClr val="9C2B5E"/>
      </a:accent2>
      <a:accent3>
        <a:srgbClr val="6AB833"/>
      </a:accent3>
      <a:accent4>
        <a:srgbClr val="714C9A"/>
      </a:accent4>
      <a:accent5>
        <a:srgbClr val="F89815"/>
      </a:accent5>
      <a:accent6>
        <a:srgbClr val="4C4C4C"/>
      </a:accent6>
      <a:hlink>
        <a:srgbClr val="333333"/>
      </a:hlink>
      <a:folHlink>
        <a:srgbClr val="4C4C4C"/>
      </a:folHlink>
    </a:clrScheme>
    <a:fontScheme name="Tema di Offic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6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6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06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7673</TotalTime>
  <Words>1939</Words>
  <Application>Microsoft Office PowerPoint</Application>
  <PresentationFormat>Presentazione su schermo (4:3)</PresentationFormat>
  <Paragraphs>452</Paragraphs>
  <Slides>40</Slides>
  <Notes>40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42" baseType="lpstr">
      <vt:lpstr>Tema Units 2013-14</vt:lpstr>
      <vt:lpstr>Document</vt:lpstr>
      <vt:lpstr>Presentazione standard di PowerPoint</vt:lpstr>
      <vt:lpstr>WIND-WAVE MODELS: WHY / Where / when</vt:lpstr>
      <vt:lpstr>WIND-WAVE MODELS: WHY MWM?</vt:lpstr>
      <vt:lpstr>WIND-WAVE MODELS: MWM</vt:lpstr>
      <vt:lpstr>WIND-WAVE MODELS: MWM</vt:lpstr>
      <vt:lpstr>WIND-WAVE MODELS: MWM</vt:lpstr>
      <vt:lpstr>WIND-WAVE MODELS: MWM</vt:lpstr>
      <vt:lpstr>WIND-WAVE MODELS: MWM</vt:lpstr>
      <vt:lpstr>WIND-WAVE MODELS: MWM</vt:lpstr>
      <vt:lpstr>WIND-WAVE MODELS: MWM</vt:lpstr>
      <vt:lpstr>WIND-WAVE MODELS: MWM</vt:lpstr>
      <vt:lpstr>WIND-WAVE MODELS: MWM</vt:lpstr>
      <vt:lpstr>WIND-WAVE MODELS: MWM</vt:lpstr>
      <vt:lpstr>WIND-WAVE MODELS: MWM</vt:lpstr>
      <vt:lpstr>WIND-WAVE MODELS: WHY / Where / when</vt:lpstr>
      <vt:lpstr>WIND-WAVE MODELS: MWM</vt:lpstr>
      <vt:lpstr>WIND-WAVE MODELS: MWM</vt:lpstr>
      <vt:lpstr>WIND-WAVE MODELS: MWM</vt:lpstr>
      <vt:lpstr>WIND-WAVE MODELS: MWM</vt:lpstr>
      <vt:lpstr>WIND-WAVE MODELS: MWM</vt:lpstr>
      <vt:lpstr>WIND-WAVE MODELS: MWM</vt:lpstr>
      <vt:lpstr>WIND-WAVE MODELS: MWM</vt:lpstr>
      <vt:lpstr>WIND-WAVE MODELS: MWM</vt:lpstr>
      <vt:lpstr>WIND-WAVE MODELS: MWM</vt:lpstr>
      <vt:lpstr>WIND-WAVE MODELS: MWM</vt:lpstr>
      <vt:lpstr>WIND-WAVE MODELS: WHY / Where / when</vt:lpstr>
      <vt:lpstr>WIND-WAVE MODELS: WHY / Where / when</vt:lpstr>
      <vt:lpstr>WIND-WAVE MODELS: WHY / Where / when</vt:lpstr>
      <vt:lpstr>WIND-WAVE MODELS: WHY / Where / when</vt:lpstr>
      <vt:lpstr>WIND-WAVE MODELS: WHY / Where / when</vt:lpstr>
      <vt:lpstr>WIND-WAVE MODELS: WHY / Where / when</vt:lpstr>
      <vt:lpstr>WIND-WAVE MODELS: MWM</vt:lpstr>
      <vt:lpstr>WIND-WAVE MODELS: MWM</vt:lpstr>
      <vt:lpstr>WIND-WAVE MODELS: MAjor PROJECTS @ UniTS + DHI</vt:lpstr>
      <vt:lpstr>WIND-WAVE MODELS: WHY / Where / when</vt:lpstr>
      <vt:lpstr>WIND-WAVE MODELS: WHY / Where / when</vt:lpstr>
      <vt:lpstr>WIND-WAVE MODELS: WHY / Where / when</vt:lpstr>
      <vt:lpstr>WIND-WAVE MODELS: WHY / Where / when</vt:lpstr>
      <vt:lpstr>WIND-WAVE MODELS: WHY / Where / when</vt:lpstr>
      <vt:lpstr>WIND-WAVE MODELS: WHY / Where / when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LUGHI VANNI</dc:creator>
  <cp:lastModifiedBy>GIORGIO</cp:lastModifiedBy>
  <cp:revision>624</cp:revision>
  <dcterms:created xsi:type="dcterms:W3CDTF">2014-05-27T14:46:20Z</dcterms:created>
  <dcterms:modified xsi:type="dcterms:W3CDTF">2018-06-08T07:43:23Z</dcterms:modified>
</cp:coreProperties>
</file>