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3" r:id="rId5"/>
    <p:sldId id="266" r:id="rId6"/>
    <p:sldId id="270" r:id="rId7"/>
    <p:sldId id="267" r:id="rId8"/>
    <p:sldId id="268" r:id="rId9"/>
    <p:sldId id="269" r:id="rId10"/>
    <p:sldId id="271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>
                <a:latin typeface="Avenir Next Cyr W04 Light" panose="020B0403020202020204" pitchFamily="34" charset="0"/>
              </a:rPr>
              <a:t>The partnership producing the topographic maps is led by the French </a:t>
            </a:r>
            <a:r>
              <a:rPr lang="fr-BE" sz="1600" dirty="0">
                <a:latin typeface="Avenir Next Cyr W04 Light" panose="020B0403020202020204" pitchFamily="34" charset="0"/>
              </a:rPr>
              <a:t>Service hydrographique et océanographique de la Marine (SHOM) </a:t>
            </a:r>
            <a:r>
              <a:rPr lang="fr-BE" sz="1600" dirty="0" err="1">
                <a:latin typeface="Avenir Next Cyr W04 Light" panose="020B0403020202020204" pitchFamily="34" charset="0"/>
              </a:rPr>
              <a:t>who</a:t>
            </a:r>
            <a:r>
              <a:rPr lang="fr-BE" sz="1600" dirty="0">
                <a:latin typeface="Avenir Next Cyr W04 Light" panose="020B0403020202020204" pitchFamily="34" charset="0"/>
              </a:rPr>
              <a:t> are </a:t>
            </a:r>
            <a:r>
              <a:rPr lang="fr-BE" sz="1600" dirty="0" err="1">
                <a:latin typeface="Avenir Next Cyr W04 Light" panose="020B0403020202020204" pitchFamily="34" charset="0"/>
              </a:rPr>
              <a:t>also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leading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our</a:t>
            </a:r>
            <a:r>
              <a:rPr lang="fr-BE" sz="1600" dirty="0">
                <a:latin typeface="Avenir Next Cyr W04 Light" panose="020B0403020202020204" pitchFamily="34" charset="0"/>
              </a:rPr>
              <a:t> cross-border spatial planning </a:t>
            </a:r>
            <a:r>
              <a:rPr lang="fr-BE" sz="1600" dirty="0" err="1">
                <a:latin typeface="Avenir Next Cyr W04 Light" panose="020B0403020202020204" pitchFamily="34" charset="0"/>
              </a:rPr>
              <a:t>projects</a:t>
            </a:r>
            <a:endParaRPr lang="fr-BE" sz="1600" dirty="0">
              <a:latin typeface="Avenir Next Cyr W04 Light" panose="020B0403020202020204" pitchFamily="34" charset="0"/>
            </a:endParaRPr>
          </a:p>
          <a:p>
            <a:endParaRPr lang="fr-BE" sz="1600" dirty="0">
              <a:latin typeface="Avenir Next Cyr W04 Light" panose="020B0403020202020204" pitchFamily="34" charset="0"/>
            </a:endParaRPr>
          </a:p>
          <a:p>
            <a:r>
              <a:rPr lang="fr-BE" sz="1600" dirty="0" err="1">
                <a:latin typeface="Avenir Next Cyr W04 Light" panose="020B0403020202020204" pitchFamily="34" charset="0"/>
              </a:rPr>
              <a:t>We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ar</a:t>
            </a:r>
            <a:r>
              <a:rPr lang="fr-BE" sz="1600" dirty="0">
                <a:latin typeface="Avenir Next Cyr W04 Light" panose="020B0403020202020204" pitchFamily="34" charset="0"/>
              </a:rPr>
              <a:t> e </a:t>
            </a:r>
            <a:r>
              <a:rPr lang="fr-BE" sz="1600" dirty="0" err="1">
                <a:latin typeface="Avenir Next Cyr W04 Light" panose="020B0403020202020204" pitchFamily="34" charset="0"/>
              </a:rPr>
              <a:t>selecting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members</a:t>
            </a:r>
            <a:r>
              <a:rPr lang="fr-BE" sz="1600" dirty="0">
                <a:latin typeface="Avenir Next Cyr W04 Light" panose="020B0403020202020204" pitchFamily="34" charset="0"/>
              </a:rPr>
              <a:t> for an expert group </a:t>
            </a:r>
            <a:r>
              <a:rPr lang="fr-BE" sz="1600" dirty="0" err="1">
                <a:latin typeface="Avenir Next Cyr W04 Light" panose="020B0403020202020204" pitchFamily="34" charset="0"/>
              </a:rPr>
              <a:t>representing</a:t>
            </a:r>
            <a:r>
              <a:rPr lang="fr-BE" sz="1600" dirty="0">
                <a:latin typeface="Avenir Next Cyr W04 Light" panose="020B0403020202020204" pitchFamily="34" charset="0"/>
              </a:rPr>
              <a:t> business in </a:t>
            </a:r>
            <a:r>
              <a:rPr lang="fr-BE" sz="1600" dirty="0" err="1">
                <a:latin typeface="Avenir Next Cyr W04 Light" panose="020B0403020202020204" pitchFamily="34" charset="0"/>
              </a:rPr>
              <a:t>order</a:t>
            </a:r>
            <a:r>
              <a:rPr lang="fr-BE" sz="1600" dirty="0">
                <a:latin typeface="Avenir Next Cyr W04 Light" panose="020B0403020202020204" pitchFamily="34" charset="0"/>
              </a:rPr>
              <a:t> to </a:t>
            </a:r>
            <a:r>
              <a:rPr lang="fr-BE" sz="1600" dirty="0" err="1">
                <a:latin typeface="Avenir Next Cyr W04 Light" panose="020B0403020202020204" pitchFamily="34" charset="0"/>
              </a:rPr>
              <a:t>ensure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we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meet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their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needs</a:t>
            </a:r>
            <a:r>
              <a:rPr lang="fr-BE" sz="1600" dirty="0">
                <a:latin typeface="Avenir Next Cyr W04 Light" panose="020B0403020202020204" pitchFamily="34" charset="0"/>
              </a:rPr>
              <a:t>.</a:t>
            </a:r>
          </a:p>
          <a:p>
            <a:endParaRPr lang="fr-BE" sz="1600" dirty="0">
              <a:latin typeface="Avenir Next Cyr W04 Light" panose="020B0403020202020204" pitchFamily="34" charset="0"/>
            </a:endParaRPr>
          </a:p>
          <a:p>
            <a:r>
              <a:rPr lang="fr-BE" sz="1600" dirty="0" err="1">
                <a:latin typeface="Avenir Next Cyr W04 Light" panose="020B0403020202020204" pitchFamily="34" charset="0"/>
              </a:rPr>
              <a:t>We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now</a:t>
            </a:r>
            <a:r>
              <a:rPr lang="fr-BE" sz="1600" dirty="0">
                <a:latin typeface="Avenir Next Cyr W04 Light" panose="020B0403020202020204" pitchFamily="34" charset="0"/>
              </a:rPr>
              <a:t> have </a:t>
            </a:r>
            <a:r>
              <a:rPr lang="fr-BE" sz="1600" dirty="0" err="1">
                <a:latin typeface="Avenir Next Cyr W04 Light" panose="020B0403020202020204" pitchFamily="34" charset="0"/>
              </a:rPr>
              <a:t>probably</a:t>
            </a:r>
            <a:r>
              <a:rPr lang="fr-BE" sz="1600" dirty="0">
                <a:latin typeface="Avenir Next Cyr W04 Light" panose="020B0403020202020204" pitchFamily="34" charset="0"/>
              </a:rPr>
              <a:t> the </a:t>
            </a:r>
            <a:r>
              <a:rPr lang="fr-BE" sz="1600" dirty="0" err="1">
                <a:latin typeface="Avenir Next Cyr W04 Light" panose="020B0403020202020204" pitchFamily="34" charset="0"/>
              </a:rPr>
              <a:t>most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advanced</a:t>
            </a:r>
            <a:r>
              <a:rPr lang="fr-BE" sz="1600" dirty="0">
                <a:latin typeface="Avenir Next Cyr W04 Light" panose="020B0403020202020204" pitchFamily="34" charset="0"/>
              </a:rPr>
              <a:t> system for good </a:t>
            </a:r>
            <a:r>
              <a:rPr lang="fr-BE" sz="1600" dirty="0" err="1">
                <a:latin typeface="Avenir Next Cyr W04 Light" panose="020B0403020202020204" pitchFamily="34" charset="0"/>
              </a:rPr>
              <a:t>stewardship</a:t>
            </a:r>
            <a:r>
              <a:rPr lang="fr-BE" sz="1600" dirty="0">
                <a:latin typeface="Avenir Next Cyr W04 Light" panose="020B0403020202020204" pitchFamily="34" charset="0"/>
              </a:rPr>
              <a:t> of marine data. </a:t>
            </a:r>
            <a:r>
              <a:rPr lang="fr-BE" sz="1600" dirty="0" err="1">
                <a:latin typeface="Avenir Next Cyr W04 Light" panose="020B0403020202020204" pitchFamily="34" charset="0"/>
              </a:rPr>
              <a:t>We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now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want</a:t>
            </a:r>
            <a:r>
              <a:rPr lang="fr-BE" sz="1600" dirty="0">
                <a:latin typeface="Avenir Next Cyr W04 Light" panose="020B0403020202020204" pitchFamily="34" charset="0"/>
              </a:rPr>
              <a:t> to </a:t>
            </a:r>
            <a:r>
              <a:rPr lang="fr-BE" sz="1600" dirty="0" err="1">
                <a:latin typeface="Avenir Next Cyr W04 Light" panose="020B0403020202020204" pitchFamily="34" charset="0"/>
              </a:rPr>
              <a:t>bring</a:t>
            </a:r>
            <a:r>
              <a:rPr lang="fr-BE" sz="1600" dirty="0">
                <a:latin typeface="Avenir Next Cyr W04 Light" panose="020B0403020202020204" pitchFamily="34" charset="0"/>
              </a:rPr>
              <a:t>  international </a:t>
            </a:r>
            <a:r>
              <a:rPr lang="fr-BE" sz="1600" dirty="0" err="1">
                <a:latin typeface="Avenir Next Cyr W04 Light" panose="020B0403020202020204" pitchFamily="34" charset="0"/>
              </a:rPr>
              <a:t>partners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onboard</a:t>
            </a:r>
            <a:r>
              <a:rPr lang="fr-BE" sz="1600" dirty="0">
                <a:latin typeface="Avenir Next Cyr W04 Light" panose="020B0403020202020204" pitchFamily="34" charset="0"/>
              </a:rPr>
              <a:t>. Discussions </a:t>
            </a:r>
            <a:r>
              <a:rPr lang="fr-BE" sz="1600" dirty="0" err="1">
                <a:latin typeface="Avenir Next Cyr W04 Light" panose="020B0403020202020204" pitchFamily="34" charset="0"/>
              </a:rPr>
              <a:t>starting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with</a:t>
            </a:r>
            <a:r>
              <a:rPr lang="fr-BE" sz="1600" dirty="0">
                <a:latin typeface="Avenir Next Cyr W04 Light" panose="020B0403020202020204" pitchFamily="34" charset="0"/>
              </a:rPr>
              <a:t> </a:t>
            </a:r>
            <a:r>
              <a:rPr lang="fr-BE" sz="1600" dirty="0" err="1">
                <a:latin typeface="Avenir Next Cyr W04 Light" panose="020B0403020202020204" pitchFamily="34" charset="0"/>
              </a:rPr>
              <a:t>Chinese</a:t>
            </a:r>
            <a:r>
              <a:rPr lang="fr-BE" sz="1600" dirty="0">
                <a:latin typeface="Avenir Next Cyr W04 Light" panose="020B0403020202020204" pitchFamily="34" charset="0"/>
              </a:rPr>
              <a:t> on a "maritime </a:t>
            </a:r>
            <a:r>
              <a:rPr lang="fr-BE" sz="1600" dirty="0" err="1">
                <a:latin typeface="Avenir Next Cyr W04 Light" panose="020B0403020202020204" pitchFamily="34" charset="0"/>
              </a:rPr>
              <a:t>silk</a:t>
            </a:r>
            <a:r>
              <a:rPr lang="fr-BE" sz="1600" dirty="0">
                <a:latin typeface="Avenir Next Cyr W04 Light" panose="020B0403020202020204" pitchFamily="34" charset="0"/>
              </a:rPr>
              <a:t> road information system"</a:t>
            </a:r>
          </a:p>
          <a:p>
            <a:endParaRPr lang="fr-BE" sz="1600" dirty="0">
              <a:latin typeface="Avenir Next Cyr W04 Light" panose="020B0403020202020204" pitchFamily="34" charset="0"/>
            </a:endParaRPr>
          </a:p>
          <a:p>
            <a:endParaRPr lang="fr-BE" sz="1600" dirty="0">
              <a:latin typeface="Avenir Next Cyr W04 Light" panose="020B0403020202020204" pitchFamily="34" charset="0"/>
            </a:endParaRPr>
          </a:p>
          <a:p>
            <a:endParaRPr lang="en-GB" sz="1600" dirty="0">
              <a:latin typeface="Avenir Next Cyr W04 Light" panose="020B04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62C0E-B8A4-463D-85B5-2B0FC06DD75E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088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62768"/>
            <a:ext cx="9144000" cy="6295231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3748" y="1700808"/>
            <a:ext cx="4536504" cy="2016224"/>
          </a:xfrm>
        </p:spPr>
        <p:txBody>
          <a:bodyPr/>
          <a:lstStyle>
            <a:lvl1pPr indent="0" algn="ctr">
              <a:defRPr sz="4800">
                <a:solidFill>
                  <a:srgbClr val="FFD624"/>
                </a:solidFill>
                <a:latin typeface="Avenir Next Cyr W04 Light" panose="020B0403020202020204" pitchFamily="34" charset="0"/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792" y="3933056"/>
            <a:ext cx="3744416" cy="1872208"/>
          </a:xfr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Avenir Next Cyr W04 Light" panose="020B0403020202020204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743924" cy="936625"/>
          </a:xfrm>
        </p:spPr>
        <p:txBody>
          <a:bodyPr/>
          <a:lstStyle>
            <a:lvl1pPr algn="r">
              <a:defRPr>
                <a:latin typeface="Avenir Next Cyr W04 Light" panose="020B04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>
                <a:latin typeface="Avenir Next Cyr W04 Light" panose="020B0403020202020204" pitchFamily="34" charset="0"/>
              </a:defRPr>
            </a:lvl1pPr>
            <a:lvl2pPr>
              <a:buClr>
                <a:srgbClr val="0F5494"/>
              </a:buClr>
              <a:defRPr sz="1800" b="0" i="0">
                <a:latin typeface="Avenir Next Cyr W04 Light" panose="020B0403020202020204" pitchFamily="34" charset="0"/>
              </a:defRPr>
            </a:lvl2pPr>
            <a:lvl3pPr>
              <a:defRPr i="0">
                <a:latin typeface="Avenir Next Cyr W04 Light" panose="020B0403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26" name="Picture 2" descr="Image result for emodnet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0" y="28476"/>
            <a:ext cx="1481807" cy="14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52"/>
            <a:ext cx="8229600" cy="936625"/>
          </a:xfrm>
        </p:spPr>
        <p:txBody>
          <a:bodyPr/>
          <a:lstStyle>
            <a:lvl1pPr algn="r">
              <a:defRPr>
                <a:latin typeface="Avenir Next Cyr W04 Light" panose="020B04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2" descr="Image result for emodnet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0" y="28476"/>
            <a:ext cx="1481807" cy="14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748" y="1700808"/>
            <a:ext cx="4536504" cy="2016224"/>
          </a:xfrm>
        </p:spPr>
        <p:txBody>
          <a:bodyPr/>
          <a:lstStyle/>
          <a:p>
            <a:r>
              <a:rPr lang="en-GB" dirty="0" err="1" smtClean="0"/>
              <a:t>EMODnet</a:t>
            </a:r>
            <a:r>
              <a:rPr lang="en-GB" dirty="0"/>
              <a:t> </a:t>
            </a:r>
            <a:r>
              <a:rPr lang="en-GB" dirty="0" smtClean="0"/>
              <a:t>now and in future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9792" y="4869160"/>
            <a:ext cx="3744416" cy="1080120"/>
          </a:xfrm>
        </p:spPr>
        <p:txBody>
          <a:bodyPr/>
          <a:lstStyle/>
          <a:p>
            <a:r>
              <a:rPr lang="en-GB" dirty="0" smtClean="0"/>
              <a:t>Trieste, 8 June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3 Objectives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9280"/>
            <a:ext cx="8229600" cy="3633788"/>
          </a:xfrm>
        </p:spPr>
        <p:txBody>
          <a:bodyPr/>
          <a:lstStyle/>
          <a:p>
            <a:r>
              <a:rPr lang="en-GB" sz="3200" dirty="0" smtClean="0"/>
              <a:t>increase productivity</a:t>
            </a:r>
          </a:p>
          <a:p>
            <a:r>
              <a:rPr lang="en-GB" sz="3200" dirty="0" smtClean="0"/>
              <a:t>reduce uncertainty</a:t>
            </a:r>
          </a:p>
          <a:p>
            <a:r>
              <a:rPr lang="en-GB" sz="3200" dirty="0" smtClean="0"/>
              <a:t>promote innovation</a:t>
            </a:r>
          </a:p>
          <a:p>
            <a:pPr lvl="2"/>
            <a:endParaRPr lang="en-GB" sz="18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96" y="3589553"/>
            <a:ext cx="4232220" cy="3268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553"/>
            <a:ext cx="5022994" cy="32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roductivity gain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10903" cy="50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16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</a:t>
            </a:r>
            <a:r>
              <a:rPr lang="en-GB" sz="2800" dirty="0" smtClean="0"/>
              <a:t>roductivity gain 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6020" y="3717033"/>
            <a:ext cx="6542236" cy="3140966"/>
          </a:xfrm>
        </p:spPr>
        <p:txBody>
          <a:bodyPr/>
          <a:lstStyle/>
          <a:p>
            <a:r>
              <a:rPr lang="en-US" sz="3000" dirty="0" smtClean="0"/>
              <a:t>Applications</a:t>
            </a:r>
          </a:p>
          <a:p>
            <a:pPr lvl="1"/>
            <a:r>
              <a:rPr lang="en-US" sz="2400" dirty="0" smtClean="0"/>
              <a:t>simulations </a:t>
            </a:r>
            <a:r>
              <a:rPr lang="en-US" sz="2400" dirty="0"/>
              <a:t>of tsunami propagation </a:t>
            </a:r>
            <a:r>
              <a:rPr lang="en-US" sz="2400" dirty="0" smtClean="0"/>
              <a:t>for nuclear </a:t>
            </a:r>
            <a:r>
              <a:rPr lang="en-US" sz="2400" dirty="0"/>
              <a:t>facility on the Dutch coast</a:t>
            </a:r>
            <a:endParaRPr lang="en-GB" sz="2400" dirty="0"/>
          </a:p>
          <a:p>
            <a:pPr lvl="1"/>
            <a:r>
              <a:rPr lang="en-GB" sz="2400" dirty="0"/>
              <a:t>f</a:t>
            </a:r>
            <a:r>
              <a:rPr lang="en-GB" sz="2400" dirty="0" smtClean="0"/>
              <a:t>easibility </a:t>
            </a:r>
            <a:r>
              <a:rPr lang="en-GB" sz="2400" dirty="0"/>
              <a:t>studies for an LNG terminal in Croatia</a:t>
            </a:r>
          </a:p>
          <a:p>
            <a:pPr lvl="1"/>
            <a:r>
              <a:rPr lang="en-GB" sz="2400" dirty="0" smtClean="0"/>
              <a:t>hydrodynamic </a:t>
            </a:r>
            <a:r>
              <a:rPr lang="en-GB" sz="2400" dirty="0"/>
              <a:t>model of the Mediterranean Sea basin</a:t>
            </a:r>
          </a:p>
          <a:p>
            <a:endParaRPr lang="en-GB" dirty="0"/>
          </a:p>
        </p:txBody>
      </p:sp>
      <p:pic>
        <p:nvPicPr>
          <p:cNvPr id="7170" name="Picture 2" descr="Lanckriet Thijs_nieu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924350"/>
            <a:ext cx="2832100" cy="29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49009" y="1988840"/>
            <a:ext cx="22832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venir Next Cyr W04 Light" panose="020B0403020202020204" pitchFamily="34" charset="0"/>
              </a:rPr>
              <a:t> </a:t>
            </a:r>
          </a:p>
          <a:p>
            <a:pPr algn="r"/>
            <a:r>
              <a:rPr lang="en-GB" sz="1800" b="1" dirty="0">
                <a:solidFill>
                  <a:schemeClr val="tx1"/>
                </a:solidFill>
                <a:latin typeface="Avenir Next Cyr W04 Light" panose="020B0403020202020204" pitchFamily="34" charset="0"/>
              </a:rPr>
              <a:t>Dr Thijs </a:t>
            </a:r>
            <a:r>
              <a:rPr lang="en-GB" sz="1800" b="1" dirty="0" err="1">
                <a:solidFill>
                  <a:schemeClr val="tx1"/>
                </a:solidFill>
                <a:latin typeface="Avenir Next Cyr W04 Light" panose="020B0403020202020204" pitchFamily="34" charset="0"/>
              </a:rPr>
              <a:t>Lanckriet</a:t>
            </a:r>
            <a:r>
              <a:rPr lang="en-GB" sz="1800" b="1" dirty="0" smtClean="0">
                <a:solidFill>
                  <a:schemeClr val="tx1"/>
                </a:solidFill>
                <a:latin typeface="Avenir Next Cyr W04 Light" panose="020B0403020202020204" pitchFamily="34" charset="0"/>
              </a:rPr>
              <a:t>, Advisor, </a:t>
            </a:r>
            <a:r>
              <a:rPr lang="en-GB" sz="1800" b="1" dirty="0">
                <a:solidFill>
                  <a:schemeClr val="tx1"/>
                </a:solidFill>
                <a:latin typeface="Avenir Next Cyr W04 Light" panose="020B0403020202020204" pitchFamily="34" charset="0"/>
              </a:rPr>
              <a:t>International Marine and Dredging Consultants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046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venir Next Cyr W04 Light" panose="020B0403020202020204" pitchFamily="34" charset="0"/>
              </a:rPr>
              <a:t>productivity</a:t>
            </a:r>
            <a:endParaRPr lang="en-GB" sz="2000" dirty="0">
              <a:solidFill>
                <a:schemeClr val="bg1"/>
              </a:solidFill>
              <a:latin typeface="Avenir Next Cyr W04 Light" panose="020B0403020202020204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0" y="1540272"/>
            <a:ext cx="8604448" cy="16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Avenir Next Cyr W04 Light" panose="020B0403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800" b="0" i="0">
                <a:solidFill>
                  <a:srgbClr val="0F5494"/>
                </a:solidFill>
                <a:latin typeface="Avenir Next Cyr W04 Light" panose="020B0403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i="0">
                <a:solidFill>
                  <a:srgbClr val="0F5494"/>
                </a:solidFill>
                <a:latin typeface="Avenir Next Cyr W04 Light" panose="020B0403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0" kern="0" dirty="0" err="1" smtClean="0"/>
              <a:t>EMODnet</a:t>
            </a:r>
            <a:r>
              <a:rPr lang="en-US" sz="2800" b="0" kern="0" dirty="0" smtClean="0"/>
              <a:t> prime source of bathymetry data </a:t>
            </a:r>
          </a:p>
          <a:p>
            <a:pPr lvl="1"/>
            <a:r>
              <a:rPr lang="en-US" sz="2200" kern="0" dirty="0" smtClean="0"/>
              <a:t>high resolution and quality,</a:t>
            </a:r>
          </a:p>
          <a:p>
            <a:pPr lvl="1"/>
            <a:r>
              <a:rPr lang="en-US" sz="2200" kern="0" dirty="0" smtClean="0"/>
              <a:t>quick availability.</a:t>
            </a:r>
          </a:p>
          <a:p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480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Clare O'Ne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28" y="5022304"/>
            <a:ext cx="1835696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9235" y="3452644"/>
            <a:ext cx="240476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tx1"/>
                </a:solidFill>
                <a:latin typeface="Avenir Next Cyr W04 Light" panose="020B0403020202020204" pitchFamily="34" charset="0"/>
              </a:rPr>
              <a:t>Dr.</a:t>
            </a:r>
            <a:r>
              <a:rPr lang="en-GB" sz="2400" b="0" dirty="0">
                <a:solidFill>
                  <a:schemeClr val="tx1"/>
                </a:solidFill>
                <a:latin typeface="Avenir Next Cyr W04 Light" panose="020B0403020202020204" pitchFamily="34" charset="0"/>
              </a:rPr>
              <a:t> Clare O'Neill UK Meteorological  Office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2987824" y="3573016"/>
            <a:ext cx="2808312" cy="2088232"/>
          </a:xfrm>
          <a:prstGeom prst="wedge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6" name="Oval Callout 5"/>
          <p:cNvSpPr/>
          <p:nvPr/>
        </p:nvSpPr>
        <p:spPr bwMode="auto">
          <a:xfrm>
            <a:off x="1276648" y="3272278"/>
            <a:ext cx="5256584" cy="2393038"/>
          </a:xfrm>
          <a:prstGeom prst="wedgeEllipseCallout">
            <a:avLst>
              <a:gd name="adj1" fmla="val 75330"/>
              <a:gd name="adj2" fmla="val 78366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2400" b="0" dirty="0" err="1">
                <a:solidFill>
                  <a:schemeClr val="tx1"/>
                </a:solidFill>
                <a:latin typeface="Avenir Next Cyr W04 Light" panose="020B0403020202020204" pitchFamily="34" charset="0"/>
              </a:rPr>
              <a:t>EMODnet</a:t>
            </a:r>
            <a:r>
              <a:rPr lang="en-GB" sz="2400" b="0" dirty="0">
                <a:solidFill>
                  <a:schemeClr val="tx1"/>
                </a:solidFill>
                <a:latin typeface="Avenir Next Cyr W04 Light" panose="020B0403020202020204" pitchFamily="34" charset="0"/>
              </a:rPr>
              <a:t> topographic maps have made massive improvements to our storm surge forecasts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eduction of uncertainty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nnovation gain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641772"/>
            <a:ext cx="28438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400" b="0" dirty="0" smtClean="0">
                <a:solidFill>
                  <a:srgbClr val="0F5494"/>
                </a:solidFill>
              </a:rPr>
              <a:t>Hackathon</a:t>
            </a:r>
            <a:br>
              <a:rPr lang="en-GB" sz="2400" b="0" dirty="0" smtClean="0">
                <a:solidFill>
                  <a:srgbClr val="0F5494"/>
                </a:solidFill>
              </a:rPr>
            </a:br>
            <a:r>
              <a:rPr lang="en-GB" sz="2400" b="0" dirty="0" smtClean="0">
                <a:solidFill>
                  <a:srgbClr val="0F5494"/>
                </a:solidFill>
              </a:rPr>
              <a:t>Antwerp</a:t>
            </a:r>
          </a:p>
          <a:p>
            <a:pPr algn="r"/>
            <a:r>
              <a:rPr lang="en-GB" sz="2400" b="0" dirty="0" smtClean="0">
                <a:solidFill>
                  <a:srgbClr val="0F5494"/>
                </a:solidFill>
              </a:rPr>
              <a:t>November 2017</a:t>
            </a:r>
            <a:endParaRPr lang="en-GB" sz="2400" b="0" dirty="0" smtClean="0">
              <a:solidFill>
                <a:srgbClr val="0F549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129732"/>
          </a:xfrm>
        </p:spPr>
        <p:txBody>
          <a:bodyPr/>
          <a:lstStyle/>
          <a:p>
            <a:r>
              <a:rPr lang="en-GB" sz="4400" dirty="0" smtClean="0"/>
              <a:t>Commission proposal for European Maritime and Fisheries </a:t>
            </a:r>
            <a:r>
              <a:rPr lang="en-GB" sz="4400" dirty="0"/>
              <a:t>F</a:t>
            </a:r>
            <a:r>
              <a:rPr lang="en-GB" sz="4400" dirty="0" smtClean="0"/>
              <a:t>und to be adopted next week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318304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FC2C9A643A74BBB74D8953B6B40E4" ma:contentTypeVersion="0" ma:contentTypeDescription="Create a new document." ma:contentTypeScope="" ma:versionID="0ddd3741c0901b680d19dbe54dee89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0A807F-2DCA-4381-AEEA-A51781387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4F00C-86E6-4C02-BDB1-6F12DFB090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AB0E5F-6ED0-4B18-BB76-0F7D0B818D64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</TotalTime>
  <Words>192</Words>
  <Application>Microsoft Office PowerPoint</Application>
  <PresentationFormat>On-screen Show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EMODnet now and in future</vt:lpstr>
      <vt:lpstr>3 Objectives</vt:lpstr>
      <vt:lpstr>productivity gain</vt:lpstr>
      <vt:lpstr>productivity gain </vt:lpstr>
      <vt:lpstr>reduction of uncertainty</vt:lpstr>
      <vt:lpstr>innovation gain</vt:lpstr>
      <vt:lpstr>Post 2020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EMODnet now and in future</dc:title>
  <dc:creator>SHEPHERD Iain (MARE)</dc:creator>
  <cp:lastModifiedBy>SHEPHERD Iain (MARE)</cp:lastModifiedBy>
  <cp:revision>8</cp:revision>
  <dcterms:created xsi:type="dcterms:W3CDTF">2018-06-07T07:22:50Z</dcterms:created>
  <dcterms:modified xsi:type="dcterms:W3CDTF">2018-06-07T08:37:15Z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0x010100E9FFC2C9A643A74BBB74D8953B6B40E4</vt:lpwstr>
  </property>
</Properties>
</file>